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206347"/>
              <a:satOff val="69104"/>
              <a:lumOff val="-894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b="1" sz="3300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image" Target="../media/image7.tif"/><Relationship Id="rId9" Type="http://schemas.openxmlformats.org/officeDocument/2006/relationships/image" Target="../media/image8.tif"/><Relationship Id="rId10" Type="http://schemas.openxmlformats.org/officeDocument/2006/relationships/image" Target="../media/image9.tif"/><Relationship Id="rId11" Type="http://schemas.openxmlformats.org/officeDocument/2006/relationships/image" Target="../media/image10.tif"/><Relationship Id="rId12" Type="http://schemas.openxmlformats.org/officeDocument/2006/relationships/image" Target="../media/image3.png"/><Relationship Id="rId13" Type="http://schemas.openxmlformats.org/officeDocument/2006/relationships/hyperlink" Target="https://creativecommons.org/licenses/by-sa/4.0/" TargetMode="External"/><Relationship Id="rId14" Type="http://schemas.openxmlformats.org/officeDocument/2006/relationships/hyperlink" Target="mailto:info@rstudio.com" TargetMode="External"/><Relationship Id="rId15" Type="http://schemas.openxmlformats.org/officeDocument/2006/relationships/hyperlink" Target="http://rstudio.com" TargetMode="External"/><Relationship Id="rId16" Type="http://schemas.openxmlformats.org/officeDocument/2006/relationships/image" Target="../media/image11.tif"/><Relationship Id="rId17" Type="http://schemas.openxmlformats.org/officeDocument/2006/relationships/image" Target="../media/image12.tif"/><Relationship Id="rId18" Type="http://schemas.openxmlformats.org/officeDocument/2006/relationships/image" Target="../media/image13.tif"/><Relationship Id="rId19" Type="http://schemas.openxmlformats.org/officeDocument/2006/relationships/image" Target="../media/image4.png"/><Relationship Id="rId20" Type="http://schemas.openxmlformats.org/officeDocument/2006/relationships/image" Target="../media/image14.tif"/><Relationship Id="rId21" Type="http://schemas.openxmlformats.org/officeDocument/2006/relationships/image" Target="../media/image15.tif"/><Relationship Id="rId22" Type="http://schemas.openxmlformats.org/officeDocument/2006/relationships/image" Target="../media/image16.tif"/><Relationship Id="rId23" Type="http://schemas.openxmlformats.org/officeDocument/2006/relationships/image" Target="../media/image17.tif"/><Relationship Id="rId24" Type="http://schemas.openxmlformats.org/officeDocument/2006/relationships/image" Target="../media/image18.tif"/><Relationship Id="rId25" Type="http://schemas.openxmlformats.org/officeDocument/2006/relationships/image" Target="../media/image5.png"/><Relationship Id="rId26" Type="http://schemas.openxmlformats.org/officeDocument/2006/relationships/image" Target="../media/image19.tif"/><Relationship Id="rId27" Type="http://schemas.openxmlformats.org/officeDocument/2006/relationships/image" Target="../media/image20.tif"/><Relationship Id="rId28" Type="http://schemas.openxmlformats.org/officeDocument/2006/relationships/image" Target="../media/image21.tif"/><Relationship Id="rId29" Type="http://schemas.openxmlformats.org/officeDocument/2006/relationships/image" Target="../media/image6.png"/><Relationship Id="rId30" Type="http://schemas.openxmlformats.org/officeDocument/2006/relationships/image" Target="../media/image22.tif"/><Relationship Id="rId31" Type="http://schemas.openxmlformats.org/officeDocument/2006/relationships/image" Target="../media/image23.tif"/><Relationship Id="rId32" Type="http://schemas.openxmlformats.org/officeDocument/2006/relationships/image" Target="../media/image24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tif"/><Relationship Id="rId3" Type="http://schemas.openxmlformats.org/officeDocument/2006/relationships/image" Target="../media/image26.tif"/><Relationship Id="rId4" Type="http://schemas.openxmlformats.org/officeDocument/2006/relationships/image" Target="../media/image3.png"/><Relationship Id="rId5" Type="http://schemas.openxmlformats.org/officeDocument/2006/relationships/hyperlink" Target="https://creativecommons.org/licenses/by-sa/4.0/" TargetMode="External"/><Relationship Id="rId6" Type="http://schemas.openxmlformats.org/officeDocument/2006/relationships/hyperlink" Target="mailto:info@rstudio.com" TargetMode="External"/><Relationship Id="rId7" Type="http://schemas.openxmlformats.org/officeDocument/2006/relationships/hyperlink" Target="http://rstudio.com" TargetMode="External"/><Relationship Id="rId8" Type="http://schemas.openxmlformats.org/officeDocument/2006/relationships/hyperlink" Target="https://www.rstudio.com/products/workbench/evaluation/" TargetMode="External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27.tif"/><Relationship Id="rId13" Type="http://schemas.openxmlformats.org/officeDocument/2006/relationships/image" Target="../media/image28.tif"/><Relationship Id="rId14" Type="http://schemas.openxmlformats.org/officeDocument/2006/relationships/image" Target="../media/image1.tif"/><Relationship Id="rId15" Type="http://schemas.openxmlformats.org/officeDocument/2006/relationships/image" Target="../media/image29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3AAD7"/>
              </a:solidFill>
              <a:ln w="3175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3AAD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06300" y="203200"/>
            <a:ext cx="1371600" cy="159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3826" y="1519426"/>
            <a:ext cx="393701" cy="454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7024" y="1519426"/>
            <a:ext cx="381001" cy="4417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4" name="Group"/>
          <p:cNvGrpSpPr/>
          <p:nvPr/>
        </p:nvGrpSpPr>
        <p:grpSpPr>
          <a:xfrm>
            <a:off x="3498977" y="2006855"/>
            <a:ext cx="6959601" cy="4349752"/>
            <a:chOff x="0" y="0"/>
            <a:chExt cx="6959600" cy="4349750"/>
          </a:xfrm>
        </p:grpSpPr>
        <p:grpSp>
          <p:nvGrpSpPr>
            <p:cNvPr id="152" name="Group"/>
            <p:cNvGrpSpPr/>
            <p:nvPr/>
          </p:nvGrpSpPr>
          <p:grpSpPr>
            <a:xfrm>
              <a:off x="0" y="0"/>
              <a:ext cx="6959600" cy="4349751"/>
              <a:chOff x="0" y="0"/>
              <a:chExt cx="6959600" cy="4349750"/>
            </a:xfrm>
          </p:grpSpPr>
          <p:grpSp>
            <p:nvGrpSpPr>
              <p:cNvPr id="150" name="Group"/>
              <p:cNvGrpSpPr/>
              <p:nvPr/>
            </p:nvGrpSpPr>
            <p:grpSpPr>
              <a:xfrm>
                <a:off x="0" y="0"/>
                <a:ext cx="6959600" cy="4349751"/>
                <a:chOff x="0" y="0"/>
                <a:chExt cx="6959600" cy="4349750"/>
              </a:xfrm>
            </p:grpSpPr>
            <p:grpSp>
              <p:nvGrpSpPr>
                <p:cNvPr id="146" name="Group"/>
                <p:cNvGrpSpPr/>
                <p:nvPr/>
              </p:nvGrpSpPr>
              <p:grpSpPr>
                <a:xfrm>
                  <a:off x="0" y="0"/>
                  <a:ext cx="6959600" cy="4349751"/>
                  <a:chOff x="0" y="0"/>
                  <a:chExt cx="6959600" cy="4349750"/>
                </a:xfrm>
              </p:grpSpPr>
              <p:grpSp>
                <p:nvGrpSpPr>
                  <p:cNvPr id="144" name="Group"/>
                  <p:cNvGrpSpPr/>
                  <p:nvPr/>
                </p:nvGrpSpPr>
                <p:grpSpPr>
                  <a:xfrm>
                    <a:off x="0" y="0"/>
                    <a:ext cx="6959600" cy="4349751"/>
                    <a:chOff x="0" y="0"/>
                    <a:chExt cx="6959600" cy="4349750"/>
                  </a:xfrm>
                </p:grpSpPr>
                <p:grpSp>
                  <p:nvGrpSpPr>
                    <p:cNvPr id="142" name="Group"/>
                    <p:cNvGrpSpPr/>
                    <p:nvPr/>
                  </p:nvGrpSpPr>
                  <p:grpSpPr>
                    <a:xfrm>
                      <a:off x="0" y="0"/>
                      <a:ext cx="6959600" cy="4349751"/>
                      <a:chOff x="0" y="0"/>
                      <a:chExt cx="6959600" cy="4349750"/>
                    </a:xfrm>
                  </p:grpSpPr>
                  <p:pic>
                    <p:nvPicPr>
                      <p:cNvPr id="140" name="Image" descr="Image"/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extLst/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59600" cy="4349751"/>
                      </a:xfrm>
                      <a:prstGeom prst="rect">
                        <a:avLst/>
                      </a:prstGeom>
                      <a:ln w="12700" cap="flat">
                        <a:solidFill>
                          <a:srgbClr val="53585F"/>
                        </a:solidFill>
                        <a:prstDash val="solid"/>
                        <a:miter lim="400000"/>
                      </a:ln>
                      <a:effectLst>
                        <a:outerShdw sx="100000" sy="100000" kx="0" ky="0" algn="b" rotWithShape="0" blurRad="50800" dist="38100" dir="8100000">
                          <a:srgbClr val="000000">
                            <a:alpha val="50000"/>
                          </a:srgbClr>
                        </a:outerShdw>
                      </a:effectLst>
                    </p:spPr>
                  </p:pic>
                  <p:sp>
                    <p:nvSpPr>
                      <p:cNvPr id="141" name="Rectangle"/>
                      <p:cNvSpPr/>
                      <p:nvPr/>
                    </p:nvSpPr>
                    <p:spPr>
                      <a:xfrm>
                        <a:off x="4679822" y="774444"/>
                        <a:ext cx="1378094" cy="33323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600"/>
                          </a:spcBef>
                          <a:defRPr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</a:p>
                    </p:txBody>
                  </p:sp>
                </p:grpSp>
                <p:sp>
                  <p:nvSpPr>
                    <p:cNvPr id="143" name="Rectangle"/>
                    <p:cNvSpPr/>
                    <p:nvPr/>
                  </p:nvSpPr>
                  <p:spPr>
                    <a:xfrm>
                      <a:off x="3630960" y="2940295"/>
                      <a:ext cx="3209325" cy="5116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600"/>
                        </a:spcBef>
                        <a:defRPr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</a:p>
                  </p:txBody>
                </p:sp>
              </p:grpSp>
              <p:pic>
                <p:nvPicPr>
                  <p:cNvPr id="145" name="Image" descr="Image"/>
                  <p:cNvPicPr>
                    <a:picLocks noChangeAspect="1"/>
                  </p:cNvPicPr>
                  <p:nvPr/>
                </p:nvPicPr>
                <p:blipFill>
                  <a:blip r:embed="rId6">
                    <a:extLst/>
                  </a:blip>
                  <a:stretch>
                    <a:fillRect/>
                  </a:stretch>
                </p:blipFill>
                <p:spPr>
                  <a:xfrm>
                    <a:off x="368059" y="974395"/>
                    <a:ext cx="430047" cy="427589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pic>
              <p:nvPicPr>
                <p:cNvPr id="147" name="Image" descr="Image"/>
                <p:cNvPicPr>
                  <a:picLocks noChangeAspect="1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363104" y="2310358"/>
                  <a:ext cx="815466" cy="369776"/>
                </a:xfrm>
                <a:prstGeom prst="rect">
                  <a:avLst/>
                </a:prstGeom>
                <a:ln w="317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</p:pic>
            <p:pic>
              <p:nvPicPr>
                <p:cNvPr id="148" name="Image" descr="Image"/>
                <p:cNvPicPr>
                  <a:picLocks noChangeAspect="1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1196226" y="2310358"/>
                  <a:ext cx="1093760" cy="205495"/>
                </a:xfrm>
                <a:prstGeom prst="rect">
                  <a:avLst/>
                </a:prstGeom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</p:pic>
            <p:pic>
              <p:nvPicPr>
                <p:cNvPr id="149" name="Image" descr="Image"/>
                <p:cNvPicPr>
                  <a:picLocks noChangeAspect="1"/>
                </p:cNvPicPr>
                <p:nvPr/>
              </p:nvPicPr>
              <p:blipFill>
                <a:blip r:embed="rId9">
                  <a:extLst/>
                </a:blip>
                <a:stretch>
                  <a:fillRect/>
                </a:stretch>
              </p:blipFill>
              <p:spPr>
                <a:xfrm>
                  <a:off x="153508" y="3774144"/>
                  <a:ext cx="708313" cy="364497"/>
                </a:xfrm>
                <a:prstGeom prst="rect">
                  <a:avLst/>
                </a:prstGeom>
                <a:ln w="6350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</p:pic>
          </p:grpSp>
          <p:pic>
            <p:nvPicPr>
              <p:cNvPr id="151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3603681" y="1266378"/>
                <a:ext cx="3302001" cy="7144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53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111050" y="2685485"/>
              <a:ext cx="900841" cy="900842"/>
            </a:xfrm>
            <a:prstGeom prst="rect">
              <a:avLst/>
            </a:prstGeom>
            <a:ln w="6350" cap="flat">
              <a:solidFill>
                <a:srgbClr val="A6AAA9"/>
              </a:solidFill>
              <a:prstDash val="solid"/>
              <a:miter lim="400000"/>
            </a:ln>
            <a:effectLst/>
          </p:spPr>
        </p:pic>
      </p:grpSp>
      <p:sp>
        <p:nvSpPr>
          <p:cNvPr id="155" name="Search inside environment"/>
          <p:cNvSpPr txBox="1"/>
          <p:nvPr/>
        </p:nvSpPr>
        <p:spPr>
          <a:xfrm>
            <a:off x="9228713" y="2569980"/>
            <a:ext cx="86092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inside environment</a:t>
            </a:r>
          </a:p>
        </p:txBody>
      </p:sp>
      <p:sp>
        <p:nvSpPr>
          <p:cNvPr id="156" name="Syntax highlighting based on your file's extension"/>
          <p:cNvSpPr txBox="1"/>
          <p:nvPr/>
        </p:nvSpPr>
        <p:spPr>
          <a:xfrm>
            <a:off x="5113549" y="3589974"/>
            <a:ext cx="1458689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Syntax highlighting based on your file's extension</a:t>
            </a:r>
          </a:p>
        </p:txBody>
      </p:sp>
      <p:sp>
        <p:nvSpPr>
          <p:cNvPr id="157" name="Code diagnostics that appear in the margin. Hover over diagnostic symbols for details."/>
          <p:cNvSpPr txBox="1"/>
          <p:nvPr/>
        </p:nvSpPr>
        <p:spPr>
          <a:xfrm>
            <a:off x="4679305" y="3254229"/>
            <a:ext cx="2368061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Code diagnostics that appear in the margin. Hover over diagnostic symbols for details.</a:t>
            </a:r>
          </a:p>
        </p:txBody>
      </p:sp>
      <p:sp>
        <p:nvSpPr>
          <p:cNvPr id="158" name="Tab completion to finish function names, file paths, arguments, and more."/>
          <p:cNvSpPr txBox="1"/>
          <p:nvPr/>
        </p:nvSpPr>
        <p:spPr>
          <a:xfrm>
            <a:off x="4888745" y="3928034"/>
            <a:ext cx="2165952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Tab completion to finish function names, file paths, arguments, and more.</a:t>
            </a:r>
          </a:p>
        </p:txBody>
      </p:sp>
      <p:sp>
        <p:nvSpPr>
          <p:cNvPr id="159" name="Multi-language code snippets to quickly use common blocks of code."/>
          <p:cNvSpPr txBox="1"/>
          <p:nvPr/>
        </p:nvSpPr>
        <p:spPr>
          <a:xfrm>
            <a:off x="4980911" y="4497743"/>
            <a:ext cx="202339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Multi-language code snippets to quickly use common blocks of code.</a:t>
            </a:r>
          </a:p>
        </p:txBody>
      </p:sp>
      <p:sp>
        <p:nvSpPr>
          <p:cNvPr id="160" name="Open in new window"/>
          <p:cNvSpPr txBox="1"/>
          <p:nvPr/>
        </p:nvSpPr>
        <p:spPr>
          <a:xfrm>
            <a:off x="4110580" y="1455343"/>
            <a:ext cx="84641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Open in new window</a:t>
            </a:r>
          </a:p>
        </p:txBody>
      </p:sp>
      <p:sp>
        <p:nvSpPr>
          <p:cNvPr id="161" name="Save"/>
          <p:cNvSpPr txBox="1"/>
          <p:nvPr/>
        </p:nvSpPr>
        <p:spPr>
          <a:xfrm>
            <a:off x="4842301" y="1455343"/>
            <a:ext cx="402015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Save</a:t>
            </a:r>
          </a:p>
        </p:txBody>
      </p:sp>
      <p:sp>
        <p:nvSpPr>
          <p:cNvPr id="162" name="Find and replace"/>
          <p:cNvSpPr txBox="1"/>
          <p:nvPr/>
        </p:nvSpPr>
        <p:spPr>
          <a:xfrm>
            <a:off x="5207348" y="1455343"/>
            <a:ext cx="61448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Find and replace</a:t>
            </a:r>
          </a:p>
        </p:txBody>
      </p:sp>
      <p:sp>
        <p:nvSpPr>
          <p:cNvPr id="163" name="Compile as notebook"/>
          <p:cNvSpPr txBox="1"/>
          <p:nvPr/>
        </p:nvSpPr>
        <p:spPr>
          <a:xfrm>
            <a:off x="5808961" y="1455343"/>
            <a:ext cx="73777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Compile as notebook</a:t>
            </a:r>
          </a:p>
        </p:txBody>
      </p:sp>
      <p:sp>
        <p:nvSpPr>
          <p:cNvPr id="164" name="Run selected code"/>
          <p:cNvSpPr txBox="1"/>
          <p:nvPr/>
        </p:nvSpPr>
        <p:spPr>
          <a:xfrm>
            <a:off x="6476411" y="1455343"/>
            <a:ext cx="737777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Run selected code</a:t>
            </a:r>
          </a:p>
        </p:txBody>
      </p:sp>
      <p:sp>
        <p:nvSpPr>
          <p:cNvPr id="165" name="Re-run previous code"/>
          <p:cNvSpPr txBox="1"/>
          <p:nvPr/>
        </p:nvSpPr>
        <p:spPr>
          <a:xfrm>
            <a:off x="4682293" y="2481029"/>
            <a:ext cx="88633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Re-run previous code</a:t>
            </a:r>
          </a:p>
        </p:txBody>
      </p:sp>
      <p:sp>
        <p:nvSpPr>
          <p:cNvPr id="166" name="Source with or  w/out Echo or  as a Local Job"/>
          <p:cNvSpPr txBox="1"/>
          <p:nvPr/>
        </p:nvSpPr>
        <p:spPr>
          <a:xfrm>
            <a:off x="5610072" y="2483364"/>
            <a:ext cx="892072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Source with or </a:t>
            </a:r>
            <a:br/>
            <a:r>
              <a:t>w/out Echo or </a:t>
            </a:r>
            <a:br/>
            <a:r>
              <a:t>as a Local Job</a:t>
            </a:r>
          </a:p>
        </p:txBody>
      </p:sp>
      <p:sp>
        <p:nvSpPr>
          <p:cNvPr id="167" name="Show file outline"/>
          <p:cNvSpPr txBox="1"/>
          <p:nvPr/>
        </p:nvSpPr>
        <p:spPr>
          <a:xfrm>
            <a:off x="6426644" y="2475561"/>
            <a:ext cx="63529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Show file outline</a:t>
            </a:r>
          </a:p>
        </p:txBody>
      </p:sp>
      <p:sp>
        <p:nvSpPr>
          <p:cNvPr id="168" name="Jump to function in file"/>
          <p:cNvSpPr txBox="1"/>
          <p:nvPr/>
        </p:nvSpPr>
        <p:spPr>
          <a:xfrm>
            <a:off x="3841565" y="4831658"/>
            <a:ext cx="1384445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Jump to function in file </a:t>
            </a:r>
          </a:p>
        </p:txBody>
      </p:sp>
      <p:sp>
        <p:nvSpPr>
          <p:cNvPr id="169" name="Change file type"/>
          <p:cNvSpPr txBox="1"/>
          <p:nvPr/>
        </p:nvSpPr>
        <p:spPr>
          <a:xfrm>
            <a:off x="6081185" y="4831658"/>
            <a:ext cx="1042867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Change file type</a:t>
            </a:r>
          </a:p>
        </p:txBody>
      </p:sp>
      <p:sp>
        <p:nvSpPr>
          <p:cNvPr id="170" name="Navigate backwards/forwards"/>
          <p:cNvSpPr txBox="1"/>
          <p:nvPr/>
        </p:nvSpPr>
        <p:spPr>
          <a:xfrm>
            <a:off x="3403185" y="1452803"/>
            <a:ext cx="736501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Navigate backwards/forwards</a:t>
            </a:r>
          </a:p>
        </p:txBody>
      </p:sp>
      <p:sp>
        <p:nvSpPr>
          <p:cNvPr id="171" name="A File browser keyed to your working directory. Click on file or directory name to open."/>
          <p:cNvSpPr txBox="1"/>
          <p:nvPr/>
        </p:nvSpPr>
        <p:spPr>
          <a:xfrm>
            <a:off x="7063560" y="5716235"/>
            <a:ext cx="266996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A File browser keyed to your working directory. Click on file or directory name to open.</a:t>
            </a:r>
          </a:p>
        </p:txBody>
      </p:sp>
      <p:sp>
        <p:nvSpPr>
          <p:cNvPr id="172" name="Path to displayed directory"/>
          <p:cNvSpPr txBox="1"/>
          <p:nvPr/>
        </p:nvSpPr>
        <p:spPr>
          <a:xfrm>
            <a:off x="7063560" y="5245751"/>
            <a:ext cx="1615509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Path to displayed directory</a:t>
            </a:r>
          </a:p>
        </p:txBody>
      </p:sp>
      <p:sp>
        <p:nvSpPr>
          <p:cNvPr id="173" name="Create folder"/>
          <p:cNvSpPr txBox="1"/>
          <p:nvPr/>
        </p:nvSpPr>
        <p:spPr>
          <a:xfrm>
            <a:off x="7088960" y="4901501"/>
            <a:ext cx="461912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Create folder</a:t>
            </a:r>
          </a:p>
        </p:txBody>
      </p:sp>
      <p:sp>
        <p:nvSpPr>
          <p:cNvPr id="174" name="Delete file"/>
          <p:cNvSpPr txBox="1"/>
          <p:nvPr/>
        </p:nvSpPr>
        <p:spPr>
          <a:xfrm>
            <a:off x="7567892" y="4901501"/>
            <a:ext cx="5309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file </a:t>
            </a:r>
          </a:p>
        </p:txBody>
      </p:sp>
      <p:sp>
        <p:nvSpPr>
          <p:cNvPr id="175" name="Rename file"/>
          <p:cNvSpPr txBox="1"/>
          <p:nvPr/>
        </p:nvSpPr>
        <p:spPr>
          <a:xfrm>
            <a:off x="7985118" y="4901501"/>
            <a:ext cx="566000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Rename file </a:t>
            </a:r>
          </a:p>
        </p:txBody>
      </p:sp>
      <p:sp>
        <p:nvSpPr>
          <p:cNvPr id="176" name="Change  directory"/>
          <p:cNvSpPr txBox="1"/>
          <p:nvPr/>
        </p:nvSpPr>
        <p:spPr>
          <a:xfrm>
            <a:off x="9791151" y="4901501"/>
            <a:ext cx="61448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Change  directory</a:t>
            </a:r>
          </a:p>
        </p:txBody>
      </p:sp>
      <p:sp>
        <p:nvSpPr>
          <p:cNvPr id="177" name="Displays saved objects by type with short description"/>
          <p:cNvSpPr txBox="1"/>
          <p:nvPr/>
        </p:nvSpPr>
        <p:spPr>
          <a:xfrm>
            <a:off x="7076260" y="3956636"/>
            <a:ext cx="1599975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Displays saved objects by type with short description</a:t>
            </a:r>
          </a:p>
        </p:txBody>
      </p:sp>
      <p:sp>
        <p:nvSpPr>
          <p:cNvPr id="178" name="View function source code"/>
          <p:cNvSpPr txBox="1"/>
          <p:nvPr/>
        </p:nvSpPr>
        <p:spPr>
          <a:xfrm>
            <a:off x="9557105" y="3956636"/>
            <a:ext cx="85254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 function source code</a:t>
            </a:r>
          </a:p>
        </p:txBody>
      </p:sp>
      <p:sp>
        <p:nvSpPr>
          <p:cNvPr id="179" name="View in data viewer"/>
          <p:cNvSpPr txBox="1"/>
          <p:nvPr/>
        </p:nvSpPr>
        <p:spPr>
          <a:xfrm>
            <a:off x="8827249" y="3956636"/>
            <a:ext cx="7403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 in data viewer</a:t>
            </a:r>
          </a:p>
        </p:txBody>
      </p:sp>
      <p:sp>
        <p:nvSpPr>
          <p:cNvPr id="180" name="Load workspace"/>
          <p:cNvSpPr txBox="1"/>
          <p:nvPr/>
        </p:nvSpPr>
        <p:spPr>
          <a:xfrm>
            <a:off x="7091315" y="2564464"/>
            <a:ext cx="76200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Load workspace</a:t>
            </a:r>
          </a:p>
        </p:txBody>
      </p:sp>
      <p:sp>
        <p:nvSpPr>
          <p:cNvPr id="181" name="Save workspace"/>
          <p:cNvSpPr txBox="1"/>
          <p:nvPr/>
        </p:nvSpPr>
        <p:spPr>
          <a:xfrm>
            <a:off x="7790721" y="2563500"/>
            <a:ext cx="81034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Save workspace</a:t>
            </a:r>
          </a:p>
        </p:txBody>
      </p:sp>
      <p:sp>
        <p:nvSpPr>
          <p:cNvPr id="182" name="Import data with wizard"/>
          <p:cNvSpPr txBox="1"/>
          <p:nvPr/>
        </p:nvSpPr>
        <p:spPr>
          <a:xfrm>
            <a:off x="7062343" y="1455343"/>
            <a:ext cx="97308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Import data</a:t>
            </a:r>
            <a:r>
              <a:t> with wizard</a:t>
            </a:r>
          </a:p>
        </p:txBody>
      </p:sp>
      <p:sp>
        <p:nvSpPr>
          <p:cNvPr id="183" name="Clear R workspace"/>
          <p:cNvSpPr txBox="1"/>
          <p:nvPr/>
        </p:nvSpPr>
        <p:spPr>
          <a:xfrm>
            <a:off x="8437384" y="2566150"/>
            <a:ext cx="86092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Clear R workspace</a:t>
            </a:r>
          </a:p>
        </p:txBody>
      </p:sp>
      <p:sp>
        <p:nvSpPr>
          <p:cNvPr id="184" name="Display objects as list or grid"/>
          <p:cNvSpPr txBox="1"/>
          <p:nvPr/>
        </p:nvSpPr>
        <p:spPr>
          <a:xfrm>
            <a:off x="9484136" y="2911368"/>
            <a:ext cx="97308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Display objects as list or grid</a:t>
            </a:r>
          </a:p>
        </p:txBody>
      </p:sp>
      <p:sp>
        <p:nvSpPr>
          <p:cNvPr id="185" name="Choose environment to display from list of parent environments"/>
          <p:cNvSpPr txBox="1"/>
          <p:nvPr/>
        </p:nvSpPr>
        <p:spPr>
          <a:xfrm>
            <a:off x="7052377" y="2911368"/>
            <a:ext cx="2140398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Choose environment to display from list of parent environments</a:t>
            </a:r>
          </a:p>
        </p:txBody>
      </p:sp>
      <p:sp>
        <p:nvSpPr>
          <p:cNvPr id="186" name="History of past commands to run/copy"/>
          <p:cNvSpPr txBox="1"/>
          <p:nvPr/>
        </p:nvSpPr>
        <p:spPr>
          <a:xfrm>
            <a:off x="7852014" y="1455343"/>
            <a:ext cx="1042257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History of past commands to run/copy</a:t>
            </a:r>
          </a:p>
        </p:txBody>
      </p:sp>
      <p:sp>
        <p:nvSpPr>
          <p:cNvPr id="187" name="Manage external databases"/>
          <p:cNvSpPr txBox="1"/>
          <p:nvPr/>
        </p:nvSpPr>
        <p:spPr>
          <a:xfrm>
            <a:off x="8726034" y="1455343"/>
            <a:ext cx="635292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Manage external databases</a:t>
            </a:r>
          </a:p>
        </p:txBody>
      </p:sp>
      <p:sp>
        <p:nvSpPr>
          <p:cNvPr id="188" name="Working Directory"/>
          <p:cNvSpPr txBox="1"/>
          <p:nvPr/>
        </p:nvSpPr>
        <p:spPr>
          <a:xfrm>
            <a:off x="4369148" y="5501008"/>
            <a:ext cx="61448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Working Directory</a:t>
            </a:r>
          </a:p>
        </p:txBody>
      </p:sp>
      <p:sp>
        <p:nvSpPr>
          <p:cNvPr id="189" name="Maximize, minimize panes"/>
          <p:cNvSpPr txBox="1"/>
          <p:nvPr/>
        </p:nvSpPr>
        <p:spPr>
          <a:xfrm>
            <a:off x="6182707" y="5507111"/>
            <a:ext cx="93127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Maximize, minimize panes</a:t>
            </a:r>
          </a:p>
        </p:txBody>
      </p:sp>
      <p:sp>
        <p:nvSpPr>
          <p:cNvPr id="190" name="Drag pane boundaries"/>
          <p:cNvSpPr txBox="1"/>
          <p:nvPr/>
        </p:nvSpPr>
        <p:spPr>
          <a:xfrm>
            <a:off x="6136345" y="5883240"/>
            <a:ext cx="762001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Drag pane boundaries</a:t>
            </a:r>
          </a:p>
        </p:txBody>
      </p:sp>
      <p:sp>
        <p:nvSpPr>
          <p:cNvPr id="191" name="Line"/>
          <p:cNvSpPr/>
          <p:nvPr/>
        </p:nvSpPr>
        <p:spPr>
          <a:xfrm flipH="1">
            <a:off x="4380009" y="6031646"/>
            <a:ext cx="111391" cy="431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2" name="Line"/>
          <p:cNvSpPr/>
          <p:nvPr/>
        </p:nvSpPr>
        <p:spPr>
          <a:xfrm>
            <a:off x="6754680" y="6080079"/>
            <a:ext cx="304183" cy="114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3" name="Line"/>
          <p:cNvSpPr/>
          <p:nvPr/>
        </p:nvSpPr>
        <p:spPr>
          <a:xfrm>
            <a:off x="7320015" y="1847179"/>
            <a:ext cx="260520" cy="52872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4" name="Line"/>
          <p:cNvSpPr/>
          <p:nvPr/>
        </p:nvSpPr>
        <p:spPr>
          <a:xfrm flipH="1">
            <a:off x="7783125" y="1963253"/>
            <a:ext cx="254761" cy="25476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5" name="Line"/>
          <p:cNvSpPr/>
          <p:nvPr/>
        </p:nvSpPr>
        <p:spPr>
          <a:xfrm flipH="1">
            <a:off x="8237760" y="1920270"/>
            <a:ext cx="519457" cy="30510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6" name="Line"/>
          <p:cNvSpPr/>
          <p:nvPr/>
        </p:nvSpPr>
        <p:spPr>
          <a:xfrm flipV="1">
            <a:off x="7177102" y="2442335"/>
            <a:ext cx="3636" cy="20520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7" name="Line"/>
          <p:cNvSpPr/>
          <p:nvPr/>
        </p:nvSpPr>
        <p:spPr>
          <a:xfrm flipH="1" rot="16139859">
            <a:off x="7560949" y="2231475"/>
            <a:ext cx="198109" cy="625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8770" y="21408"/>
                  <a:pt x="16126" y="21000"/>
                  <a:pt x="13925" y="20405"/>
                </a:cubicBezTo>
                <a:cubicBezTo>
                  <a:pt x="4134" y="17759"/>
                  <a:pt x="5607" y="13315"/>
                  <a:pt x="5319" y="9394"/>
                </a:cubicBezTo>
                <a:cubicBezTo>
                  <a:pt x="5085" y="6213"/>
                  <a:pt x="3319" y="3047"/>
                  <a:pt x="0" y="0"/>
                </a:cubicBez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8" name="Line"/>
          <p:cNvSpPr/>
          <p:nvPr/>
        </p:nvSpPr>
        <p:spPr>
          <a:xfrm flipH="1" flipV="1">
            <a:off x="8824219" y="2448690"/>
            <a:ext cx="352" cy="20511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9" name="Line"/>
          <p:cNvSpPr/>
          <p:nvPr/>
        </p:nvSpPr>
        <p:spPr>
          <a:xfrm flipH="1" flipV="1">
            <a:off x="7749342" y="2560163"/>
            <a:ext cx="3" cy="3981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0" name="Line"/>
          <p:cNvSpPr/>
          <p:nvPr/>
        </p:nvSpPr>
        <p:spPr>
          <a:xfrm flipV="1">
            <a:off x="10125439" y="2427492"/>
            <a:ext cx="337" cy="56319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1" name="Line"/>
          <p:cNvSpPr/>
          <p:nvPr/>
        </p:nvSpPr>
        <p:spPr>
          <a:xfrm flipH="1" rot="17082001">
            <a:off x="9891734" y="2683504"/>
            <a:ext cx="299771" cy="59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58" fill="norm" stroke="1" extrusionOk="0">
                <a:moveTo>
                  <a:pt x="21600" y="8830"/>
                </a:moveTo>
                <a:cubicBezTo>
                  <a:pt x="21405" y="10278"/>
                  <a:pt x="21178" y="11625"/>
                  <a:pt x="20924" y="12848"/>
                </a:cubicBezTo>
                <a:cubicBezTo>
                  <a:pt x="19664" y="18916"/>
                  <a:pt x="17851" y="21600"/>
                  <a:pt x="16089" y="20007"/>
                </a:cubicBez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2" name="Line"/>
          <p:cNvSpPr/>
          <p:nvPr/>
        </p:nvSpPr>
        <p:spPr>
          <a:xfrm flipV="1">
            <a:off x="9241647" y="3451424"/>
            <a:ext cx="959615" cy="60238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3" name="Line"/>
          <p:cNvSpPr/>
          <p:nvPr/>
        </p:nvSpPr>
        <p:spPr>
          <a:xfrm flipV="1">
            <a:off x="9978097" y="3948745"/>
            <a:ext cx="232685" cy="9510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4" name="Line"/>
          <p:cNvSpPr/>
          <p:nvPr/>
        </p:nvSpPr>
        <p:spPr>
          <a:xfrm flipH="1" flipV="1">
            <a:off x="7180737" y="46751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5" name="Line"/>
          <p:cNvSpPr/>
          <p:nvPr/>
        </p:nvSpPr>
        <p:spPr>
          <a:xfrm flipH="1" flipV="1">
            <a:off x="7799150" y="46751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6" name="Line"/>
          <p:cNvSpPr/>
          <p:nvPr/>
        </p:nvSpPr>
        <p:spPr>
          <a:xfrm flipH="1" flipV="1">
            <a:off x="8181008" y="46751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7" name="Line"/>
          <p:cNvSpPr/>
          <p:nvPr/>
        </p:nvSpPr>
        <p:spPr>
          <a:xfrm flipH="1" flipV="1">
            <a:off x="7539134" y="4781924"/>
            <a:ext cx="2" cy="5378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8" name="Line"/>
          <p:cNvSpPr/>
          <p:nvPr/>
        </p:nvSpPr>
        <p:spPr>
          <a:xfrm flipV="1">
            <a:off x="10252068" y="4789552"/>
            <a:ext cx="101599" cy="23299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9" name="Line"/>
          <p:cNvSpPr/>
          <p:nvPr/>
        </p:nvSpPr>
        <p:spPr>
          <a:xfrm>
            <a:off x="3661409" y="1941241"/>
            <a:ext cx="2641" cy="39593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0" name="Line"/>
          <p:cNvSpPr/>
          <p:nvPr/>
        </p:nvSpPr>
        <p:spPr>
          <a:xfrm flipH="1">
            <a:off x="3989657" y="1807962"/>
            <a:ext cx="218394" cy="52972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1" name="Line"/>
          <p:cNvSpPr/>
          <p:nvPr/>
        </p:nvSpPr>
        <p:spPr>
          <a:xfrm flipH="1">
            <a:off x="4161913" y="1678264"/>
            <a:ext cx="820058" cy="67752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2" name="Line"/>
          <p:cNvSpPr/>
          <p:nvPr/>
        </p:nvSpPr>
        <p:spPr>
          <a:xfrm flipH="1">
            <a:off x="4990729" y="1812344"/>
            <a:ext cx="445816" cy="52920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3" name="Line"/>
          <p:cNvSpPr/>
          <p:nvPr/>
        </p:nvSpPr>
        <p:spPr>
          <a:xfrm flipH="1">
            <a:off x="5444826" y="1814225"/>
            <a:ext cx="570044" cy="54197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4" name="Line"/>
          <p:cNvSpPr/>
          <p:nvPr/>
        </p:nvSpPr>
        <p:spPr>
          <a:xfrm flipH="1">
            <a:off x="6033396" y="1820036"/>
            <a:ext cx="482629" cy="53162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5" name="Line"/>
          <p:cNvSpPr/>
          <p:nvPr/>
        </p:nvSpPr>
        <p:spPr>
          <a:xfrm flipH="1">
            <a:off x="3678081" y="3568684"/>
            <a:ext cx="1021250" cy="36084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6" name="Line"/>
          <p:cNvSpPr/>
          <p:nvPr/>
        </p:nvSpPr>
        <p:spPr>
          <a:xfrm flipV="1">
            <a:off x="5120801" y="2436373"/>
            <a:ext cx="1050346" cy="19373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7" name="Line"/>
          <p:cNvSpPr/>
          <p:nvPr/>
        </p:nvSpPr>
        <p:spPr>
          <a:xfrm flipV="1">
            <a:off x="6046192" y="2444473"/>
            <a:ext cx="426349" cy="13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8" name="Line"/>
          <p:cNvSpPr/>
          <p:nvPr/>
        </p:nvSpPr>
        <p:spPr>
          <a:xfrm flipV="1">
            <a:off x="6746434" y="2428321"/>
            <a:ext cx="196620" cy="13652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9" name="Line"/>
          <p:cNvSpPr/>
          <p:nvPr/>
        </p:nvSpPr>
        <p:spPr>
          <a:xfrm flipH="1">
            <a:off x="4148322" y="4138355"/>
            <a:ext cx="770930" cy="16675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0" name="Line"/>
          <p:cNvSpPr/>
          <p:nvPr/>
        </p:nvSpPr>
        <p:spPr>
          <a:xfrm flipH="1" flipV="1">
            <a:off x="4932379" y="4537512"/>
            <a:ext cx="99578" cy="11807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1" name="Line"/>
          <p:cNvSpPr/>
          <p:nvPr/>
        </p:nvSpPr>
        <p:spPr>
          <a:xfrm flipH="1">
            <a:off x="4005476" y="5050323"/>
            <a:ext cx="2333" cy="8951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2" name="Line"/>
          <p:cNvSpPr/>
          <p:nvPr/>
        </p:nvSpPr>
        <p:spPr>
          <a:xfrm>
            <a:off x="6803077" y="5061655"/>
            <a:ext cx="966" cy="8839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3" name="Line"/>
          <p:cNvSpPr/>
          <p:nvPr/>
        </p:nvSpPr>
        <p:spPr>
          <a:xfrm flipV="1">
            <a:off x="6611249" y="5389914"/>
            <a:ext cx="266084" cy="20206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4" name="Line"/>
          <p:cNvSpPr/>
          <p:nvPr/>
        </p:nvSpPr>
        <p:spPr>
          <a:xfrm>
            <a:off x="4363818" y="5535793"/>
            <a:ext cx="29748" cy="17082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5" name="Multiple cursors/column selection with Alt + mouse drag."/>
          <p:cNvSpPr txBox="1"/>
          <p:nvPr/>
        </p:nvSpPr>
        <p:spPr>
          <a:xfrm>
            <a:off x="4597490" y="2913745"/>
            <a:ext cx="1885000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Multiple cursors/column selection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Alt + mouse drag</a:t>
            </a:r>
            <a:r>
              <a:t>.</a:t>
            </a:r>
          </a:p>
        </p:txBody>
      </p:sp>
      <p:sp>
        <p:nvSpPr>
          <p:cNvPr id="226" name="Line"/>
          <p:cNvSpPr/>
          <p:nvPr/>
        </p:nvSpPr>
        <p:spPr>
          <a:xfrm flipH="1">
            <a:off x="4054311" y="3050888"/>
            <a:ext cx="589450" cy="4335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7" name="R tutorials"/>
          <p:cNvSpPr txBox="1"/>
          <p:nvPr/>
        </p:nvSpPr>
        <p:spPr>
          <a:xfrm>
            <a:off x="9884162" y="1448644"/>
            <a:ext cx="635292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 tutorials</a:t>
            </a:r>
          </a:p>
        </p:txBody>
      </p:sp>
      <p:sp>
        <p:nvSpPr>
          <p:cNvPr id="228" name="Line"/>
          <p:cNvSpPr/>
          <p:nvPr/>
        </p:nvSpPr>
        <p:spPr>
          <a:xfrm flipH="1">
            <a:off x="9382636" y="1670628"/>
            <a:ext cx="748154" cy="58718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9" name="Ctrl/Cmd + arrow-up to see history"/>
          <p:cNvSpPr txBox="1"/>
          <p:nvPr/>
        </p:nvSpPr>
        <p:spPr>
          <a:xfrm>
            <a:off x="4460735" y="5883240"/>
            <a:ext cx="1042866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Ctrl/Cmd +</a:t>
            </a:r>
            <a:r>
              <a:rPr sz="500">
                <a:latin typeface="Font Awesome 5 Free Regular"/>
                <a:ea typeface="Font Awesome 5 Free Regular"/>
                <a:cs typeface="Font Awesome 5 Free Regular"/>
                <a:sym typeface="Font Awesome 5 Free Regular"/>
              </a:rPr>
              <a:t> </a:t>
            </a:r>
            <a:r>
              <a:rPr sz="900">
                <a:latin typeface="Font Awesome 5 Free Solid"/>
                <a:ea typeface="Font Awesome 5 Free Solid"/>
                <a:cs typeface="Font Awesome 5 Free Solid"/>
                <a:sym typeface="Font Awesome 5 Free Solid"/>
              </a:rPr>
              <a:t>arrow-up</a:t>
            </a:r>
            <a:br>
              <a:rPr>
                <a:latin typeface="Font Awesome 5 Free Regular"/>
                <a:ea typeface="Font Awesome 5 Free Regular"/>
                <a:cs typeface="Font Awesome 5 Free Regular"/>
                <a:sym typeface="Font Awesome 5 Free Regular"/>
              </a:rPr>
            </a:br>
            <a:r>
              <a:t>to see history</a:t>
            </a:r>
          </a:p>
        </p:txBody>
      </p:sp>
      <p:sp>
        <p:nvSpPr>
          <p:cNvPr id="230" name="More file options"/>
          <p:cNvSpPr txBox="1"/>
          <p:nvPr/>
        </p:nvSpPr>
        <p:spPr>
          <a:xfrm>
            <a:off x="8973310" y="4625958"/>
            <a:ext cx="566000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More file options</a:t>
            </a:r>
          </a:p>
        </p:txBody>
      </p:sp>
      <p:sp>
        <p:nvSpPr>
          <p:cNvPr id="231" name="Line"/>
          <p:cNvSpPr/>
          <p:nvPr/>
        </p:nvSpPr>
        <p:spPr>
          <a:xfrm flipH="1" flipV="1">
            <a:off x="8998203" y="4660273"/>
            <a:ext cx="285550" cy="4017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2" name="RStudio IDE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RStudio IDE : : </a:t>
            </a:r>
            <a:r>
              <a:rPr b="1" sz="330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t> </a:t>
            </a:r>
          </a:p>
        </p:txBody>
      </p:sp>
      <p:sp>
        <p:nvSpPr>
          <p:cNvPr id="233" name="Line"/>
          <p:cNvSpPr/>
          <p:nvPr/>
        </p:nvSpPr>
        <p:spPr>
          <a:xfrm>
            <a:off x="3556000" y="1102908"/>
            <a:ext cx="3259977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3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ource Editor"/>
          <p:cNvSpPr txBox="1"/>
          <p:nvPr/>
        </p:nvSpPr>
        <p:spPr>
          <a:xfrm>
            <a:off x="3559165" y="1104900"/>
            <a:ext cx="179673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Source Editor</a:t>
            </a:r>
          </a:p>
        </p:txBody>
      </p:sp>
      <p:sp>
        <p:nvSpPr>
          <p:cNvPr id="237" name="RStudio® is a trademark of RStudio, PBC  •  CC BY SA  RStudio  •  info@rstudio.com  •  844-448-1212  •  rstudio.com  •  Learn more at rstudio.com  •  Font Awesome 5.15.3  •  RStudio IDE  1.4.1717  •  Updated:  2021-0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13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14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15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15" invalidUrl="" action="" tgtFrame="" tooltip="" history="1" highlightClick="0" endSnd="0"/>
              </a:rPr>
              <a:t>rstudio.com</a:t>
            </a:r>
            <a:r>
              <a:t>  •  Font Awesome 5.15.3  •  RStudio IDE  1.4.1717  •  Updated:  2021-07</a:t>
            </a:r>
          </a:p>
        </p:txBody>
      </p:sp>
      <p:grpSp>
        <p:nvGrpSpPr>
          <p:cNvPr id="251" name="Group"/>
          <p:cNvGrpSpPr/>
          <p:nvPr/>
        </p:nvGrpSpPr>
        <p:grpSpPr>
          <a:xfrm>
            <a:off x="3833929" y="6680331"/>
            <a:ext cx="2949342" cy="1020634"/>
            <a:chOff x="0" y="0"/>
            <a:chExt cx="2949341" cy="1020632"/>
          </a:xfrm>
        </p:grpSpPr>
        <p:sp>
          <p:nvSpPr>
            <p:cNvPr id="238" name="RStudio opens plots in a dedicated Plots pane"/>
            <p:cNvSpPr txBox="1"/>
            <p:nvPr/>
          </p:nvSpPr>
          <p:spPr>
            <a:xfrm>
              <a:off x="221726" y="0"/>
              <a:ext cx="2478954" cy="260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RStudio opens plots in a dedicated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Plots</a:t>
              </a:r>
              <a:r>
                <a:t> pane</a:t>
              </a:r>
            </a:p>
          </p:txBody>
        </p:sp>
        <p:grpSp>
          <p:nvGrpSpPr>
            <p:cNvPr id="250" name="Group"/>
            <p:cNvGrpSpPr/>
            <p:nvPr/>
          </p:nvGrpSpPr>
          <p:grpSpPr>
            <a:xfrm>
              <a:off x="0" y="250166"/>
              <a:ext cx="2949342" cy="770467"/>
              <a:chOff x="0" y="0"/>
              <a:chExt cx="2949341" cy="770466"/>
            </a:xfrm>
          </p:grpSpPr>
          <p:pic>
            <p:nvPicPr>
              <p:cNvPr id="239" name="Image" descr="Image"/>
              <p:cNvPicPr>
                <a:picLocks noChangeAspect="1"/>
              </p:cNvPicPr>
              <p:nvPr/>
            </p:nvPicPr>
            <p:blipFill>
              <a:blip r:embed="rId16">
                <a:extLst/>
              </a:blip>
              <a:stretch>
                <a:fillRect/>
              </a:stretch>
            </p:blipFill>
            <p:spPr>
              <a:xfrm>
                <a:off x="16014" y="0"/>
                <a:ext cx="2882901" cy="770467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sp>
            <p:nvSpPr>
              <p:cNvPr id="240" name="Navigate recent plots"/>
              <p:cNvSpPr txBox="1"/>
              <p:nvPr/>
            </p:nvSpPr>
            <p:spPr>
              <a:xfrm>
                <a:off x="0" y="254288"/>
                <a:ext cx="770067" cy="4100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Navigate recent plots</a:t>
                </a:r>
              </a:p>
            </p:txBody>
          </p:sp>
          <p:sp>
            <p:nvSpPr>
              <p:cNvPr id="241" name="Open in window"/>
              <p:cNvSpPr txBox="1"/>
              <p:nvPr/>
            </p:nvSpPr>
            <p:spPr>
              <a:xfrm>
                <a:off x="702385" y="254288"/>
                <a:ext cx="537869" cy="3861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Open in window</a:t>
                </a:r>
              </a:p>
            </p:txBody>
          </p:sp>
          <p:sp>
            <p:nvSpPr>
              <p:cNvPr id="242" name="Export plot"/>
              <p:cNvSpPr txBox="1"/>
              <p:nvPr/>
            </p:nvSpPr>
            <p:spPr>
              <a:xfrm>
                <a:off x="1252774" y="254288"/>
                <a:ext cx="486125" cy="4100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Export plot</a:t>
                </a:r>
              </a:p>
            </p:txBody>
          </p:sp>
          <p:sp>
            <p:nvSpPr>
              <p:cNvPr id="243" name="Delete plot"/>
              <p:cNvSpPr txBox="1"/>
              <p:nvPr/>
            </p:nvSpPr>
            <p:spPr>
              <a:xfrm>
                <a:off x="1889457" y="254288"/>
                <a:ext cx="504598" cy="3958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Delete plot</a:t>
                </a:r>
              </a:p>
            </p:txBody>
          </p:sp>
          <p:sp>
            <p:nvSpPr>
              <p:cNvPr id="244" name="Delete all plots"/>
              <p:cNvSpPr txBox="1"/>
              <p:nvPr/>
            </p:nvSpPr>
            <p:spPr>
              <a:xfrm>
                <a:off x="2411473" y="254288"/>
                <a:ext cx="537869" cy="4100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Delete all plots</a:t>
                </a:r>
              </a:p>
            </p:txBody>
          </p:sp>
          <p:sp>
            <p:nvSpPr>
              <p:cNvPr id="245" name="Line"/>
              <p:cNvSpPr/>
              <p:nvPr/>
            </p:nvSpPr>
            <p:spPr>
              <a:xfrm flipH="1" flipV="1">
                <a:off x="148958" y="209198"/>
                <a:ext cx="3" cy="11343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6" name="Line"/>
              <p:cNvSpPr/>
              <p:nvPr/>
            </p:nvSpPr>
            <p:spPr>
              <a:xfrm flipH="1" flipV="1">
                <a:off x="479025" y="227385"/>
                <a:ext cx="257235" cy="15090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7" name="Line"/>
              <p:cNvSpPr/>
              <p:nvPr/>
            </p:nvSpPr>
            <p:spPr>
              <a:xfrm flipH="1" flipV="1">
                <a:off x="886447" y="214345"/>
                <a:ext cx="389360" cy="13820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8" name="Line"/>
              <p:cNvSpPr/>
              <p:nvPr/>
            </p:nvSpPr>
            <p:spPr>
              <a:xfrm flipH="1" flipV="1">
                <a:off x="1199876" y="190294"/>
                <a:ext cx="708830" cy="16296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49" name="Line"/>
              <p:cNvSpPr/>
              <p:nvPr/>
            </p:nvSpPr>
            <p:spPr>
              <a:xfrm flipH="1" flipV="1">
                <a:off x="1403080" y="178683"/>
                <a:ext cx="1039736" cy="18836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261" name="Group"/>
          <p:cNvGrpSpPr/>
          <p:nvPr/>
        </p:nvGrpSpPr>
        <p:grpSpPr>
          <a:xfrm>
            <a:off x="7078784" y="6667631"/>
            <a:ext cx="3098808" cy="1011456"/>
            <a:chOff x="0" y="0"/>
            <a:chExt cx="3098806" cy="1011455"/>
          </a:xfrm>
        </p:grpSpPr>
        <p:sp>
          <p:nvSpPr>
            <p:cNvPr id="252" name="RStudio opens documentation in a dedicated Help pane"/>
            <p:cNvSpPr txBox="1"/>
            <p:nvPr/>
          </p:nvSpPr>
          <p:spPr>
            <a:xfrm>
              <a:off x="0" y="0"/>
              <a:ext cx="3098807" cy="260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RStudio opens documentation in a dedicated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Help</a:t>
              </a:r>
              <a:r>
                <a:t> pane</a:t>
              </a:r>
            </a:p>
          </p:txBody>
        </p:sp>
        <p:grpSp>
          <p:nvGrpSpPr>
            <p:cNvPr id="260" name="Group"/>
            <p:cNvGrpSpPr/>
            <p:nvPr/>
          </p:nvGrpSpPr>
          <p:grpSpPr>
            <a:xfrm>
              <a:off x="95374" y="260114"/>
              <a:ext cx="2904892" cy="751342"/>
              <a:chOff x="0" y="0"/>
              <a:chExt cx="2904891" cy="751340"/>
            </a:xfrm>
          </p:grpSpPr>
          <p:pic>
            <p:nvPicPr>
              <p:cNvPr id="253" name="Image" descr="Image"/>
              <p:cNvPicPr>
                <a:picLocks noChangeAspect="1"/>
              </p:cNvPicPr>
              <p:nvPr/>
            </p:nvPicPr>
            <p:blipFill>
              <a:blip r:embed="rId17">
                <a:extLst/>
              </a:blip>
              <a:stretch>
                <a:fillRect/>
              </a:stretch>
            </p:blipFill>
            <p:spPr>
              <a:xfrm>
                <a:off x="21991" y="0"/>
                <a:ext cx="2882901" cy="712246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sp>
            <p:nvSpPr>
              <p:cNvPr id="254" name="Home page of helpful links"/>
              <p:cNvSpPr txBox="1"/>
              <p:nvPr/>
            </p:nvSpPr>
            <p:spPr>
              <a:xfrm>
                <a:off x="0" y="343310"/>
                <a:ext cx="860644" cy="395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Home page of helpful links </a:t>
                </a:r>
              </a:p>
            </p:txBody>
          </p:sp>
          <p:sp>
            <p:nvSpPr>
              <p:cNvPr id="255" name="Search within help file"/>
              <p:cNvSpPr txBox="1"/>
              <p:nvPr/>
            </p:nvSpPr>
            <p:spPr>
              <a:xfrm>
                <a:off x="998184" y="341292"/>
                <a:ext cx="860644" cy="4100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Search within help file</a:t>
                </a:r>
              </a:p>
            </p:txBody>
          </p:sp>
          <p:sp>
            <p:nvSpPr>
              <p:cNvPr id="256" name="Search for help file"/>
              <p:cNvSpPr txBox="1"/>
              <p:nvPr/>
            </p:nvSpPr>
            <p:spPr>
              <a:xfrm>
                <a:off x="1973088" y="341292"/>
                <a:ext cx="641845" cy="4100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Search for help file</a:t>
                </a:r>
              </a:p>
            </p:txBody>
          </p:sp>
          <p:sp>
            <p:nvSpPr>
              <p:cNvPr id="257" name="Line"/>
              <p:cNvSpPr/>
              <p:nvPr/>
            </p:nvSpPr>
            <p:spPr>
              <a:xfrm flipV="1">
                <a:off x="338939" y="208777"/>
                <a:ext cx="1488" cy="2260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8" name="Line"/>
              <p:cNvSpPr/>
              <p:nvPr/>
            </p:nvSpPr>
            <p:spPr>
              <a:xfrm flipH="1" flipV="1">
                <a:off x="947498" y="282052"/>
                <a:ext cx="99444" cy="20274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59" name="Line"/>
              <p:cNvSpPr/>
              <p:nvPr/>
            </p:nvSpPr>
            <p:spPr>
              <a:xfrm flipH="1" flipV="1">
                <a:off x="1909723" y="156727"/>
                <a:ext cx="88903" cy="2849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271" name="Group"/>
          <p:cNvGrpSpPr/>
          <p:nvPr/>
        </p:nvGrpSpPr>
        <p:grpSpPr>
          <a:xfrm>
            <a:off x="7142285" y="7819521"/>
            <a:ext cx="2992172" cy="1036251"/>
            <a:chOff x="0" y="0"/>
            <a:chExt cx="2992170" cy="1036249"/>
          </a:xfrm>
        </p:grpSpPr>
        <p:sp>
          <p:nvSpPr>
            <p:cNvPr id="262" name="Viewer pane displays HTML content, such as Shiny apps, RMarkdown reports, and interactive visualizations"/>
            <p:cNvSpPr txBox="1"/>
            <p:nvPr/>
          </p:nvSpPr>
          <p:spPr>
            <a:xfrm>
              <a:off x="0" y="0"/>
              <a:ext cx="2992171" cy="3959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Viewer</a:t>
              </a:r>
              <a:r>
                <a:t> pane displays HTML content, such as Shiny apps, RMarkdown reports, and interactive visualizations</a:t>
              </a:r>
            </a:p>
          </p:txBody>
        </p:sp>
        <p:grpSp>
          <p:nvGrpSpPr>
            <p:cNvPr id="270" name="Group"/>
            <p:cNvGrpSpPr/>
            <p:nvPr/>
          </p:nvGrpSpPr>
          <p:grpSpPr>
            <a:xfrm>
              <a:off x="27159" y="398557"/>
              <a:ext cx="2949293" cy="637693"/>
              <a:chOff x="0" y="0"/>
              <a:chExt cx="2949291" cy="637692"/>
            </a:xfrm>
          </p:grpSpPr>
          <p:pic>
            <p:nvPicPr>
              <p:cNvPr id="263" name="Image" descr="Image"/>
              <p:cNvPicPr>
                <a:picLocks noChangeAspect="1"/>
              </p:cNvPicPr>
              <p:nvPr/>
            </p:nvPicPr>
            <p:blipFill>
              <a:blip r:embed="rId18">
                <a:extLst/>
              </a:blip>
              <a:stretch>
                <a:fillRect/>
              </a:stretch>
            </p:blipFill>
            <p:spPr>
              <a:xfrm>
                <a:off x="23736" y="0"/>
                <a:ext cx="2882901" cy="596463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sp>
            <p:nvSpPr>
              <p:cNvPr id="264" name="Stop Shiny app"/>
              <p:cNvSpPr txBox="1"/>
              <p:nvPr/>
            </p:nvSpPr>
            <p:spPr>
              <a:xfrm>
                <a:off x="0" y="237455"/>
                <a:ext cx="701108" cy="4002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Stop Shiny app</a:t>
                </a:r>
              </a:p>
            </p:txBody>
          </p:sp>
          <p:sp>
            <p:nvSpPr>
              <p:cNvPr id="265" name="Publish to shinyapps.io, rpubs, RSConnect, …"/>
              <p:cNvSpPr txBox="1"/>
              <p:nvPr/>
            </p:nvSpPr>
            <p:spPr>
              <a:xfrm>
                <a:off x="1016498" y="237455"/>
                <a:ext cx="1535215" cy="3910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Publish to shinyapps.io, rpubs, RSConnect, …</a:t>
                </a:r>
              </a:p>
            </p:txBody>
          </p:sp>
          <p:sp>
            <p:nvSpPr>
              <p:cNvPr id="266" name="Refresh"/>
              <p:cNvSpPr txBox="1"/>
              <p:nvPr/>
            </p:nvSpPr>
            <p:spPr>
              <a:xfrm>
                <a:off x="2444694" y="242310"/>
                <a:ext cx="504598" cy="2606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Refresh </a:t>
                </a:r>
              </a:p>
            </p:txBody>
          </p:sp>
          <p:sp>
            <p:nvSpPr>
              <p:cNvPr id="267" name="Line"/>
              <p:cNvSpPr/>
              <p:nvPr/>
            </p:nvSpPr>
            <p:spPr>
              <a:xfrm flipH="1" flipV="1">
                <a:off x="80815" y="202131"/>
                <a:ext cx="1508" cy="9274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8" name="Line"/>
              <p:cNvSpPr/>
              <p:nvPr/>
            </p:nvSpPr>
            <p:spPr>
              <a:xfrm flipH="1" flipV="1">
                <a:off x="2848413" y="202610"/>
                <a:ext cx="3" cy="10073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1844163" y="179810"/>
                <a:ext cx="464251" cy="14798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272" name="Line"/>
          <p:cNvSpPr/>
          <p:nvPr/>
        </p:nvSpPr>
        <p:spPr>
          <a:xfrm flipH="1" flipV="1">
            <a:off x="3106601" y="5727401"/>
            <a:ext cx="3" cy="14878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73" name="Line"/>
          <p:cNvSpPr/>
          <p:nvPr/>
        </p:nvSpPr>
        <p:spPr>
          <a:xfrm>
            <a:off x="7112000" y="1102908"/>
            <a:ext cx="3149600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74" name="Tab Panes"/>
          <p:cNvSpPr txBox="1"/>
          <p:nvPr/>
        </p:nvSpPr>
        <p:spPr>
          <a:xfrm>
            <a:off x="7115165" y="1104900"/>
            <a:ext cx="13490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Tab Panes</a:t>
            </a:r>
          </a:p>
        </p:txBody>
      </p:sp>
      <p:sp>
        <p:nvSpPr>
          <p:cNvPr id="275" name="Line"/>
          <p:cNvSpPr/>
          <p:nvPr/>
        </p:nvSpPr>
        <p:spPr>
          <a:xfrm flipV="1">
            <a:off x="319232" y="1104899"/>
            <a:ext cx="3075055" cy="2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76" name="Open Shiny, R Markdown, knitr, Sweave, LaTeX, .Rd files and more in Source Pane"/>
          <p:cNvSpPr txBox="1"/>
          <p:nvPr/>
        </p:nvSpPr>
        <p:spPr>
          <a:xfrm>
            <a:off x="1717206" y="1477756"/>
            <a:ext cx="1617165" cy="54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Open Shiny, R Markdown, knitr, Sweave, LaTeX, .Rd files and more in Source Pane</a:t>
            </a:r>
          </a:p>
        </p:txBody>
      </p:sp>
      <p:grpSp>
        <p:nvGrpSpPr>
          <p:cNvPr id="281" name="Group"/>
          <p:cNvGrpSpPr/>
          <p:nvPr/>
        </p:nvGrpSpPr>
        <p:grpSpPr>
          <a:xfrm>
            <a:off x="1326663" y="1325603"/>
            <a:ext cx="384449" cy="627973"/>
            <a:chOff x="22799" y="0"/>
            <a:chExt cx="384447" cy="627972"/>
          </a:xfrm>
        </p:grpSpPr>
        <p:sp>
          <p:nvSpPr>
            <p:cNvPr id="277" name="Polygon"/>
            <p:cNvSpPr/>
            <p:nvPr/>
          </p:nvSpPr>
          <p:spPr>
            <a:xfrm>
              <a:off x="32094" y="201721"/>
              <a:ext cx="365858" cy="422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320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278" name="Circle"/>
            <p:cNvSpPr/>
            <p:nvPr/>
          </p:nvSpPr>
          <p:spPr>
            <a:xfrm>
              <a:off x="22799" y="0"/>
              <a:ext cx="384448" cy="384448"/>
            </a:xfrm>
            <a:prstGeom prst="ellipse">
              <a:avLst/>
            </a:prstGeom>
            <a:gradFill flip="none" rotWithShape="1">
              <a:gsLst>
                <a:gs pos="22124">
                  <a:srgbClr val="FFFFFF"/>
                </a:gs>
                <a:gs pos="60279">
                  <a:srgbClr val="FFFFF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279" name="Polygon"/>
            <p:cNvSpPr/>
            <p:nvPr/>
          </p:nvSpPr>
          <p:spPr>
            <a:xfrm>
              <a:off x="28807" y="197926"/>
              <a:ext cx="372432" cy="43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320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pic>
          <p:nvPicPr>
            <p:cNvPr id="280" name="LaTeX_logo.png" descr="LaTeX_logo.png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53505" y="360402"/>
              <a:ext cx="323036" cy="134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3" name="Group"/>
          <p:cNvGrpSpPr/>
          <p:nvPr/>
        </p:nvGrpSpPr>
        <p:grpSpPr>
          <a:xfrm>
            <a:off x="438149" y="5137450"/>
            <a:ext cx="2933701" cy="1203789"/>
            <a:chOff x="0" y="0"/>
            <a:chExt cx="2933700" cy="1203788"/>
          </a:xfrm>
        </p:grpSpPr>
        <p:sp>
          <p:nvSpPr>
            <p:cNvPr id="282" name="RStudio recognizes that files named app.R, server.R, ui.R, and global.R belong to a shiny app"/>
            <p:cNvSpPr txBox="1"/>
            <p:nvPr/>
          </p:nvSpPr>
          <p:spPr>
            <a:xfrm>
              <a:off x="96166" y="0"/>
              <a:ext cx="2765239" cy="401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RStudio recognizes that files named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app.R</a:t>
              </a:r>
              <a:r>
                <a:t>,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server.R</a:t>
              </a:r>
              <a:r>
                <a:t>,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ui.R</a:t>
              </a:r>
              <a:r>
                <a:t>, and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global.R</a:t>
              </a:r>
              <a:r>
                <a:t> belong to a shiny app</a:t>
              </a:r>
            </a:p>
          </p:txBody>
        </p:sp>
        <p:grpSp>
          <p:nvGrpSpPr>
            <p:cNvPr id="292" name="Group"/>
            <p:cNvGrpSpPr/>
            <p:nvPr/>
          </p:nvGrpSpPr>
          <p:grpSpPr>
            <a:xfrm>
              <a:off x="-1" y="384101"/>
              <a:ext cx="2933701" cy="819688"/>
              <a:chOff x="0" y="6114"/>
              <a:chExt cx="2933699" cy="819687"/>
            </a:xfrm>
          </p:grpSpPr>
          <p:pic>
            <p:nvPicPr>
              <p:cNvPr id="283" name="Image" descr="Image"/>
              <p:cNvPicPr>
                <a:picLocks noChangeAspect="1"/>
              </p:cNvPicPr>
              <p:nvPr/>
            </p:nvPicPr>
            <p:blipFill>
              <a:blip r:embed="rId20">
                <a:extLst/>
              </a:blip>
              <a:stretch>
                <a:fillRect/>
              </a:stretch>
            </p:blipFill>
            <p:spPr>
              <a:xfrm>
                <a:off x="0" y="6114"/>
                <a:ext cx="2882900" cy="819689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sp>
            <p:nvSpPr>
              <p:cNvPr id="284" name="Run app"/>
              <p:cNvSpPr txBox="1"/>
              <p:nvPr/>
            </p:nvSpPr>
            <p:spPr>
              <a:xfrm>
                <a:off x="610801" y="275226"/>
                <a:ext cx="381456" cy="4012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Run app</a:t>
                </a:r>
              </a:p>
            </p:txBody>
          </p:sp>
          <p:sp>
            <p:nvSpPr>
              <p:cNvPr id="285" name="Choose location to view app"/>
              <p:cNvSpPr txBox="1"/>
              <p:nvPr/>
            </p:nvSpPr>
            <p:spPr>
              <a:xfrm>
                <a:off x="961913" y="275226"/>
                <a:ext cx="672411" cy="5421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Choose location to view app</a:t>
                </a:r>
              </a:p>
            </p:txBody>
          </p:sp>
          <p:sp>
            <p:nvSpPr>
              <p:cNvPr id="286" name="Publish to shinyapps.io or server"/>
              <p:cNvSpPr txBox="1"/>
              <p:nvPr/>
            </p:nvSpPr>
            <p:spPr>
              <a:xfrm>
                <a:off x="1618653" y="275226"/>
                <a:ext cx="756326" cy="5421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Publish to shinyapps.io or server</a:t>
                </a:r>
              </a:p>
            </p:txBody>
          </p:sp>
          <p:sp>
            <p:nvSpPr>
              <p:cNvPr id="287" name="Manage publish accounts"/>
              <p:cNvSpPr txBox="1"/>
              <p:nvPr/>
            </p:nvSpPr>
            <p:spPr>
              <a:xfrm>
                <a:off x="2330898" y="275226"/>
                <a:ext cx="602802" cy="5421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Manage publish accounts</a:t>
                </a:r>
              </a:p>
            </p:txBody>
          </p:sp>
          <p:sp>
            <p:nvSpPr>
              <p:cNvPr id="288" name="Line"/>
              <p:cNvSpPr/>
              <p:nvPr/>
            </p:nvSpPr>
            <p:spPr>
              <a:xfrm flipV="1">
                <a:off x="2224721" y="205193"/>
                <a:ext cx="315041" cy="21392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9" name="Line"/>
              <p:cNvSpPr/>
              <p:nvPr/>
            </p:nvSpPr>
            <p:spPr>
              <a:xfrm flipV="1">
                <a:off x="1432703" y="208591"/>
                <a:ext cx="1010215" cy="18545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0" name="Line"/>
              <p:cNvSpPr/>
              <p:nvPr/>
            </p:nvSpPr>
            <p:spPr>
              <a:xfrm flipV="1">
                <a:off x="801141" y="182922"/>
                <a:ext cx="1277638" cy="1929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91" name="Line"/>
              <p:cNvSpPr/>
              <p:nvPr/>
            </p:nvSpPr>
            <p:spPr>
              <a:xfrm flipV="1">
                <a:off x="2666082" y="203322"/>
                <a:ext cx="3833" cy="18318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294" name="Documents and Apps"/>
          <p:cNvSpPr txBox="1"/>
          <p:nvPr/>
        </p:nvSpPr>
        <p:spPr>
          <a:xfrm>
            <a:off x="306210" y="1104900"/>
            <a:ext cx="282416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Documents and Apps</a:t>
            </a:r>
          </a:p>
        </p:txBody>
      </p:sp>
      <p:grpSp>
        <p:nvGrpSpPr>
          <p:cNvPr id="328" name="Group"/>
          <p:cNvGrpSpPr/>
          <p:nvPr/>
        </p:nvGrpSpPr>
        <p:grpSpPr>
          <a:xfrm>
            <a:off x="434974" y="1984164"/>
            <a:ext cx="3042938" cy="3049554"/>
            <a:chOff x="0" y="0"/>
            <a:chExt cx="3042936" cy="3049553"/>
          </a:xfrm>
        </p:grpSpPr>
        <p:sp>
          <p:nvSpPr>
            <p:cNvPr id="295" name="Access markdown guide at…"/>
            <p:cNvSpPr txBox="1"/>
            <p:nvPr/>
          </p:nvSpPr>
          <p:spPr>
            <a:xfrm>
              <a:off x="140728" y="2537912"/>
              <a:ext cx="2478954" cy="511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Access markdown guide at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Help &gt; Markdown Quick Reference</a:t>
              </a:r>
              <a:b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</a:br>
              <a:r>
                <a:t>See reverse side for more on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Visual Editor</a:t>
              </a:r>
            </a:p>
          </p:txBody>
        </p:sp>
        <p:grpSp>
          <p:nvGrpSpPr>
            <p:cNvPr id="327" name="Group"/>
            <p:cNvGrpSpPr/>
            <p:nvPr/>
          </p:nvGrpSpPr>
          <p:grpSpPr>
            <a:xfrm>
              <a:off x="0" y="0"/>
              <a:ext cx="3042937" cy="2562649"/>
              <a:chOff x="0" y="0"/>
              <a:chExt cx="3042936" cy="2562648"/>
            </a:xfrm>
          </p:grpSpPr>
          <p:pic>
            <p:nvPicPr>
              <p:cNvPr id="296" name="Image" descr="Image"/>
              <p:cNvPicPr>
                <a:picLocks noChangeAspect="1"/>
              </p:cNvPicPr>
              <p:nvPr/>
            </p:nvPicPr>
            <p:blipFill>
              <a:blip r:embed="rId21">
                <a:extLst/>
              </a:blip>
              <a:stretch>
                <a:fillRect/>
              </a:stretch>
            </p:blipFill>
            <p:spPr>
              <a:xfrm>
                <a:off x="0" y="554201"/>
                <a:ext cx="2882900" cy="2008448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sp>
            <p:nvSpPr>
              <p:cNvPr id="297" name="Check spelling"/>
              <p:cNvSpPr txBox="1"/>
              <p:nvPr/>
            </p:nvSpPr>
            <p:spPr>
              <a:xfrm>
                <a:off x="54568" y="0"/>
                <a:ext cx="537055" cy="4012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Check spelling</a:t>
                </a:r>
              </a:p>
            </p:txBody>
          </p:sp>
          <p:sp>
            <p:nvSpPr>
              <p:cNvPr id="298" name="Render output"/>
              <p:cNvSpPr txBox="1"/>
              <p:nvPr/>
            </p:nvSpPr>
            <p:spPr>
              <a:xfrm>
                <a:off x="541083" y="0"/>
                <a:ext cx="498984" cy="4012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Render output</a:t>
                </a:r>
              </a:p>
            </p:txBody>
          </p:sp>
          <p:sp>
            <p:nvSpPr>
              <p:cNvPr id="299" name="Choose output format"/>
              <p:cNvSpPr txBox="1"/>
              <p:nvPr/>
            </p:nvSpPr>
            <p:spPr>
              <a:xfrm>
                <a:off x="995977" y="0"/>
                <a:ext cx="503834" cy="5421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Choose output format</a:t>
                </a:r>
              </a:p>
            </p:txBody>
          </p:sp>
          <p:sp>
            <p:nvSpPr>
              <p:cNvPr id="300" name="Configure render options"/>
              <p:cNvSpPr txBox="1"/>
              <p:nvPr/>
            </p:nvSpPr>
            <p:spPr>
              <a:xfrm>
                <a:off x="1449191" y="0"/>
                <a:ext cx="621945" cy="5421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Configure render options</a:t>
                </a:r>
              </a:p>
            </p:txBody>
          </p:sp>
          <p:sp>
            <p:nvSpPr>
              <p:cNvPr id="301" name="Insert code chunk"/>
              <p:cNvSpPr txBox="1"/>
              <p:nvPr/>
            </p:nvSpPr>
            <p:spPr>
              <a:xfrm>
                <a:off x="2057640" y="0"/>
                <a:ext cx="438289" cy="5421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Insert code chunk</a:t>
                </a:r>
              </a:p>
            </p:txBody>
          </p:sp>
          <p:sp>
            <p:nvSpPr>
              <p:cNvPr id="302" name="Jump to previous chunk"/>
              <p:cNvSpPr txBox="1"/>
              <p:nvPr/>
            </p:nvSpPr>
            <p:spPr>
              <a:xfrm>
                <a:off x="244888" y="922327"/>
                <a:ext cx="583058" cy="5421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Jump to previous chunk</a:t>
                </a:r>
              </a:p>
            </p:txBody>
          </p:sp>
          <p:sp>
            <p:nvSpPr>
              <p:cNvPr id="303" name="Jump to next chunk"/>
              <p:cNvSpPr txBox="1"/>
              <p:nvPr/>
            </p:nvSpPr>
            <p:spPr>
              <a:xfrm>
                <a:off x="765656" y="922327"/>
                <a:ext cx="537054" cy="5421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Jump to next chunk</a:t>
                </a:r>
              </a:p>
            </p:txBody>
          </p:sp>
          <p:sp>
            <p:nvSpPr>
              <p:cNvPr id="304" name="Run code"/>
              <p:cNvSpPr txBox="1"/>
              <p:nvPr/>
            </p:nvSpPr>
            <p:spPr>
              <a:xfrm>
                <a:off x="1330932" y="846127"/>
                <a:ext cx="398621" cy="5421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Run code</a:t>
                </a:r>
              </a:p>
            </p:txBody>
          </p:sp>
          <p:sp>
            <p:nvSpPr>
              <p:cNvPr id="305" name="Publish to server"/>
              <p:cNvSpPr txBox="1"/>
              <p:nvPr/>
            </p:nvSpPr>
            <p:spPr>
              <a:xfrm>
                <a:off x="2481767" y="130905"/>
                <a:ext cx="561170" cy="4012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Publish to server</a:t>
                </a:r>
              </a:p>
            </p:txBody>
          </p:sp>
          <p:sp>
            <p:nvSpPr>
              <p:cNvPr id="306" name="Show file outline"/>
              <p:cNvSpPr txBox="1"/>
              <p:nvPr/>
            </p:nvSpPr>
            <p:spPr>
              <a:xfrm>
                <a:off x="1790579" y="928208"/>
                <a:ext cx="583058" cy="4012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Show file outline</a:t>
                </a:r>
              </a:p>
            </p:txBody>
          </p:sp>
          <p:sp>
            <p:nvSpPr>
              <p:cNvPr id="307" name="Set knitr chunk options"/>
              <p:cNvSpPr txBox="1"/>
              <p:nvPr/>
            </p:nvSpPr>
            <p:spPr>
              <a:xfrm>
                <a:off x="1548336" y="1989733"/>
                <a:ext cx="602803" cy="5421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Set knitr chunk options</a:t>
                </a:r>
              </a:p>
            </p:txBody>
          </p:sp>
          <p:sp>
            <p:nvSpPr>
              <p:cNvPr id="308" name="Run this and all previous code chunks"/>
              <p:cNvSpPr txBox="1"/>
              <p:nvPr/>
            </p:nvSpPr>
            <p:spPr>
              <a:xfrm>
                <a:off x="1400540" y="1437702"/>
                <a:ext cx="768902" cy="5421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Run this and all previous code chunks</a:t>
                </a:r>
              </a:p>
            </p:txBody>
          </p:sp>
          <p:sp>
            <p:nvSpPr>
              <p:cNvPr id="309" name="Run this code chunk"/>
              <p:cNvSpPr txBox="1"/>
              <p:nvPr/>
            </p:nvSpPr>
            <p:spPr>
              <a:xfrm>
                <a:off x="2170941" y="1572851"/>
                <a:ext cx="729482" cy="4012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Run this code chunk</a:t>
                </a:r>
              </a:p>
            </p:txBody>
          </p:sp>
          <p:sp>
            <p:nvSpPr>
              <p:cNvPr id="310" name="Jump to section or chunk"/>
              <p:cNvSpPr txBox="1"/>
              <p:nvPr/>
            </p:nvSpPr>
            <p:spPr>
              <a:xfrm>
                <a:off x="378314" y="1615853"/>
                <a:ext cx="583058" cy="5608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Jump to section or chunk</a:t>
                </a:r>
              </a:p>
            </p:txBody>
          </p:sp>
          <p:sp>
            <p:nvSpPr>
              <p:cNvPr id="311" name="Line"/>
              <p:cNvSpPr/>
              <p:nvPr/>
            </p:nvSpPr>
            <p:spPr>
              <a:xfrm flipV="1">
                <a:off x="2125830" y="763616"/>
                <a:ext cx="457600" cy="26307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2" name="Line"/>
              <p:cNvSpPr/>
              <p:nvPr/>
            </p:nvSpPr>
            <p:spPr>
              <a:xfrm flipV="1">
                <a:off x="2416757" y="474594"/>
                <a:ext cx="280175" cy="20249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3" name="Line"/>
              <p:cNvSpPr/>
              <p:nvPr/>
            </p:nvSpPr>
            <p:spPr>
              <a:xfrm flipV="1">
                <a:off x="1554158" y="778423"/>
                <a:ext cx="524642" cy="23885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4" name="Line"/>
              <p:cNvSpPr/>
              <p:nvPr/>
            </p:nvSpPr>
            <p:spPr>
              <a:xfrm flipV="1">
                <a:off x="1001871" y="777286"/>
                <a:ext cx="880797" cy="2435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5" name="Line"/>
              <p:cNvSpPr/>
              <p:nvPr/>
            </p:nvSpPr>
            <p:spPr>
              <a:xfrm flipV="1">
                <a:off x="495065" y="777373"/>
                <a:ext cx="1257876" cy="23349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6" name="Line"/>
              <p:cNvSpPr/>
              <p:nvPr/>
            </p:nvSpPr>
            <p:spPr>
              <a:xfrm>
                <a:off x="384593" y="365971"/>
                <a:ext cx="234054" cy="3019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7" name="Line"/>
              <p:cNvSpPr/>
              <p:nvPr/>
            </p:nvSpPr>
            <p:spPr>
              <a:xfrm>
                <a:off x="724736" y="367054"/>
                <a:ext cx="234054" cy="3019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8" name="Line"/>
              <p:cNvSpPr/>
              <p:nvPr/>
            </p:nvSpPr>
            <p:spPr>
              <a:xfrm flipH="1">
                <a:off x="1158610" y="478409"/>
                <a:ext cx="3" cy="209034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19" name="Line"/>
              <p:cNvSpPr/>
              <p:nvPr/>
            </p:nvSpPr>
            <p:spPr>
              <a:xfrm flipH="1">
                <a:off x="1348115" y="488208"/>
                <a:ext cx="185852" cy="21757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0" name="Line"/>
              <p:cNvSpPr/>
              <p:nvPr/>
            </p:nvSpPr>
            <p:spPr>
              <a:xfrm flipH="1">
                <a:off x="1610539" y="482851"/>
                <a:ext cx="526264" cy="20944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1" name="Line"/>
              <p:cNvSpPr/>
              <p:nvPr/>
            </p:nvSpPr>
            <p:spPr>
              <a:xfrm flipH="1">
                <a:off x="644442" y="2089119"/>
                <a:ext cx="1" cy="44070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2" name="Line"/>
              <p:cNvSpPr/>
              <p:nvPr/>
            </p:nvSpPr>
            <p:spPr>
              <a:xfrm flipV="1">
                <a:off x="1976315" y="2181900"/>
                <a:ext cx="516542" cy="9377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3" name="Line"/>
              <p:cNvSpPr/>
              <p:nvPr/>
            </p:nvSpPr>
            <p:spPr>
              <a:xfrm>
                <a:off x="2040588" y="1921738"/>
                <a:ext cx="593533" cy="20589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4" name="Line"/>
              <p:cNvSpPr/>
              <p:nvPr/>
            </p:nvSpPr>
            <p:spPr>
              <a:xfrm>
                <a:off x="2635815" y="1933557"/>
                <a:ext cx="111408" cy="20030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25" name="Visual Editor (reverse side)"/>
              <p:cNvSpPr txBox="1"/>
              <p:nvPr/>
            </p:nvSpPr>
            <p:spPr>
              <a:xfrm>
                <a:off x="2381206" y="873210"/>
                <a:ext cx="516896" cy="7729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Visual Editor (reverse side)</a:t>
                </a:r>
              </a:p>
            </p:txBody>
          </p:sp>
          <p:sp>
            <p:nvSpPr>
              <p:cNvPr id="326" name="Line"/>
              <p:cNvSpPr/>
              <p:nvPr/>
            </p:nvSpPr>
            <p:spPr>
              <a:xfrm flipV="1">
                <a:off x="2565685" y="772781"/>
                <a:ext cx="235371" cy="23537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45" name="Group"/>
          <p:cNvGrpSpPr/>
          <p:nvPr/>
        </p:nvGrpSpPr>
        <p:grpSpPr>
          <a:xfrm>
            <a:off x="3833929" y="8028806"/>
            <a:ext cx="2901884" cy="1766380"/>
            <a:chOff x="0" y="0"/>
            <a:chExt cx="2901883" cy="1766378"/>
          </a:xfrm>
        </p:grpSpPr>
        <p:sp>
          <p:nvSpPr>
            <p:cNvPr id="329" name="GUI Package manager lists every installed package"/>
            <p:cNvSpPr txBox="1"/>
            <p:nvPr/>
          </p:nvSpPr>
          <p:spPr>
            <a:xfrm>
              <a:off x="102567" y="0"/>
              <a:ext cx="2717272" cy="260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GUI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Package</a:t>
              </a:r>
              <a:r>
                <a:t> manager lists every installed package</a:t>
              </a:r>
            </a:p>
          </p:txBody>
        </p:sp>
        <p:grpSp>
          <p:nvGrpSpPr>
            <p:cNvPr id="344" name="Group"/>
            <p:cNvGrpSpPr/>
            <p:nvPr/>
          </p:nvGrpSpPr>
          <p:grpSpPr>
            <a:xfrm>
              <a:off x="0" y="255805"/>
              <a:ext cx="2901884" cy="1510574"/>
              <a:chOff x="0" y="0"/>
              <a:chExt cx="2901883" cy="1510573"/>
            </a:xfrm>
          </p:grpSpPr>
          <p:pic>
            <p:nvPicPr>
              <p:cNvPr id="330" name="Image" descr="Image"/>
              <p:cNvPicPr>
                <a:picLocks noChangeAspect="1"/>
              </p:cNvPicPr>
              <p:nvPr/>
            </p:nvPicPr>
            <p:blipFill>
              <a:blip r:embed="rId22">
                <a:extLst/>
              </a:blip>
              <a:stretch>
                <a:fillRect/>
              </a:stretch>
            </p:blipFill>
            <p:spPr>
              <a:xfrm>
                <a:off x="18983" y="0"/>
                <a:ext cx="2882901" cy="1487813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sp>
            <p:nvSpPr>
              <p:cNvPr id="331" name="Click to load package with library(). Unclick to detach package with detach()."/>
              <p:cNvSpPr txBox="1"/>
              <p:nvPr/>
            </p:nvSpPr>
            <p:spPr>
              <a:xfrm>
                <a:off x="0" y="960953"/>
                <a:ext cx="1535215" cy="5496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pPr>
                <a:r>
                  <a:t>Click to load package with </a:t>
                </a: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library()</a:t>
                </a:r>
                <a:r>
                  <a:t>.</a:t>
                </a: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 </a:t>
                </a:r>
                <a:r>
                  <a:t>Unclick to detach package with </a:t>
                </a: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detach()</a:t>
                </a:r>
                <a:r>
                  <a:t>.</a:t>
                </a:r>
              </a:p>
            </p:txBody>
          </p:sp>
          <p:sp>
            <p:nvSpPr>
              <p:cNvPr id="332" name="Delete from library"/>
              <p:cNvSpPr txBox="1"/>
              <p:nvPr/>
            </p:nvSpPr>
            <p:spPr>
              <a:xfrm>
                <a:off x="2453874" y="960953"/>
                <a:ext cx="438954" cy="546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Delete from library</a:t>
                </a:r>
              </a:p>
            </p:txBody>
          </p:sp>
          <p:sp>
            <p:nvSpPr>
              <p:cNvPr id="333" name="Install Packages"/>
              <p:cNvSpPr txBox="1"/>
              <p:nvPr/>
            </p:nvSpPr>
            <p:spPr>
              <a:xfrm>
                <a:off x="0" y="273867"/>
                <a:ext cx="603716" cy="400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Install Packages</a:t>
                </a:r>
              </a:p>
            </p:txBody>
          </p:sp>
          <p:sp>
            <p:nvSpPr>
              <p:cNvPr id="334" name="Update Packages"/>
              <p:cNvSpPr txBox="1"/>
              <p:nvPr/>
            </p:nvSpPr>
            <p:spPr>
              <a:xfrm>
                <a:off x="600616" y="273867"/>
                <a:ext cx="603717" cy="4057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Update Packages</a:t>
                </a:r>
              </a:p>
            </p:txBody>
          </p:sp>
          <p:sp>
            <p:nvSpPr>
              <p:cNvPr id="335" name="Package version installed"/>
              <p:cNvSpPr txBox="1"/>
              <p:nvPr/>
            </p:nvSpPr>
            <p:spPr>
              <a:xfrm>
                <a:off x="1808625" y="952999"/>
                <a:ext cx="583942" cy="5116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Package version installed</a:t>
                </a:r>
              </a:p>
            </p:txBody>
          </p:sp>
          <p:sp>
            <p:nvSpPr>
              <p:cNvPr id="336" name="Line"/>
              <p:cNvSpPr/>
              <p:nvPr/>
            </p:nvSpPr>
            <p:spPr>
              <a:xfrm flipH="1" flipV="1">
                <a:off x="179102" y="210947"/>
                <a:ext cx="3" cy="140094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7" name="Line"/>
              <p:cNvSpPr/>
              <p:nvPr/>
            </p:nvSpPr>
            <p:spPr>
              <a:xfrm flipH="1" flipV="1">
                <a:off x="572533" y="217845"/>
                <a:ext cx="116961" cy="13442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8" name="Line"/>
              <p:cNvSpPr/>
              <p:nvPr/>
            </p:nvSpPr>
            <p:spPr>
              <a:xfrm flipV="1">
                <a:off x="2253824" y="918251"/>
                <a:ext cx="140967" cy="11682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9" name="Line"/>
              <p:cNvSpPr/>
              <p:nvPr/>
            </p:nvSpPr>
            <p:spPr>
              <a:xfrm flipV="1">
                <a:off x="2741110" y="904029"/>
                <a:ext cx="82383" cy="12392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pic>
            <p:nvPicPr>
              <p:cNvPr id="340" name="Image" descr="Image"/>
              <p:cNvPicPr>
                <a:picLocks noChangeAspect="1"/>
              </p:cNvPicPr>
              <p:nvPr/>
            </p:nvPicPr>
            <p:blipFill>
              <a:blip r:embed="rId23">
                <a:extLst/>
              </a:blip>
              <a:stretch>
                <a:fillRect/>
              </a:stretch>
            </p:blipFill>
            <p:spPr>
              <a:xfrm>
                <a:off x="23038" y="706284"/>
                <a:ext cx="2870201" cy="22692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41" name="Browse package site"/>
              <p:cNvSpPr txBox="1"/>
              <p:nvPr/>
            </p:nvSpPr>
            <p:spPr>
              <a:xfrm>
                <a:off x="2053716" y="231035"/>
                <a:ext cx="795184" cy="5116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Browse package site</a:t>
                </a:r>
              </a:p>
            </p:txBody>
          </p:sp>
          <p:sp>
            <p:nvSpPr>
              <p:cNvPr id="342" name="Line"/>
              <p:cNvSpPr/>
              <p:nvPr/>
            </p:nvSpPr>
            <p:spPr>
              <a:xfrm flipH="1" flipV="1">
                <a:off x="2585517" y="633822"/>
                <a:ext cx="142805" cy="12602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3" name="Line"/>
              <p:cNvSpPr/>
              <p:nvPr/>
            </p:nvSpPr>
            <p:spPr>
              <a:xfrm flipH="1" flipV="1">
                <a:off x="89492" y="928409"/>
                <a:ext cx="3" cy="10073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55" name="Group"/>
          <p:cNvGrpSpPr/>
          <p:nvPr/>
        </p:nvGrpSpPr>
        <p:grpSpPr>
          <a:xfrm>
            <a:off x="7132658" y="9051890"/>
            <a:ext cx="3031872" cy="1167310"/>
            <a:chOff x="0" y="0"/>
            <a:chExt cx="3031871" cy="1167309"/>
          </a:xfrm>
        </p:grpSpPr>
        <p:sp>
          <p:nvSpPr>
            <p:cNvPr id="346" name="View(&lt;data&gt;) opens spreadsheet like view of data set"/>
            <p:cNvSpPr txBox="1"/>
            <p:nvPr/>
          </p:nvSpPr>
          <p:spPr>
            <a:xfrm>
              <a:off x="0" y="0"/>
              <a:ext cx="3031872" cy="260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View(&lt;data&gt;) </a:t>
              </a:r>
              <a:r>
                <a:t>opens spreadsheet like view of data set</a:t>
              </a:r>
            </a:p>
          </p:txBody>
        </p:sp>
        <p:grpSp>
          <p:nvGrpSpPr>
            <p:cNvPr id="354" name="Group"/>
            <p:cNvGrpSpPr/>
            <p:nvPr/>
          </p:nvGrpSpPr>
          <p:grpSpPr>
            <a:xfrm>
              <a:off x="63492" y="250302"/>
              <a:ext cx="2901915" cy="917008"/>
              <a:chOff x="0" y="0"/>
              <a:chExt cx="2901914" cy="917006"/>
            </a:xfrm>
          </p:grpSpPr>
          <p:pic>
            <p:nvPicPr>
              <p:cNvPr id="347" name="Image" descr="Image"/>
              <p:cNvPicPr>
                <a:picLocks noChangeAspect="1"/>
              </p:cNvPicPr>
              <p:nvPr/>
            </p:nvPicPr>
            <p:blipFill>
              <a:blip r:embed="rId24">
                <a:extLst/>
              </a:blip>
              <a:stretch>
                <a:fillRect/>
              </a:stretch>
            </p:blipFill>
            <p:spPr>
              <a:xfrm>
                <a:off x="0" y="0"/>
                <a:ext cx="2882900" cy="463109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sp>
            <p:nvSpPr>
              <p:cNvPr id="348" name="Sort by values"/>
              <p:cNvSpPr txBox="1"/>
              <p:nvPr/>
            </p:nvSpPr>
            <p:spPr>
              <a:xfrm>
                <a:off x="1679884" y="511312"/>
                <a:ext cx="504598" cy="3861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Sort by values</a:t>
                </a:r>
              </a:p>
            </p:txBody>
          </p:sp>
          <p:sp>
            <p:nvSpPr>
              <p:cNvPr id="349" name="Filter rows by value or value range"/>
              <p:cNvSpPr txBox="1"/>
              <p:nvPr/>
            </p:nvSpPr>
            <p:spPr>
              <a:xfrm>
                <a:off x="276996" y="511312"/>
                <a:ext cx="1143452" cy="4056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Filter rows by value or value range</a:t>
                </a:r>
              </a:p>
            </p:txBody>
          </p:sp>
          <p:sp>
            <p:nvSpPr>
              <p:cNvPr id="350" name="Search for value"/>
              <p:cNvSpPr txBox="1"/>
              <p:nvPr/>
            </p:nvSpPr>
            <p:spPr>
              <a:xfrm>
                <a:off x="2317973" y="511312"/>
                <a:ext cx="583942" cy="3861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Search for value</a:t>
                </a:r>
              </a:p>
            </p:txBody>
          </p:sp>
          <p:sp>
            <p:nvSpPr>
              <p:cNvPr id="351" name="Line"/>
              <p:cNvSpPr/>
              <p:nvPr/>
            </p:nvSpPr>
            <p:spPr>
              <a:xfrm flipV="1">
                <a:off x="2483078" y="43688"/>
                <a:ext cx="546" cy="52761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2" name="Line"/>
              <p:cNvSpPr/>
              <p:nvPr/>
            </p:nvSpPr>
            <p:spPr>
              <a:xfrm flipH="1" flipV="1">
                <a:off x="541530" y="84636"/>
                <a:ext cx="3" cy="48699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3" name="Line"/>
              <p:cNvSpPr/>
              <p:nvPr/>
            </p:nvSpPr>
            <p:spPr>
              <a:xfrm flipH="1" flipV="1">
                <a:off x="1803063" y="186236"/>
                <a:ext cx="3" cy="38539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83" name="Group"/>
          <p:cNvGrpSpPr/>
          <p:nvPr/>
        </p:nvGrpSpPr>
        <p:grpSpPr>
          <a:xfrm>
            <a:off x="10555692" y="1759676"/>
            <a:ext cx="2978008" cy="2605863"/>
            <a:chOff x="0" y="0"/>
            <a:chExt cx="2978006" cy="2605862"/>
          </a:xfrm>
        </p:grpSpPr>
        <p:pic>
          <p:nvPicPr>
            <p:cNvPr id="356" name="gitIconLarge.png" descr="gitIconLarge.png"/>
            <p:cNvPicPr>
              <a:picLocks noChangeAspect="1"/>
            </p:cNvPicPr>
            <p:nvPr/>
          </p:nvPicPr>
          <p:blipFill>
            <a:blip r:embed="rId25">
              <a:extLst/>
            </a:blip>
            <a:srcRect l="0" t="0" r="0" b="0"/>
            <a:stretch>
              <a:fillRect/>
            </a:stretch>
          </p:blipFill>
          <p:spPr>
            <a:xfrm>
              <a:off x="0" y="99492"/>
              <a:ext cx="381953" cy="4166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7" name="Turn on at Tools &gt; Project Options &gt; Git/SVN"/>
            <p:cNvSpPr txBox="1"/>
            <p:nvPr/>
          </p:nvSpPr>
          <p:spPr>
            <a:xfrm>
              <a:off x="427920" y="0"/>
              <a:ext cx="2491610" cy="2605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Turn on at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Tools &gt; Project Options &gt; Git/SVN</a:t>
              </a:r>
            </a:p>
          </p:txBody>
        </p:sp>
        <p:grpSp>
          <p:nvGrpSpPr>
            <p:cNvPr id="364" name="Group"/>
            <p:cNvGrpSpPr/>
            <p:nvPr/>
          </p:nvGrpSpPr>
          <p:grpSpPr>
            <a:xfrm>
              <a:off x="510002" y="148769"/>
              <a:ext cx="2327447" cy="419766"/>
              <a:chOff x="0" y="0"/>
              <a:chExt cx="2327446" cy="419765"/>
            </a:xfrm>
          </p:grpSpPr>
          <p:sp>
            <p:nvSpPr>
              <p:cNvPr id="358" name="Added…"/>
              <p:cNvSpPr txBox="1"/>
              <p:nvPr/>
            </p:nvSpPr>
            <p:spPr>
              <a:xfrm>
                <a:off x="0" y="0"/>
                <a:ext cx="2327447" cy="4197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3" spcCol="116372" anchor="ctr">
                <a:noAutofit/>
              </a:bodyPr>
              <a:lstStyle/>
              <a:p>
                <a:pPr marL="114300" indent="-114300">
                  <a:lnSpc>
                    <a:spcPct val="80000"/>
                  </a:lnSpc>
                  <a:spcBef>
                    <a:spcPts val="0"/>
                  </a:spcBef>
                  <a:buClr>
                    <a:srgbClr val="000000"/>
                  </a:buClr>
                  <a:buSzPct val="100000"/>
                  <a:buChar char="•"/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pPr>
                <a:r>
                  <a:t>Added</a:t>
                </a:r>
              </a:p>
              <a:p>
                <a:pPr marL="114300" indent="-114300">
                  <a:lnSpc>
                    <a:spcPct val="80000"/>
                  </a:lnSpc>
                  <a:spcBef>
                    <a:spcPts val="0"/>
                  </a:spcBef>
                  <a:buClr>
                    <a:srgbClr val="000000"/>
                  </a:buClr>
                  <a:buSzPct val="100000"/>
                  <a:buChar char="•"/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pPr>
                <a:r>
                  <a:t>Deleted</a:t>
                </a:r>
              </a:p>
              <a:p>
                <a:pPr marL="114300" indent="-114300">
                  <a:lnSpc>
                    <a:spcPct val="80000"/>
                  </a:lnSpc>
                  <a:spcBef>
                    <a:spcPts val="0"/>
                  </a:spcBef>
                  <a:buClr>
                    <a:srgbClr val="000000"/>
                  </a:buClr>
                  <a:buSzPct val="100000"/>
                  <a:buChar char="•"/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pPr>
                <a:r>
                  <a:t>Modified</a:t>
                </a:r>
              </a:p>
              <a:p>
                <a:pPr marL="114300" indent="-114300">
                  <a:lnSpc>
                    <a:spcPct val="80000"/>
                  </a:lnSpc>
                  <a:spcBef>
                    <a:spcPts val="0"/>
                  </a:spcBef>
                  <a:buClr>
                    <a:srgbClr val="000000"/>
                  </a:buClr>
                  <a:buSzPct val="100000"/>
                  <a:buChar char="•"/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pPr>
                <a:r>
                  <a:t>Renamed</a:t>
                </a:r>
              </a:p>
              <a:p>
                <a:pPr marL="114300" indent="-114300">
                  <a:lnSpc>
                    <a:spcPct val="80000"/>
                  </a:lnSpc>
                  <a:spcBef>
                    <a:spcPts val="0"/>
                  </a:spcBef>
                  <a:buClr>
                    <a:srgbClr val="000000"/>
                  </a:buClr>
                  <a:buSzPct val="100000"/>
                  <a:buChar char="•"/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pPr>
                <a:r>
                  <a:t>Untracked</a:t>
                </a:r>
              </a:p>
            </p:txBody>
          </p:sp>
          <p:sp>
            <p:nvSpPr>
              <p:cNvPr id="359" name="A"/>
              <p:cNvSpPr/>
              <p:nvPr/>
            </p:nvSpPr>
            <p:spPr>
              <a:xfrm>
                <a:off x="6030" y="113152"/>
                <a:ext cx="104624" cy="104624"/>
              </a:xfrm>
              <a:prstGeom prst="roundRect">
                <a:avLst>
                  <a:gd name="adj" fmla="val 15000"/>
                </a:avLst>
              </a:prstGeom>
              <a:solidFill>
                <a:srgbClr val="38D3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sz="55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60" name="D"/>
              <p:cNvSpPr/>
              <p:nvPr/>
            </p:nvSpPr>
            <p:spPr>
              <a:xfrm>
                <a:off x="6030" y="252790"/>
                <a:ext cx="104624" cy="104624"/>
              </a:xfrm>
              <a:prstGeom prst="roundRect">
                <a:avLst>
                  <a:gd name="adj" fmla="val 15000"/>
                </a:avLst>
              </a:pr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sz="55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61" name="M"/>
              <p:cNvSpPr/>
              <p:nvPr/>
            </p:nvSpPr>
            <p:spPr>
              <a:xfrm>
                <a:off x="784873" y="113152"/>
                <a:ext cx="104623" cy="104624"/>
              </a:xfrm>
              <a:prstGeom prst="roundRect">
                <a:avLst>
                  <a:gd name="adj" fmla="val 15000"/>
                </a:avLst>
              </a:prstGeom>
              <a:solidFill>
                <a:srgbClr val="417DD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sz="55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362" name="R"/>
              <p:cNvSpPr/>
              <p:nvPr/>
            </p:nvSpPr>
            <p:spPr>
              <a:xfrm>
                <a:off x="784873" y="252790"/>
                <a:ext cx="104623" cy="104624"/>
              </a:xfrm>
              <a:prstGeom prst="roundRect">
                <a:avLst>
                  <a:gd name="adj" fmla="val 15000"/>
                </a:avLst>
              </a:prstGeom>
              <a:solidFill>
                <a:srgbClr val="AB27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sz="55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R</a:t>
                </a:r>
              </a:p>
            </p:txBody>
          </p:sp>
          <p:sp>
            <p:nvSpPr>
              <p:cNvPr id="363" name="?"/>
              <p:cNvSpPr/>
              <p:nvPr/>
            </p:nvSpPr>
            <p:spPr>
              <a:xfrm>
                <a:off x="1576416" y="157571"/>
                <a:ext cx="104623" cy="104624"/>
              </a:xfrm>
              <a:prstGeom prst="roundRect">
                <a:avLst>
                  <a:gd name="adj" fmla="val 15000"/>
                </a:avLst>
              </a:prstGeom>
              <a:solidFill>
                <a:srgbClr val="FFD3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sz="55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?</a:t>
                </a:r>
              </a:p>
            </p:txBody>
          </p:sp>
        </p:grpSp>
        <p:grpSp>
          <p:nvGrpSpPr>
            <p:cNvPr id="382" name="Group"/>
            <p:cNvGrpSpPr/>
            <p:nvPr/>
          </p:nvGrpSpPr>
          <p:grpSpPr>
            <a:xfrm>
              <a:off x="25354" y="561798"/>
              <a:ext cx="2952653" cy="2044065"/>
              <a:chOff x="0" y="0"/>
              <a:chExt cx="2952651" cy="2044064"/>
            </a:xfrm>
          </p:grpSpPr>
          <p:pic>
            <p:nvPicPr>
              <p:cNvPr id="365" name="Image" descr="Image"/>
              <p:cNvPicPr>
                <a:picLocks noChangeAspect="1"/>
              </p:cNvPicPr>
              <p:nvPr/>
            </p:nvPicPr>
            <p:blipFill>
              <a:blip r:embed="rId26">
                <a:extLst/>
              </a:blip>
              <a:stretch>
                <a:fillRect/>
              </a:stretch>
            </p:blipFill>
            <p:spPr>
              <a:xfrm>
                <a:off x="39451" y="1176959"/>
                <a:ext cx="2882901" cy="867106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sp>
            <p:nvSpPr>
              <p:cNvPr id="366" name="Stage files:"/>
              <p:cNvSpPr txBox="1"/>
              <p:nvPr/>
            </p:nvSpPr>
            <p:spPr>
              <a:xfrm>
                <a:off x="0" y="12413"/>
                <a:ext cx="486021" cy="3860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Stage files:</a:t>
                </a:r>
              </a:p>
            </p:txBody>
          </p:sp>
          <p:sp>
            <p:nvSpPr>
              <p:cNvPr id="367" name="Show file diff to view file differences"/>
              <p:cNvSpPr txBox="1"/>
              <p:nvPr/>
            </p:nvSpPr>
            <p:spPr>
              <a:xfrm>
                <a:off x="116407" y="874941"/>
                <a:ext cx="2134819" cy="3860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Show file diff to view file differences</a:t>
                </a:r>
              </a:p>
            </p:txBody>
          </p:sp>
          <p:sp>
            <p:nvSpPr>
              <p:cNvPr id="368" name="Current branch"/>
              <p:cNvSpPr txBox="1"/>
              <p:nvPr/>
            </p:nvSpPr>
            <p:spPr>
              <a:xfrm>
                <a:off x="2221548" y="974"/>
                <a:ext cx="504491" cy="3860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Current branch</a:t>
                </a:r>
              </a:p>
            </p:txBody>
          </p:sp>
          <p:pic>
            <p:nvPicPr>
              <p:cNvPr id="369" name="Image" descr="Image"/>
              <p:cNvPicPr>
                <a:picLocks noChangeAspect="1"/>
              </p:cNvPicPr>
              <p:nvPr/>
            </p:nvPicPr>
            <p:blipFill>
              <a:blip r:embed="rId27">
                <a:extLst/>
              </a:blip>
              <a:stretch>
                <a:fillRect/>
              </a:stretch>
            </p:blipFill>
            <p:spPr>
              <a:xfrm>
                <a:off x="39451" y="431280"/>
                <a:ext cx="2882901" cy="506256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sp>
            <p:nvSpPr>
              <p:cNvPr id="370" name="Line"/>
              <p:cNvSpPr/>
              <p:nvPr/>
            </p:nvSpPr>
            <p:spPr>
              <a:xfrm flipH="1" flipV="1">
                <a:off x="243008" y="613172"/>
                <a:ext cx="3" cy="36107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1" name="Line"/>
              <p:cNvSpPr/>
              <p:nvPr/>
            </p:nvSpPr>
            <p:spPr>
              <a:xfrm flipV="1">
                <a:off x="165543" y="367489"/>
                <a:ext cx="6470" cy="37989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2" name="Commit staged files"/>
              <p:cNvSpPr txBox="1"/>
              <p:nvPr/>
            </p:nvSpPr>
            <p:spPr>
              <a:xfrm>
                <a:off x="435180" y="0"/>
                <a:ext cx="700959" cy="4045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Commit staged files</a:t>
                </a:r>
              </a:p>
            </p:txBody>
          </p:sp>
          <p:sp>
            <p:nvSpPr>
              <p:cNvPr id="373" name="Line"/>
              <p:cNvSpPr/>
              <p:nvPr/>
            </p:nvSpPr>
            <p:spPr>
              <a:xfrm flipH="1">
                <a:off x="522934" y="369460"/>
                <a:ext cx="84879" cy="19077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4" name="Push/Pull  to remote"/>
              <p:cNvSpPr txBox="1"/>
              <p:nvPr/>
            </p:nvSpPr>
            <p:spPr>
              <a:xfrm>
                <a:off x="1098401" y="0"/>
                <a:ext cx="668719" cy="3860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Push/Pull  to remote</a:t>
                </a:r>
              </a:p>
            </p:txBody>
          </p:sp>
          <p:sp>
            <p:nvSpPr>
              <p:cNvPr id="375" name="Line"/>
              <p:cNvSpPr/>
              <p:nvPr/>
            </p:nvSpPr>
            <p:spPr>
              <a:xfrm flipH="1">
                <a:off x="947418" y="342829"/>
                <a:ext cx="368324" cy="21595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6" name="View History"/>
              <p:cNvSpPr txBox="1"/>
              <p:nvPr/>
            </p:nvSpPr>
            <p:spPr>
              <a:xfrm>
                <a:off x="1746328" y="6596"/>
                <a:ext cx="504490" cy="409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View History</a:t>
                </a:r>
              </a:p>
            </p:txBody>
          </p:sp>
          <p:sp>
            <p:nvSpPr>
              <p:cNvPr id="377" name="Line"/>
              <p:cNvSpPr/>
              <p:nvPr/>
            </p:nvSpPr>
            <p:spPr>
              <a:xfrm flipH="1">
                <a:off x="1250470" y="354085"/>
                <a:ext cx="687489" cy="21884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8" name="Line"/>
              <p:cNvSpPr/>
              <p:nvPr/>
            </p:nvSpPr>
            <p:spPr>
              <a:xfrm flipV="1">
                <a:off x="2452810" y="346104"/>
                <a:ext cx="2779" cy="21412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9" name="Line"/>
              <p:cNvSpPr/>
              <p:nvPr/>
            </p:nvSpPr>
            <p:spPr>
              <a:xfrm>
                <a:off x="1432504" y="660674"/>
                <a:ext cx="96794" cy="120054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0" name="Open shell to type commands"/>
              <p:cNvSpPr txBox="1"/>
              <p:nvPr/>
            </p:nvSpPr>
            <p:spPr>
              <a:xfrm>
                <a:off x="1286068" y="646815"/>
                <a:ext cx="1666584" cy="3958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 Sans Pro Light"/>
                  </a:defRPr>
                </a:lvl1pPr>
              </a:lstStyle>
              <a:p>
                <a:pPr/>
                <a:r>
                  <a:t>Open shell to type commands</a:t>
                </a:r>
              </a:p>
            </p:txBody>
          </p:sp>
          <p:sp>
            <p:nvSpPr>
              <p:cNvPr id="381" name="Line"/>
              <p:cNvSpPr/>
              <p:nvPr/>
            </p:nvSpPr>
            <p:spPr>
              <a:xfrm flipH="1" flipV="1">
                <a:off x="1912375" y="1129962"/>
                <a:ext cx="3" cy="78282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384" name="Line"/>
          <p:cNvSpPr/>
          <p:nvPr/>
        </p:nvSpPr>
        <p:spPr>
          <a:xfrm>
            <a:off x="10521908" y="1104900"/>
            <a:ext cx="1078193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85" name="Version…"/>
          <p:cNvSpPr txBox="1"/>
          <p:nvPr/>
        </p:nvSpPr>
        <p:spPr>
          <a:xfrm>
            <a:off x="10516445" y="1107440"/>
            <a:ext cx="1007111" cy="73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Version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Control</a:t>
            </a:r>
          </a:p>
        </p:txBody>
      </p:sp>
      <p:sp>
        <p:nvSpPr>
          <p:cNvPr id="386" name="Line"/>
          <p:cNvSpPr/>
          <p:nvPr/>
        </p:nvSpPr>
        <p:spPr>
          <a:xfrm>
            <a:off x="314003" y="6581775"/>
            <a:ext cx="3087756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87" name="Package Development"/>
          <p:cNvSpPr txBox="1"/>
          <p:nvPr/>
        </p:nvSpPr>
        <p:spPr>
          <a:xfrm>
            <a:off x="306210" y="6584843"/>
            <a:ext cx="296386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Package Development</a:t>
            </a:r>
          </a:p>
        </p:txBody>
      </p:sp>
      <p:sp>
        <p:nvSpPr>
          <p:cNvPr id="388" name="Roxygen guide at Help &gt; Roxygen Quick Reference…"/>
          <p:cNvSpPr txBox="1"/>
          <p:nvPr/>
        </p:nvSpPr>
        <p:spPr>
          <a:xfrm>
            <a:off x="317739" y="7592213"/>
            <a:ext cx="3078040" cy="60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Roxygen guide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Help &gt; Roxygen Quick Reference 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See package information in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Build Tab</a:t>
            </a:r>
          </a:p>
        </p:txBody>
      </p:sp>
      <p:sp>
        <p:nvSpPr>
          <p:cNvPr id="389" name="Create a new package with File &gt; New Project &gt; New Directory &gt; R Package…"/>
          <p:cNvSpPr txBox="1"/>
          <p:nvPr/>
        </p:nvSpPr>
        <p:spPr>
          <a:xfrm>
            <a:off x="712824" y="6923414"/>
            <a:ext cx="2724260" cy="753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Create a new package with</a:t>
            </a:r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File &gt; New Project &gt; New Directory &gt; R Package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Enable roxygen documentation with</a:t>
            </a:r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Tools &gt; Project Options &gt; Build Tools</a:t>
            </a:r>
          </a:p>
        </p:txBody>
      </p:sp>
      <p:grpSp>
        <p:nvGrpSpPr>
          <p:cNvPr id="404" name="Group"/>
          <p:cNvGrpSpPr/>
          <p:nvPr/>
        </p:nvGrpSpPr>
        <p:grpSpPr>
          <a:xfrm>
            <a:off x="438149" y="8086924"/>
            <a:ext cx="2965568" cy="1712836"/>
            <a:chOff x="0" y="0"/>
            <a:chExt cx="2965566" cy="1712834"/>
          </a:xfrm>
        </p:grpSpPr>
        <p:pic>
          <p:nvPicPr>
            <p:cNvPr id="390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0" y="455446"/>
              <a:ext cx="2882900" cy="1230095"/>
            </a:xfrm>
            <a:prstGeom prst="rect">
              <a:avLst/>
            </a:prstGeom>
            <a:ln w="6350" cap="flat">
              <a:solidFill>
                <a:srgbClr val="767C85"/>
              </a:solidFill>
              <a:prstDash val="solid"/>
              <a:miter lim="400000"/>
            </a:ln>
            <a:effectLst/>
          </p:spPr>
        </p:pic>
        <p:sp>
          <p:nvSpPr>
            <p:cNvPr id="391" name="Install package and restart R"/>
            <p:cNvSpPr txBox="1"/>
            <p:nvPr/>
          </p:nvSpPr>
          <p:spPr>
            <a:xfrm>
              <a:off x="39157" y="0"/>
              <a:ext cx="917234" cy="511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Install package and restart R</a:t>
              </a:r>
            </a:p>
          </p:txBody>
        </p:sp>
        <p:sp>
          <p:nvSpPr>
            <p:cNvPr id="392" name="Run R CMD check"/>
            <p:cNvSpPr txBox="1"/>
            <p:nvPr/>
          </p:nvSpPr>
          <p:spPr>
            <a:xfrm>
              <a:off x="39157" y="783813"/>
              <a:ext cx="672410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R CMD check</a:t>
              </a:r>
            </a:p>
          </p:txBody>
        </p:sp>
        <p:sp>
          <p:nvSpPr>
            <p:cNvPr id="393" name="Run devtools::load_all() and reload changes"/>
            <p:cNvSpPr txBox="1"/>
            <p:nvPr/>
          </p:nvSpPr>
          <p:spPr>
            <a:xfrm>
              <a:off x="1344212" y="51716"/>
              <a:ext cx="1486853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devtools::load_all() and reload changes</a:t>
              </a:r>
            </a:p>
          </p:txBody>
        </p:sp>
        <p:sp>
          <p:nvSpPr>
            <p:cNvPr id="394" name="Customize package build options"/>
            <p:cNvSpPr txBox="1"/>
            <p:nvPr/>
          </p:nvSpPr>
          <p:spPr>
            <a:xfrm>
              <a:off x="52566" y="1170637"/>
              <a:ext cx="840325" cy="542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Customize package build options</a:t>
              </a:r>
            </a:p>
          </p:txBody>
        </p:sp>
        <p:sp>
          <p:nvSpPr>
            <p:cNvPr id="395" name="Run package tests"/>
            <p:cNvSpPr txBox="1"/>
            <p:nvPr/>
          </p:nvSpPr>
          <p:spPr>
            <a:xfrm>
              <a:off x="2293157" y="1170637"/>
              <a:ext cx="672410" cy="511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package tests</a:t>
              </a:r>
            </a:p>
          </p:txBody>
        </p:sp>
        <p:sp>
          <p:nvSpPr>
            <p:cNvPr id="396" name="Clear output and rebuild"/>
            <p:cNvSpPr txBox="1"/>
            <p:nvPr/>
          </p:nvSpPr>
          <p:spPr>
            <a:xfrm>
              <a:off x="2162993" y="639695"/>
              <a:ext cx="756327" cy="511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Clear output and rebuild</a:t>
              </a:r>
            </a:p>
          </p:txBody>
        </p:sp>
        <p:sp>
          <p:nvSpPr>
            <p:cNvPr id="397" name="Line"/>
            <p:cNvSpPr/>
            <p:nvPr/>
          </p:nvSpPr>
          <p:spPr>
            <a:xfrm>
              <a:off x="558772" y="386117"/>
              <a:ext cx="1" cy="20997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 flipH="1">
              <a:off x="1478785" y="404946"/>
              <a:ext cx="1" cy="33461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 flipH="1">
              <a:off x="711275" y="667188"/>
              <a:ext cx="162605" cy="23609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695574" y="971994"/>
              <a:ext cx="398935" cy="19713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544541" y="1594621"/>
              <a:ext cx="585022" cy="1143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 flipH="1" flipV="1">
              <a:off x="2072536" y="1044067"/>
              <a:ext cx="257755" cy="2582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 flipV="1">
              <a:off x="1863732" y="901292"/>
              <a:ext cx="336033" cy="17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405" name="Use debug(), browser(), or a breakpoint and execute your code to open the debugger mode."/>
          <p:cNvSpPr txBox="1"/>
          <p:nvPr/>
        </p:nvSpPr>
        <p:spPr>
          <a:xfrm>
            <a:off x="10572794" y="4932279"/>
            <a:ext cx="3007304" cy="30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debug(),</a:t>
            </a:r>
            <a:r>
              <a:t>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browser(), </a:t>
            </a:r>
            <a:r>
              <a:t>or a breakpoint and execute your code to open the debugger mode.</a:t>
            </a:r>
          </a:p>
        </p:txBody>
      </p:sp>
      <p:sp>
        <p:nvSpPr>
          <p:cNvPr id="406" name="Line"/>
          <p:cNvSpPr/>
          <p:nvPr/>
        </p:nvSpPr>
        <p:spPr>
          <a:xfrm>
            <a:off x="10530242" y="4511196"/>
            <a:ext cx="3117777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407" name="Debug Mode"/>
          <p:cNvSpPr txBox="1"/>
          <p:nvPr/>
        </p:nvSpPr>
        <p:spPr>
          <a:xfrm>
            <a:off x="10517220" y="4511196"/>
            <a:ext cx="1673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Debug Mode</a:t>
            </a:r>
          </a:p>
        </p:txBody>
      </p:sp>
      <p:grpSp>
        <p:nvGrpSpPr>
          <p:cNvPr id="419" name="Group"/>
          <p:cNvGrpSpPr/>
          <p:nvPr/>
        </p:nvGrpSpPr>
        <p:grpSpPr>
          <a:xfrm>
            <a:off x="10487511" y="6550045"/>
            <a:ext cx="3338807" cy="2534267"/>
            <a:chOff x="0" y="0"/>
            <a:chExt cx="3338805" cy="2534266"/>
          </a:xfrm>
        </p:grpSpPr>
        <p:sp>
          <p:nvSpPr>
            <p:cNvPr id="408" name="Examine variables in executing environment"/>
            <p:cNvSpPr txBox="1"/>
            <p:nvPr/>
          </p:nvSpPr>
          <p:spPr>
            <a:xfrm>
              <a:off x="1270966" y="2003520"/>
              <a:ext cx="1079758" cy="5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Examine variables in executing environment</a:t>
              </a:r>
            </a:p>
          </p:txBody>
        </p:sp>
        <p:sp>
          <p:nvSpPr>
            <p:cNvPr id="409" name="Click next to line number to add/remove a breakpoint."/>
            <p:cNvSpPr txBox="1"/>
            <p:nvPr/>
          </p:nvSpPr>
          <p:spPr>
            <a:xfrm>
              <a:off x="42377" y="8280"/>
              <a:ext cx="1534884" cy="396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Click next to line number to add/remove a breakpoint.</a:t>
              </a:r>
            </a:p>
          </p:txBody>
        </p:sp>
        <p:sp>
          <p:nvSpPr>
            <p:cNvPr id="410" name="Select function in traceback to debug"/>
            <p:cNvSpPr txBox="1"/>
            <p:nvPr/>
          </p:nvSpPr>
          <p:spPr>
            <a:xfrm>
              <a:off x="2312457" y="2005448"/>
              <a:ext cx="918843" cy="528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Select function in traceback to debug</a:t>
              </a:r>
            </a:p>
          </p:txBody>
        </p:sp>
        <p:sp>
          <p:nvSpPr>
            <p:cNvPr id="411" name="Highlighted line shows where execution has paused"/>
            <p:cNvSpPr txBox="1"/>
            <p:nvPr/>
          </p:nvSpPr>
          <p:spPr>
            <a:xfrm>
              <a:off x="1672222" y="0"/>
              <a:ext cx="1666584" cy="421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Highlighted line shows where execution has paused</a:t>
              </a:r>
            </a:p>
          </p:txBody>
        </p:sp>
        <p:sp>
          <p:nvSpPr>
            <p:cNvPr id="412" name="Run commands in environment where execution has paused"/>
            <p:cNvSpPr txBox="1"/>
            <p:nvPr/>
          </p:nvSpPr>
          <p:spPr>
            <a:xfrm>
              <a:off x="0" y="2003108"/>
              <a:ext cx="1260044" cy="528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commands in environment where execution has paused</a:t>
              </a:r>
            </a:p>
          </p:txBody>
        </p:sp>
        <p:pic>
          <p:nvPicPr>
            <p:cNvPr id="413" name="Screen Shot 2015-12-28 at 4.51.15 PM.png" descr="Screen Shot 2015-12-28 at 4.51.15 PM.png"/>
            <p:cNvPicPr>
              <a:picLocks noChangeAspect="1"/>
            </p:cNvPicPr>
            <p:nvPr/>
          </p:nvPicPr>
          <p:blipFill>
            <a:blip r:embed="rId29">
              <a:extLst/>
            </a:blip>
            <a:srcRect l="0" t="0" r="0" b="0"/>
            <a:stretch>
              <a:fillRect/>
            </a:stretch>
          </p:blipFill>
          <p:spPr>
            <a:xfrm>
              <a:off x="131943" y="436632"/>
              <a:ext cx="2881549" cy="1560952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414" name="Line"/>
            <p:cNvSpPr/>
            <p:nvPr/>
          </p:nvSpPr>
          <p:spPr>
            <a:xfrm flipH="1">
              <a:off x="188198" y="355667"/>
              <a:ext cx="474711" cy="35796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1242744" y="355142"/>
              <a:ext cx="805792" cy="50052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414741" y="1936154"/>
              <a:ext cx="38112" cy="16386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1658862" y="991091"/>
              <a:ext cx="197215" cy="110329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 flipH="1" flipV="1">
              <a:off x="2398995" y="1432161"/>
              <a:ext cx="90465" cy="65917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430" name="Group"/>
          <p:cNvGrpSpPr/>
          <p:nvPr/>
        </p:nvGrpSpPr>
        <p:grpSpPr>
          <a:xfrm>
            <a:off x="10523330" y="9332623"/>
            <a:ext cx="3157001" cy="993321"/>
            <a:chOff x="0" y="0"/>
            <a:chExt cx="3157000" cy="993320"/>
          </a:xfrm>
        </p:grpSpPr>
        <p:pic>
          <p:nvPicPr>
            <p:cNvPr id="420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08269" y="0"/>
              <a:ext cx="2882901" cy="437847"/>
            </a:xfrm>
            <a:prstGeom prst="rect">
              <a:avLst/>
            </a:prstGeom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</p:pic>
        <p:sp>
          <p:nvSpPr>
            <p:cNvPr id="421" name="Step through code one line at a time"/>
            <p:cNvSpPr txBox="1"/>
            <p:nvPr/>
          </p:nvSpPr>
          <p:spPr>
            <a:xfrm>
              <a:off x="0" y="481726"/>
              <a:ext cx="810100" cy="5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Step through code one line at a time</a:t>
              </a:r>
            </a:p>
          </p:txBody>
        </p:sp>
        <p:sp>
          <p:nvSpPr>
            <p:cNvPr id="422" name="Step into and out of functions to run"/>
            <p:cNvSpPr txBox="1"/>
            <p:nvPr/>
          </p:nvSpPr>
          <p:spPr>
            <a:xfrm>
              <a:off x="849714" y="481726"/>
              <a:ext cx="924636" cy="5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Step into and out of functions to run</a:t>
              </a:r>
            </a:p>
          </p:txBody>
        </p:sp>
        <p:sp>
          <p:nvSpPr>
            <p:cNvPr id="423" name="Resume execution"/>
            <p:cNvSpPr txBox="1"/>
            <p:nvPr/>
          </p:nvSpPr>
          <p:spPr>
            <a:xfrm>
              <a:off x="1839902" y="486581"/>
              <a:ext cx="641786" cy="386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Resume execution</a:t>
              </a:r>
            </a:p>
          </p:txBody>
        </p:sp>
        <p:sp>
          <p:nvSpPr>
            <p:cNvPr id="424" name="Quit debug mode"/>
            <p:cNvSpPr txBox="1"/>
            <p:nvPr/>
          </p:nvSpPr>
          <p:spPr>
            <a:xfrm>
              <a:off x="2432939" y="486581"/>
              <a:ext cx="724062" cy="386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Quit debug mode</a:t>
              </a:r>
            </a:p>
          </p:txBody>
        </p:sp>
        <p:sp>
          <p:nvSpPr>
            <p:cNvPr id="425" name="Line"/>
            <p:cNvSpPr/>
            <p:nvPr/>
          </p:nvSpPr>
          <p:spPr>
            <a:xfrm flipV="1">
              <a:off x="444577" y="404376"/>
              <a:ext cx="47285" cy="14879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 flipH="1" flipV="1">
              <a:off x="919919" y="407302"/>
              <a:ext cx="65103" cy="1451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 flipV="1">
              <a:off x="1176008" y="406145"/>
              <a:ext cx="48986" cy="14776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 flipH="1" flipV="1">
              <a:off x="1928348" y="407096"/>
              <a:ext cx="47144" cy="1456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 flipH="1" flipV="1">
              <a:off x="2588095" y="406520"/>
              <a:ext cx="2743" cy="14200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436" name="Group"/>
          <p:cNvGrpSpPr/>
          <p:nvPr/>
        </p:nvGrpSpPr>
        <p:grpSpPr>
          <a:xfrm>
            <a:off x="10618899" y="5229489"/>
            <a:ext cx="2882901" cy="1233459"/>
            <a:chOff x="0" y="0"/>
            <a:chExt cx="2882900" cy="1233457"/>
          </a:xfrm>
        </p:grpSpPr>
        <p:pic>
          <p:nvPicPr>
            <p:cNvPr id="431" name="Image" descr="Image"/>
            <p:cNvPicPr>
              <a:picLocks noChangeAspect="1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0" y="535734"/>
              <a:ext cx="2882900" cy="697724"/>
            </a:xfrm>
            <a:prstGeom prst="rect">
              <a:avLst/>
            </a:prstGeom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</p:pic>
        <p:sp>
          <p:nvSpPr>
            <p:cNvPr id="432" name="Open traceback to examine the functions that R called before the error occurred"/>
            <p:cNvSpPr txBox="1"/>
            <p:nvPr/>
          </p:nvSpPr>
          <p:spPr>
            <a:xfrm>
              <a:off x="1259790" y="0"/>
              <a:ext cx="1535073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traceback to examine the functions that R called before the error occurred</a:t>
              </a:r>
            </a:p>
          </p:txBody>
        </p:sp>
        <p:sp>
          <p:nvSpPr>
            <p:cNvPr id="433" name="Launch debugger mode from origin of error"/>
            <p:cNvSpPr txBox="1"/>
            <p:nvPr/>
          </p:nvSpPr>
          <p:spPr>
            <a:xfrm>
              <a:off x="157271" y="0"/>
              <a:ext cx="1044274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Launch debugger mode from origin of error</a:t>
              </a:r>
            </a:p>
          </p:txBody>
        </p:sp>
        <p:sp>
          <p:nvSpPr>
            <p:cNvPr id="434" name="Line"/>
            <p:cNvSpPr/>
            <p:nvPr/>
          </p:nvSpPr>
          <p:spPr>
            <a:xfrm>
              <a:off x="830942" y="360272"/>
              <a:ext cx="1134495" cy="7833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>
              <a:off x="2004412" y="473644"/>
              <a:ext cx="93608" cy="48994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437" name="View memory usage"/>
          <p:cNvSpPr txBox="1"/>
          <p:nvPr/>
        </p:nvSpPr>
        <p:spPr>
          <a:xfrm>
            <a:off x="9352761" y="1452803"/>
            <a:ext cx="635292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 memory usage</a:t>
            </a:r>
          </a:p>
        </p:txBody>
      </p:sp>
      <p:sp>
        <p:nvSpPr>
          <p:cNvPr id="438" name="Line"/>
          <p:cNvSpPr/>
          <p:nvPr/>
        </p:nvSpPr>
        <p:spPr>
          <a:xfrm flipH="1">
            <a:off x="8535557" y="1931445"/>
            <a:ext cx="898397" cy="42709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9" name="Line"/>
          <p:cNvSpPr/>
          <p:nvPr/>
        </p:nvSpPr>
        <p:spPr>
          <a:xfrm flipH="1">
            <a:off x="4640119" y="3789184"/>
            <a:ext cx="519905" cy="3048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40" name="Image" descr="Image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315837" y="7074689"/>
            <a:ext cx="389316" cy="451380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R Markdown Build Log"/>
          <p:cNvSpPr txBox="1"/>
          <p:nvPr/>
        </p:nvSpPr>
        <p:spPr>
          <a:xfrm>
            <a:off x="5310451" y="5883240"/>
            <a:ext cx="762001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 Markdown Build Log</a:t>
            </a:r>
          </a:p>
        </p:txBody>
      </p:sp>
      <p:sp>
        <p:nvSpPr>
          <p:cNvPr id="442" name="Line"/>
          <p:cNvSpPr/>
          <p:nvPr/>
        </p:nvSpPr>
        <p:spPr>
          <a:xfrm>
            <a:off x="4800532" y="5395387"/>
            <a:ext cx="548418" cy="63128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3" name="Run scripts in separate sessions"/>
          <p:cNvSpPr txBox="1"/>
          <p:nvPr/>
        </p:nvSpPr>
        <p:spPr>
          <a:xfrm>
            <a:off x="5187896" y="5507111"/>
            <a:ext cx="100711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Run scripts in separate sessions</a:t>
            </a:r>
          </a:p>
        </p:txBody>
      </p:sp>
      <p:sp>
        <p:nvSpPr>
          <p:cNvPr id="444" name="Line"/>
          <p:cNvSpPr/>
          <p:nvPr/>
        </p:nvSpPr>
        <p:spPr>
          <a:xfrm>
            <a:off x="5227218" y="5403125"/>
            <a:ext cx="170219" cy="19851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9034" y="8503628"/>
            <a:ext cx="3759201" cy="1230469"/>
          </a:xfrm>
          <a:prstGeom prst="rect">
            <a:avLst/>
          </a:prstGeom>
          <a:ln w="6350">
            <a:solidFill>
              <a:srgbClr val="53585F"/>
            </a:solidFill>
            <a:miter lim="400000"/>
          </a:ln>
        </p:spPr>
      </p:pic>
      <p:pic>
        <p:nvPicPr>
          <p:cNvPr id="4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0011" y="5297512"/>
            <a:ext cx="6896306" cy="4634228"/>
          </a:xfrm>
          <a:prstGeom prst="rect">
            <a:avLst/>
          </a:prstGeom>
          <a:ln w="6350">
            <a:solidFill>
              <a:srgbClr val="767C85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grpSp>
        <p:nvGrpSpPr>
          <p:cNvPr id="465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46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4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3AAD7"/>
              </a:solidFill>
              <a:ln w="3175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4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5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3AAD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5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5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5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5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5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5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5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5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5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6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6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6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464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aphicFrame>
        <p:nvGraphicFramePr>
          <p:cNvPr id="466" name="Table"/>
          <p:cNvGraphicFramePr/>
          <p:nvPr/>
        </p:nvGraphicFramePr>
        <p:xfrm>
          <a:off x="312721" y="1085255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69679"/>
                <a:gridCol w="1133683"/>
                <a:gridCol w="1226256"/>
              </a:tblGrid>
              <a:tr h="184323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RUN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 Regular"/>
                        </a:defRPr>
                      </a:pPr>
                      <a:r>
                        <a:rPr b="1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 Regular"/>
                        </a:defRPr>
                      </a:pPr>
                      <a:r>
                        <a:rPr b="1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323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ym typeface="Source Sans Pro Regular"/>
                        </a:rPr>
                        <a:t>Search command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Ctrl+</a:t>
                      </a:r>
                      <a:r>
                        <a:rPr sz="1100">
                          <a:latin typeface="Font Awesome 5 Free Solid"/>
                          <a:ea typeface="Font Awesome 5 Free Solid"/>
                          <a:cs typeface="Font Awesome 5 Free Solid"/>
                          <a:sym typeface="Font Awesome 5 Free Solid"/>
                        </a:rPr>
                        <a:t>arrow-up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Cmd+</a:t>
                      </a:r>
                      <a:r>
                        <a:rPr sz="1100">
                          <a:latin typeface="Font Awesome 5 Free Solid"/>
                          <a:ea typeface="Font Awesome 5 Free Solid"/>
                          <a:cs typeface="Font Awesome 5 Free Solid"/>
                          <a:sym typeface="Font Awesome 5 Free Solid"/>
                        </a:rPr>
                        <a:t>arrow-up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323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Interrupt current command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323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Clear console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ym typeface="Source Sans Pro Regular"/>
                        </a:rPr>
                        <a:t>Ctrl+L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Ctrl+L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sz="1200"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sz="1200"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1623">
                <a:tc>
                  <a:txBody>
                    <a:bodyPr/>
                    <a:lstStyle/>
                    <a:p>
                      <a:pPr lvl="1" indent="0" algn="l">
                        <a:lnSpc>
                          <a:spcPct val="80000"/>
                        </a:lnSpc>
                        <a:spcBef>
                          <a:spcPts val="200"/>
                        </a:spcBef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NAVIGATE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323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Go to File/Function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ym typeface="Source Sans Pro Regular"/>
                        </a:rPr>
                        <a:t>Ctrl+.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Ctrl+.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sz="1200"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sz="1200"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1623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WRITE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49423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Attempt completion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ym typeface="Source Sans Pro Regular"/>
                        </a:rPr>
                        <a:t>Tab or Ctrl+Space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Tab or      Ctrl+Space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323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sz="1200">
                          <a:sym typeface="Source Sans Pro Regular"/>
                        </a:defRPr>
                      </a:pPr>
                      <a:r>
                        <a:t>Insert </a:t>
                      </a:r>
                      <a:r>
                        <a:rPr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&lt;-</a:t>
                      </a:r>
                      <a:r>
                        <a:t> (assignment operator)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ym typeface="Source Sans Pro Regular"/>
                        </a:rPr>
                        <a:t>Alt+-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Option+-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323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Insert %&gt;% (pipe operator)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ym typeface="Source Sans Pro Regular"/>
                        </a:rPr>
                        <a:t>Ctrl+Shift+M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Cmd+Shift+M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323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(Un)Comment selection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Ctrl+Shift+C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Cmd+Shift+C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1623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MAKE PACKAGES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 Regular"/>
                        </a:defRPr>
                      </a:pPr>
                      <a:r>
                        <a:rPr b="1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 Regular"/>
                        </a:defRPr>
                      </a:pPr>
                      <a:r>
                        <a:rPr b="1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323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Load All (devtools)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Ctrl+Shift+L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Cmd+Shift+L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323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Test Package (Desktop)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ym typeface="Source Sans Pro Regular"/>
                        </a:rPr>
                        <a:t>Ctrl+Shift+T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Cmd+Shift+T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323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Document Package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Ctrl+Shift+D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Cmd+Shift+D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7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pic>
        <p:nvPicPr>
          <p:cNvPr id="46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RStudio® is a trademark of RStudio, PBC  •  CC BY SA  RStudio  •  info@rstudio.com  •  844-448-1212  •  rstudio.com  •  Learn more at rstudio.com  •  Font Awesome 5.15.3  •  RStudio IDE  1.4.1717  •  Updated:  2021-0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5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6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7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7" invalidUrl="" action="" tgtFrame="" tooltip="" history="1" highlightClick="0" endSnd="0"/>
              </a:rPr>
              <a:t>rstudio.com</a:t>
            </a:r>
            <a:r>
              <a:t>  •  Font Awesome 5.15.3  •  RStudio IDE  1.4.1717  •  Updated:  2021-07</a:t>
            </a:r>
          </a:p>
        </p:txBody>
      </p:sp>
      <p:sp>
        <p:nvSpPr>
          <p:cNvPr id="470" name="Extend the open source server with a  commercial license, support, and more:"/>
          <p:cNvSpPr txBox="1"/>
          <p:nvPr/>
        </p:nvSpPr>
        <p:spPr>
          <a:xfrm>
            <a:off x="9440778" y="1640553"/>
            <a:ext cx="2985897" cy="337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Extend the open source server with a </a:t>
            </a:r>
            <a:br/>
            <a:r>
              <a:t>commercial license, support, and more:</a:t>
            </a:r>
          </a:p>
        </p:txBody>
      </p:sp>
      <p:sp>
        <p:nvSpPr>
          <p:cNvPr id="471" name="open and run multiple R sessions at once…"/>
          <p:cNvSpPr txBox="1"/>
          <p:nvPr/>
        </p:nvSpPr>
        <p:spPr>
          <a:xfrm>
            <a:off x="9440778" y="2056237"/>
            <a:ext cx="4416921" cy="1366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open and run multiple R sessions at once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tune your resources to improve performance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administrative tools for managing user sessions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collaborate real-time with others in shared projects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switch easily from one version of R to a different version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spc="-11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integrate with your authentication, authorization, and audit practices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spc="-11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work in the RStudio IDE, JupyterLab, Jupyter Notebooks, or VS Code</a:t>
            </a:r>
          </a:p>
        </p:txBody>
      </p:sp>
      <p:sp>
        <p:nvSpPr>
          <p:cNvPr id="472" name="Download a free 45 day evaluation at…"/>
          <p:cNvSpPr txBox="1"/>
          <p:nvPr/>
        </p:nvSpPr>
        <p:spPr>
          <a:xfrm>
            <a:off x="9440778" y="3505416"/>
            <a:ext cx="4194974" cy="337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Download a free 45 day evaluation at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50">
                <a:solidFill>
                  <a:srgbClr val="000000"/>
                </a:solidFill>
              </a:defRPr>
            </a:pPr>
            <a:r>
              <a:rPr u="sng">
                <a:hlinkClick r:id="rId8" invalidUrl="" action="" tgtFrame="" tooltip="" history="1" highlightClick="0" endSnd="0"/>
              </a:rPr>
              <a:t>www.rstudio.com/products/workbench/evaluation/</a:t>
            </a:r>
            <a:r>
              <a:t> </a:t>
            </a:r>
          </a:p>
        </p:txBody>
      </p:sp>
      <p:sp>
        <p:nvSpPr>
          <p:cNvPr id="473" name="WHY RSTUDIO WORKBENCH?"/>
          <p:cNvSpPr txBox="1"/>
          <p:nvPr/>
        </p:nvSpPr>
        <p:spPr>
          <a:xfrm>
            <a:off x="9440778" y="1415055"/>
            <a:ext cx="194040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WHY RSTUDIO WORKBENCH?</a:t>
            </a:r>
          </a:p>
        </p:txBody>
      </p:sp>
      <p:sp>
        <p:nvSpPr>
          <p:cNvPr id="474" name="Line"/>
          <p:cNvSpPr/>
          <p:nvPr/>
        </p:nvSpPr>
        <p:spPr>
          <a:xfrm>
            <a:off x="312721" y="630816"/>
            <a:ext cx="8847638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475" name="Keyboard Shortcuts"/>
          <p:cNvSpPr txBox="1"/>
          <p:nvPr/>
        </p:nvSpPr>
        <p:spPr>
          <a:xfrm>
            <a:off x="312721" y="643516"/>
            <a:ext cx="263366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Keyboard Shortcuts</a:t>
            </a:r>
          </a:p>
        </p:txBody>
      </p:sp>
      <p:graphicFrame>
        <p:nvGraphicFramePr>
          <p:cNvPr id="476" name="Table"/>
          <p:cNvGraphicFramePr/>
          <p:nvPr/>
        </p:nvGraphicFramePr>
        <p:xfrm>
          <a:off x="4819683" y="108525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56979"/>
                <a:gridCol w="1133683"/>
                <a:gridCol w="1226256"/>
              </a:tblGrid>
              <a:tr h="184504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DOCUMENTS AND APPS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504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Knit Document (knitr)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504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Insert chunk (Sweave &amp; Knitr)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Ctrl+Alt+I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Cmd+Option+I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504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Run from start to current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Ctrl+Alt+B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Cmd+Option+B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504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MORE KEYBOARD SHORTCUTS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olidFill>
                            <a:schemeClr val="accent5"/>
                          </a:solidFill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8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84504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Keyboard Shortcuts Help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Alt+Shift+K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Option+Shift+K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504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Show Command Palette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Ctrl+Shift+P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Cmd+Shift+P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7" name="RStudio…"/>
          <p:cNvSpPr txBox="1"/>
          <p:nvPr/>
        </p:nvSpPr>
        <p:spPr>
          <a:xfrm>
            <a:off x="9440778" y="643516"/>
            <a:ext cx="1525906" cy="73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RStudio 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Workbench</a:t>
            </a:r>
          </a:p>
        </p:txBody>
      </p:sp>
      <p:sp>
        <p:nvSpPr>
          <p:cNvPr id="478" name="Line"/>
          <p:cNvSpPr/>
          <p:nvPr/>
        </p:nvSpPr>
        <p:spPr>
          <a:xfrm>
            <a:off x="312721" y="4587615"/>
            <a:ext cx="8847638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479" name="Visual Editor"/>
          <p:cNvSpPr txBox="1"/>
          <p:nvPr/>
        </p:nvSpPr>
        <p:spPr>
          <a:xfrm>
            <a:off x="312721" y="4600315"/>
            <a:ext cx="16681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Visual Editor</a:t>
            </a:r>
          </a:p>
        </p:txBody>
      </p:sp>
      <p:sp>
        <p:nvSpPr>
          <p:cNvPr id="480" name="Share Projects"/>
          <p:cNvSpPr txBox="1"/>
          <p:nvPr/>
        </p:nvSpPr>
        <p:spPr>
          <a:xfrm>
            <a:off x="9440778" y="3876509"/>
            <a:ext cx="191643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Share Projects</a:t>
            </a:r>
          </a:p>
        </p:txBody>
      </p:sp>
      <p:sp>
        <p:nvSpPr>
          <p:cNvPr id="481" name="Share Project with Collaborators"/>
          <p:cNvSpPr txBox="1"/>
          <p:nvPr/>
        </p:nvSpPr>
        <p:spPr>
          <a:xfrm>
            <a:off x="11049152" y="6278045"/>
            <a:ext cx="1067149" cy="385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Share Project</a:t>
            </a:r>
            <a:r>
              <a:t> with Collaborators</a:t>
            </a:r>
          </a:p>
        </p:txBody>
      </p:sp>
      <p:sp>
        <p:nvSpPr>
          <p:cNvPr id="482" name="Active shared collaborators"/>
          <p:cNvSpPr txBox="1"/>
          <p:nvPr/>
        </p:nvSpPr>
        <p:spPr>
          <a:xfrm>
            <a:off x="11187593" y="5407476"/>
            <a:ext cx="859550" cy="385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Active shared collaborators</a:t>
            </a:r>
          </a:p>
        </p:txBody>
      </p:sp>
      <p:sp>
        <p:nvSpPr>
          <p:cNvPr id="483" name="Select…"/>
          <p:cNvSpPr txBox="1"/>
          <p:nvPr/>
        </p:nvSpPr>
        <p:spPr>
          <a:xfrm>
            <a:off x="12631041" y="6097638"/>
            <a:ext cx="641029" cy="385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Select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R Version</a:t>
            </a:r>
          </a:p>
        </p:txBody>
      </p:sp>
      <p:sp>
        <p:nvSpPr>
          <p:cNvPr id="484" name="Start new R Session in current  project"/>
          <p:cNvSpPr txBox="1"/>
          <p:nvPr/>
        </p:nvSpPr>
        <p:spPr>
          <a:xfrm>
            <a:off x="11187593" y="4601506"/>
            <a:ext cx="1198200" cy="405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Start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new R Session</a:t>
            </a:r>
            <a:r>
              <a:t> in current  project </a:t>
            </a:r>
          </a:p>
        </p:txBody>
      </p:sp>
      <p:sp>
        <p:nvSpPr>
          <p:cNvPr id="485" name="Close R Session in project"/>
          <p:cNvSpPr txBox="1"/>
          <p:nvPr/>
        </p:nvSpPr>
        <p:spPr>
          <a:xfrm>
            <a:off x="12485756" y="4501310"/>
            <a:ext cx="931600" cy="573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Close R Session in project </a:t>
            </a:r>
          </a:p>
        </p:txBody>
      </p:sp>
      <p:pic>
        <p:nvPicPr>
          <p:cNvPr id="486" name="Screen Shot 2015-12-24 at 9.06.41 AM.png" descr="Screen Shot 2015-12-24 at 9.06.41 AM.png"/>
          <p:cNvPicPr>
            <a:picLocks noChangeAspect="1"/>
          </p:cNvPicPr>
          <p:nvPr/>
        </p:nvPicPr>
        <p:blipFill>
          <a:blip r:embed="rId9">
            <a:extLst/>
          </a:blip>
          <a:srcRect l="73134" t="10784" r="5415" b="83325"/>
          <a:stretch>
            <a:fillRect/>
          </a:stretch>
        </p:blipFill>
        <p:spPr>
          <a:xfrm>
            <a:off x="11206660" y="5053048"/>
            <a:ext cx="1666893" cy="358957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pic>
        <p:nvPicPr>
          <p:cNvPr id="487" name="Screen Shot 2015-12-24 at 9.13.10 AM.png" descr="Screen Shot 2015-12-24 at 9.13.10 AM.png"/>
          <p:cNvPicPr>
            <a:picLocks noChangeAspect="1"/>
          </p:cNvPicPr>
          <p:nvPr/>
        </p:nvPicPr>
        <p:blipFill>
          <a:blip r:embed="rId10">
            <a:extLst/>
          </a:blip>
          <a:srcRect l="0" t="0" r="0" b="0"/>
          <a:stretch>
            <a:fillRect/>
          </a:stretch>
        </p:blipFill>
        <p:spPr>
          <a:xfrm>
            <a:off x="12346428" y="5411978"/>
            <a:ext cx="888476" cy="600321"/>
          </a:xfrm>
          <a:prstGeom prst="rect">
            <a:avLst/>
          </a:prstGeom>
          <a:ln w="6350">
            <a:solidFill>
              <a:srgbClr val="53585F"/>
            </a:solidFill>
            <a:miter lim="400000"/>
          </a:ln>
        </p:spPr>
      </p:pic>
      <p:pic>
        <p:nvPicPr>
          <p:cNvPr id="488" name="Screen Shot 2015-12-24 at 9.12.51 AM.png" descr="Screen Shot 2015-12-24 at 9.12.51 AM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641534" y="5429107"/>
            <a:ext cx="1192173" cy="1359584"/>
          </a:xfrm>
          <a:prstGeom prst="rect">
            <a:avLst/>
          </a:prstGeom>
          <a:ln w="6350">
            <a:solidFill>
              <a:srgbClr val="53585F"/>
            </a:solidFill>
            <a:miter lim="400000"/>
          </a:ln>
        </p:spPr>
      </p:pic>
      <p:sp>
        <p:nvSpPr>
          <p:cNvPr id="489" name="J"/>
          <p:cNvSpPr/>
          <p:nvPr/>
        </p:nvSpPr>
        <p:spPr>
          <a:xfrm>
            <a:off x="11465120" y="5133060"/>
            <a:ext cx="103880" cy="103880"/>
          </a:xfrm>
          <a:prstGeom prst="roundRect">
            <a:avLst>
              <a:gd name="adj" fmla="val 15000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sz="600">
                <a:solidFill>
                  <a:srgbClr val="000000"/>
                </a:solidFill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490" name="H"/>
          <p:cNvSpPr/>
          <p:nvPr/>
        </p:nvSpPr>
        <p:spPr>
          <a:xfrm>
            <a:off x="11350494" y="5133060"/>
            <a:ext cx="103880" cy="103880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sz="600">
                <a:solidFill>
                  <a:srgbClr val="000000"/>
                </a:solidFill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491" name="T"/>
          <p:cNvSpPr/>
          <p:nvPr/>
        </p:nvSpPr>
        <p:spPr>
          <a:xfrm>
            <a:off x="11234597" y="5133060"/>
            <a:ext cx="103880" cy="103880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sz="600">
                <a:solidFill>
                  <a:srgbClr val="000000"/>
                </a:solidFill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492" name="Line"/>
          <p:cNvSpPr/>
          <p:nvPr/>
        </p:nvSpPr>
        <p:spPr>
          <a:xfrm>
            <a:off x="11407663" y="5305877"/>
            <a:ext cx="5719" cy="16806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3" name="Line"/>
          <p:cNvSpPr/>
          <p:nvPr/>
        </p:nvSpPr>
        <p:spPr>
          <a:xfrm>
            <a:off x="12216138" y="4912135"/>
            <a:ext cx="353068" cy="23132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4" name="Line"/>
          <p:cNvSpPr/>
          <p:nvPr/>
        </p:nvSpPr>
        <p:spPr>
          <a:xfrm flipH="1">
            <a:off x="12750007" y="5018098"/>
            <a:ext cx="36158" cy="16152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5" name="Line"/>
          <p:cNvSpPr/>
          <p:nvPr/>
        </p:nvSpPr>
        <p:spPr>
          <a:xfrm flipH="1" flipV="1">
            <a:off x="12845257" y="5349514"/>
            <a:ext cx="26653" cy="79497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6" name="Name of current project"/>
          <p:cNvSpPr txBox="1"/>
          <p:nvPr/>
        </p:nvSpPr>
        <p:spPr>
          <a:xfrm>
            <a:off x="11761776" y="5760798"/>
            <a:ext cx="570734" cy="535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Name of current project</a:t>
            </a:r>
          </a:p>
        </p:txBody>
      </p:sp>
      <p:sp>
        <p:nvSpPr>
          <p:cNvPr id="497" name="Line"/>
          <p:cNvSpPr/>
          <p:nvPr/>
        </p:nvSpPr>
        <p:spPr>
          <a:xfrm flipV="1">
            <a:off x="12045339" y="5413349"/>
            <a:ext cx="3608" cy="38277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8" name="RStudio saves the call history, workspace, and working directory associated with a project. It reloads each when you re-open a project."/>
          <p:cNvSpPr txBox="1"/>
          <p:nvPr/>
        </p:nvSpPr>
        <p:spPr>
          <a:xfrm>
            <a:off x="9440778" y="4427033"/>
            <a:ext cx="1654619" cy="796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RStudio saves the call history, workspace, and working directory associated with a project. It reloads each when you re-open a project. </a:t>
            </a:r>
          </a:p>
        </p:txBody>
      </p:sp>
      <p:sp>
        <p:nvSpPr>
          <p:cNvPr id="499" name="File &gt; New Project"/>
          <p:cNvSpPr txBox="1"/>
          <p:nvPr/>
        </p:nvSpPr>
        <p:spPr>
          <a:xfrm>
            <a:off x="9443418" y="4265209"/>
            <a:ext cx="110941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File &gt; New Project</a:t>
            </a:r>
          </a:p>
        </p:txBody>
      </p:sp>
      <p:sp>
        <p:nvSpPr>
          <p:cNvPr id="500" name="Check spelling"/>
          <p:cNvSpPr txBox="1"/>
          <p:nvPr/>
        </p:nvSpPr>
        <p:spPr>
          <a:xfrm>
            <a:off x="2178643" y="4846384"/>
            <a:ext cx="537055" cy="401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Check spelling</a:t>
            </a:r>
          </a:p>
        </p:txBody>
      </p:sp>
      <p:sp>
        <p:nvSpPr>
          <p:cNvPr id="501" name="Render output"/>
          <p:cNvSpPr txBox="1"/>
          <p:nvPr/>
        </p:nvSpPr>
        <p:spPr>
          <a:xfrm>
            <a:off x="2686324" y="4840963"/>
            <a:ext cx="498985" cy="401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Render output</a:t>
            </a:r>
          </a:p>
        </p:txBody>
      </p:sp>
      <p:sp>
        <p:nvSpPr>
          <p:cNvPr id="502" name="Choose output format"/>
          <p:cNvSpPr txBox="1"/>
          <p:nvPr/>
        </p:nvSpPr>
        <p:spPr>
          <a:xfrm>
            <a:off x="3259752" y="4713317"/>
            <a:ext cx="503834" cy="54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Choose output format</a:t>
            </a:r>
          </a:p>
        </p:txBody>
      </p:sp>
      <p:sp>
        <p:nvSpPr>
          <p:cNvPr id="503" name="Choose output location"/>
          <p:cNvSpPr txBox="1"/>
          <p:nvPr/>
        </p:nvSpPr>
        <p:spPr>
          <a:xfrm>
            <a:off x="3920441" y="4716648"/>
            <a:ext cx="537054" cy="54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Choose output location</a:t>
            </a:r>
          </a:p>
        </p:txBody>
      </p:sp>
      <p:sp>
        <p:nvSpPr>
          <p:cNvPr id="504" name="Insert code chunk"/>
          <p:cNvSpPr txBox="1"/>
          <p:nvPr/>
        </p:nvSpPr>
        <p:spPr>
          <a:xfrm>
            <a:off x="4749561" y="4714615"/>
            <a:ext cx="438290" cy="54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Insert code chunk</a:t>
            </a:r>
          </a:p>
        </p:txBody>
      </p:sp>
      <p:sp>
        <p:nvSpPr>
          <p:cNvPr id="505" name="Jump to previous chunk"/>
          <p:cNvSpPr txBox="1"/>
          <p:nvPr/>
        </p:nvSpPr>
        <p:spPr>
          <a:xfrm>
            <a:off x="5461969" y="4712672"/>
            <a:ext cx="583058" cy="54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Jump to previous chunk</a:t>
            </a:r>
          </a:p>
        </p:txBody>
      </p:sp>
      <p:sp>
        <p:nvSpPr>
          <p:cNvPr id="506" name="Jump to next chunk"/>
          <p:cNvSpPr txBox="1"/>
          <p:nvPr/>
        </p:nvSpPr>
        <p:spPr>
          <a:xfrm>
            <a:off x="6008726" y="4712672"/>
            <a:ext cx="537054" cy="54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Jump to next chunk</a:t>
            </a:r>
          </a:p>
        </p:txBody>
      </p:sp>
      <p:sp>
        <p:nvSpPr>
          <p:cNvPr id="507" name="Run selected lines"/>
          <p:cNvSpPr txBox="1"/>
          <p:nvPr/>
        </p:nvSpPr>
        <p:spPr>
          <a:xfrm>
            <a:off x="6508289" y="4712389"/>
            <a:ext cx="570734" cy="54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Run selected lines</a:t>
            </a:r>
          </a:p>
        </p:txBody>
      </p:sp>
      <p:sp>
        <p:nvSpPr>
          <p:cNvPr id="508" name="Publish to server"/>
          <p:cNvSpPr txBox="1"/>
          <p:nvPr/>
        </p:nvSpPr>
        <p:spPr>
          <a:xfrm>
            <a:off x="7090307" y="4846384"/>
            <a:ext cx="561169" cy="401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Publish to server</a:t>
            </a:r>
          </a:p>
        </p:txBody>
      </p:sp>
      <p:sp>
        <p:nvSpPr>
          <p:cNvPr id="509" name="Show file outline"/>
          <p:cNvSpPr txBox="1"/>
          <p:nvPr/>
        </p:nvSpPr>
        <p:spPr>
          <a:xfrm>
            <a:off x="7715770" y="4840963"/>
            <a:ext cx="583059" cy="401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Show file outline</a:t>
            </a:r>
          </a:p>
        </p:txBody>
      </p:sp>
      <p:sp>
        <p:nvSpPr>
          <p:cNvPr id="510" name="Set knitr chunk options"/>
          <p:cNvSpPr txBox="1"/>
          <p:nvPr/>
        </p:nvSpPr>
        <p:spPr>
          <a:xfrm>
            <a:off x="5546668" y="8713244"/>
            <a:ext cx="602803" cy="542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Set knitr chunk options</a:t>
            </a:r>
          </a:p>
        </p:txBody>
      </p:sp>
      <p:sp>
        <p:nvSpPr>
          <p:cNvPr id="511" name="Run this and all previous code chunks"/>
          <p:cNvSpPr txBox="1"/>
          <p:nvPr/>
        </p:nvSpPr>
        <p:spPr>
          <a:xfrm>
            <a:off x="6146387" y="8595386"/>
            <a:ext cx="768902" cy="542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Run this and all previous code chunks</a:t>
            </a:r>
          </a:p>
        </p:txBody>
      </p:sp>
      <p:sp>
        <p:nvSpPr>
          <p:cNvPr id="512" name="Run this code chunk"/>
          <p:cNvSpPr txBox="1"/>
          <p:nvPr/>
        </p:nvSpPr>
        <p:spPr>
          <a:xfrm>
            <a:off x="7069188" y="9082220"/>
            <a:ext cx="729482" cy="401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Run this code chunk</a:t>
            </a:r>
          </a:p>
        </p:txBody>
      </p:sp>
      <p:sp>
        <p:nvSpPr>
          <p:cNvPr id="513" name="Line"/>
          <p:cNvSpPr/>
          <p:nvPr/>
        </p:nvSpPr>
        <p:spPr>
          <a:xfrm>
            <a:off x="2869977" y="5208018"/>
            <a:ext cx="234054" cy="30193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14" name="Line"/>
          <p:cNvSpPr/>
          <p:nvPr/>
        </p:nvSpPr>
        <p:spPr>
          <a:xfrm flipH="1">
            <a:off x="3422385" y="5212359"/>
            <a:ext cx="29340" cy="32810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15" name="Line"/>
          <p:cNvSpPr/>
          <p:nvPr/>
        </p:nvSpPr>
        <p:spPr>
          <a:xfrm flipH="1">
            <a:off x="3717765" y="5221750"/>
            <a:ext cx="404706" cy="34038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16" name="Line"/>
          <p:cNvSpPr/>
          <p:nvPr/>
        </p:nvSpPr>
        <p:spPr>
          <a:xfrm>
            <a:off x="4950205" y="5208198"/>
            <a:ext cx="586033" cy="29920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17" name="Line"/>
          <p:cNvSpPr/>
          <p:nvPr/>
        </p:nvSpPr>
        <p:spPr>
          <a:xfrm>
            <a:off x="5846197" y="9216258"/>
            <a:ext cx="324547" cy="12773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18" name="Back to Source Editor (front page)"/>
          <p:cNvSpPr txBox="1"/>
          <p:nvPr/>
        </p:nvSpPr>
        <p:spPr>
          <a:xfrm>
            <a:off x="8327202" y="5005040"/>
            <a:ext cx="851426" cy="772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Back to Source Editor (front page)</a:t>
            </a:r>
          </a:p>
        </p:txBody>
      </p:sp>
      <p:sp>
        <p:nvSpPr>
          <p:cNvPr id="519" name="Line"/>
          <p:cNvSpPr/>
          <p:nvPr/>
        </p:nvSpPr>
        <p:spPr>
          <a:xfrm flipH="1">
            <a:off x="6205562" y="5198549"/>
            <a:ext cx="2" cy="29793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20" name="Line"/>
          <p:cNvSpPr/>
          <p:nvPr/>
        </p:nvSpPr>
        <p:spPr>
          <a:xfrm>
            <a:off x="5731043" y="5186955"/>
            <a:ext cx="234053" cy="30193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21" name="Line"/>
          <p:cNvSpPr/>
          <p:nvPr/>
        </p:nvSpPr>
        <p:spPr>
          <a:xfrm flipH="1">
            <a:off x="6725775" y="5198549"/>
            <a:ext cx="3" cy="29793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22" name="Line"/>
          <p:cNvSpPr/>
          <p:nvPr/>
        </p:nvSpPr>
        <p:spPr>
          <a:xfrm flipH="1">
            <a:off x="7273283" y="5202483"/>
            <a:ext cx="67267" cy="32646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23" name="Line"/>
          <p:cNvSpPr/>
          <p:nvPr/>
        </p:nvSpPr>
        <p:spPr>
          <a:xfrm flipH="1">
            <a:off x="7637458" y="5178500"/>
            <a:ext cx="257819" cy="34213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24" name="Line"/>
          <p:cNvSpPr/>
          <p:nvPr/>
        </p:nvSpPr>
        <p:spPr>
          <a:xfrm flipH="1">
            <a:off x="8069706" y="5414934"/>
            <a:ext cx="274034" cy="14112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25" name="File outline"/>
          <p:cNvSpPr txBox="1"/>
          <p:nvPr/>
        </p:nvSpPr>
        <p:spPr>
          <a:xfrm>
            <a:off x="8158829" y="5973388"/>
            <a:ext cx="729482" cy="282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File outline</a:t>
            </a:r>
          </a:p>
        </p:txBody>
      </p:sp>
      <p:sp>
        <p:nvSpPr>
          <p:cNvPr id="526" name="Line"/>
          <p:cNvSpPr/>
          <p:nvPr/>
        </p:nvSpPr>
        <p:spPr>
          <a:xfrm flipV="1">
            <a:off x="7838920" y="6110413"/>
            <a:ext cx="351970" cy="810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27" name="Jump to chunk or header"/>
          <p:cNvSpPr txBox="1"/>
          <p:nvPr/>
        </p:nvSpPr>
        <p:spPr>
          <a:xfrm>
            <a:off x="330740" y="9247622"/>
            <a:ext cx="943607" cy="401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Jump to chunk or header</a:t>
            </a:r>
          </a:p>
        </p:txBody>
      </p:sp>
      <p:sp>
        <p:nvSpPr>
          <p:cNvPr id="528" name="Line"/>
          <p:cNvSpPr/>
          <p:nvPr/>
        </p:nvSpPr>
        <p:spPr>
          <a:xfrm>
            <a:off x="626252" y="9625415"/>
            <a:ext cx="589332" cy="23537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29" name="Line"/>
          <p:cNvSpPr/>
          <p:nvPr/>
        </p:nvSpPr>
        <p:spPr>
          <a:xfrm flipH="1">
            <a:off x="6459562" y="9088784"/>
            <a:ext cx="3" cy="18363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30" name="Line"/>
          <p:cNvSpPr/>
          <p:nvPr/>
        </p:nvSpPr>
        <p:spPr>
          <a:xfrm flipV="1">
            <a:off x="6730693" y="9366646"/>
            <a:ext cx="351970" cy="810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31" name="Add/Edit attributes"/>
          <p:cNvSpPr txBox="1"/>
          <p:nvPr/>
        </p:nvSpPr>
        <p:spPr>
          <a:xfrm>
            <a:off x="7172530" y="7815429"/>
            <a:ext cx="729481" cy="401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Add/Edit attributes</a:t>
            </a:r>
          </a:p>
        </p:txBody>
      </p:sp>
      <p:sp>
        <p:nvSpPr>
          <p:cNvPr id="532" name="Line"/>
          <p:cNvSpPr/>
          <p:nvPr/>
        </p:nvSpPr>
        <p:spPr>
          <a:xfrm flipV="1">
            <a:off x="6967760" y="8011980"/>
            <a:ext cx="224970" cy="810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33" name="Block format"/>
          <p:cNvSpPr txBox="1"/>
          <p:nvPr/>
        </p:nvSpPr>
        <p:spPr>
          <a:xfrm>
            <a:off x="534016" y="5382800"/>
            <a:ext cx="537055" cy="401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Block format</a:t>
            </a:r>
          </a:p>
        </p:txBody>
      </p:sp>
      <p:sp>
        <p:nvSpPr>
          <p:cNvPr id="534" name="Insert verbatim code"/>
          <p:cNvSpPr txBox="1"/>
          <p:nvPr/>
        </p:nvSpPr>
        <p:spPr>
          <a:xfrm>
            <a:off x="2551365" y="6763328"/>
            <a:ext cx="768902" cy="571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Insert verbatim code</a:t>
            </a:r>
          </a:p>
        </p:txBody>
      </p:sp>
      <p:sp>
        <p:nvSpPr>
          <p:cNvPr id="535" name="Clear formatting"/>
          <p:cNvSpPr txBox="1"/>
          <p:nvPr/>
        </p:nvSpPr>
        <p:spPr>
          <a:xfrm>
            <a:off x="2923032" y="6396845"/>
            <a:ext cx="667728" cy="571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Clear formatting</a:t>
            </a:r>
          </a:p>
        </p:txBody>
      </p:sp>
      <p:sp>
        <p:nvSpPr>
          <p:cNvPr id="536" name="Lists and block quotes"/>
          <p:cNvSpPr txBox="1"/>
          <p:nvPr/>
        </p:nvSpPr>
        <p:spPr>
          <a:xfrm>
            <a:off x="3318938" y="6019698"/>
            <a:ext cx="570275" cy="571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Lists and block quotes</a:t>
            </a:r>
          </a:p>
        </p:txBody>
      </p:sp>
      <p:sp>
        <p:nvSpPr>
          <p:cNvPr id="537" name="Links"/>
          <p:cNvSpPr txBox="1"/>
          <p:nvPr/>
        </p:nvSpPr>
        <p:spPr>
          <a:xfrm>
            <a:off x="3878430" y="6022350"/>
            <a:ext cx="438290" cy="401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Links</a:t>
            </a:r>
          </a:p>
        </p:txBody>
      </p:sp>
      <p:sp>
        <p:nvSpPr>
          <p:cNvPr id="538" name="Citations"/>
          <p:cNvSpPr txBox="1"/>
          <p:nvPr/>
        </p:nvSpPr>
        <p:spPr>
          <a:xfrm>
            <a:off x="4266441" y="5933004"/>
            <a:ext cx="570275" cy="571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Citations</a:t>
            </a:r>
          </a:p>
        </p:txBody>
      </p:sp>
      <p:sp>
        <p:nvSpPr>
          <p:cNvPr id="539" name="Images"/>
          <p:cNvSpPr txBox="1"/>
          <p:nvPr/>
        </p:nvSpPr>
        <p:spPr>
          <a:xfrm>
            <a:off x="4830930" y="6019352"/>
            <a:ext cx="503834" cy="401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Images</a:t>
            </a:r>
          </a:p>
        </p:txBody>
      </p:sp>
      <p:sp>
        <p:nvSpPr>
          <p:cNvPr id="540" name="More formatting"/>
          <p:cNvSpPr txBox="1"/>
          <p:nvPr/>
        </p:nvSpPr>
        <p:spPr>
          <a:xfrm>
            <a:off x="5036881" y="6210253"/>
            <a:ext cx="667727" cy="571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More formatting</a:t>
            </a:r>
          </a:p>
        </p:txBody>
      </p:sp>
      <p:sp>
        <p:nvSpPr>
          <p:cNvPr id="541" name="Insert blocks, citations, equations, and special characters"/>
          <p:cNvSpPr txBox="1"/>
          <p:nvPr/>
        </p:nvSpPr>
        <p:spPr>
          <a:xfrm>
            <a:off x="5832093" y="6119481"/>
            <a:ext cx="890320" cy="772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Insert blocks, citations, equations, and special characters</a:t>
            </a:r>
          </a:p>
        </p:txBody>
      </p:sp>
      <p:sp>
        <p:nvSpPr>
          <p:cNvPr id="542" name="Insert and edit tables"/>
          <p:cNvSpPr txBox="1"/>
          <p:nvPr/>
        </p:nvSpPr>
        <p:spPr>
          <a:xfrm>
            <a:off x="7112765" y="6198463"/>
            <a:ext cx="667728" cy="571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Insert and edit tables</a:t>
            </a:r>
          </a:p>
        </p:txBody>
      </p:sp>
      <p:sp>
        <p:nvSpPr>
          <p:cNvPr id="543" name="Line"/>
          <p:cNvSpPr/>
          <p:nvPr/>
        </p:nvSpPr>
        <p:spPr>
          <a:xfrm>
            <a:off x="700944" y="5746644"/>
            <a:ext cx="485514" cy="12773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4" name="Line"/>
          <p:cNvSpPr/>
          <p:nvPr/>
        </p:nvSpPr>
        <p:spPr>
          <a:xfrm flipH="1">
            <a:off x="2777093" y="5935141"/>
            <a:ext cx="119548" cy="86747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5" name="Line"/>
          <p:cNvSpPr/>
          <p:nvPr/>
        </p:nvSpPr>
        <p:spPr>
          <a:xfrm>
            <a:off x="3195403" y="5911598"/>
            <a:ext cx="1" cy="61338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6" name="Line"/>
          <p:cNvSpPr/>
          <p:nvPr/>
        </p:nvSpPr>
        <p:spPr>
          <a:xfrm flipH="1">
            <a:off x="3560615" y="5925272"/>
            <a:ext cx="196236" cy="19623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7" name="Line"/>
          <p:cNvSpPr/>
          <p:nvPr/>
        </p:nvSpPr>
        <p:spPr>
          <a:xfrm flipH="1">
            <a:off x="4065395" y="5926895"/>
            <a:ext cx="139774" cy="24983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8" name="Line"/>
          <p:cNvSpPr/>
          <p:nvPr/>
        </p:nvSpPr>
        <p:spPr>
          <a:xfrm flipH="1">
            <a:off x="4488474" y="5928247"/>
            <a:ext cx="3" cy="20903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9" name="Line"/>
          <p:cNvSpPr/>
          <p:nvPr/>
        </p:nvSpPr>
        <p:spPr>
          <a:xfrm>
            <a:off x="4800149" y="5923955"/>
            <a:ext cx="171741" cy="22310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0" name="Line"/>
          <p:cNvSpPr/>
          <p:nvPr/>
        </p:nvSpPr>
        <p:spPr>
          <a:xfrm flipH="1">
            <a:off x="5407217" y="5902847"/>
            <a:ext cx="1" cy="52872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1" name="Line"/>
          <p:cNvSpPr/>
          <p:nvPr/>
        </p:nvSpPr>
        <p:spPr>
          <a:xfrm>
            <a:off x="5780636" y="5917599"/>
            <a:ext cx="234054" cy="30193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2" name="Line"/>
          <p:cNvSpPr/>
          <p:nvPr/>
        </p:nvSpPr>
        <p:spPr>
          <a:xfrm>
            <a:off x="6424496" y="5914287"/>
            <a:ext cx="723790" cy="53782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3" name="Line"/>
          <p:cNvSpPr/>
          <p:nvPr/>
        </p:nvSpPr>
        <p:spPr>
          <a:xfrm flipH="1">
            <a:off x="2446362" y="5211249"/>
            <a:ext cx="2" cy="29793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554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948137" y="3206804"/>
            <a:ext cx="2168673" cy="865491"/>
          </a:xfrm>
          <a:prstGeom prst="rect">
            <a:avLst/>
          </a:prstGeom>
          <a:ln w="12700">
            <a:miter lim="400000"/>
          </a:ln>
        </p:spPr>
      </p:pic>
      <p:sp>
        <p:nvSpPr>
          <p:cNvPr id="555" name="Search for keyboard shortcuts with Tools &gt; Show Command Palette or Ctrl/Cmd + Shift + P."/>
          <p:cNvSpPr txBox="1"/>
          <p:nvPr/>
        </p:nvSpPr>
        <p:spPr>
          <a:xfrm>
            <a:off x="7022071" y="2657647"/>
            <a:ext cx="1970005" cy="542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Search for keyboard shortcuts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Tools &gt; Show</a:t>
            </a:r>
            <a:r>
              <a:t>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Command Palette </a:t>
            </a:r>
            <a:r>
              <a:t>or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Ctrl/Cmd + Shift + P</a:t>
            </a:r>
            <a:r>
              <a:t>.</a:t>
            </a:r>
          </a:p>
        </p:txBody>
      </p:sp>
      <p:pic>
        <p:nvPicPr>
          <p:cNvPr id="556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837991" y="3249654"/>
            <a:ext cx="1901672" cy="1072637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View the Keyboard Shortcut Quick Reference with Tools &gt; Keyboard Shortcuts or Alt/Option + Shift + K"/>
          <p:cNvSpPr txBox="1"/>
          <p:nvPr/>
        </p:nvSpPr>
        <p:spPr>
          <a:xfrm>
            <a:off x="4762527" y="2657647"/>
            <a:ext cx="2094886" cy="542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View the Keyboard Shortcut Quick Reference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Tools &gt; Keyboard Shortcuts </a:t>
            </a:r>
            <a:r>
              <a:t>or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Alt/Option + Shift + K</a:t>
            </a:r>
          </a:p>
        </p:txBody>
      </p:sp>
      <p:pic>
        <p:nvPicPr>
          <p:cNvPr id="558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2306300" y="203200"/>
            <a:ext cx="1371600" cy="1590261"/>
          </a:xfrm>
          <a:prstGeom prst="rect">
            <a:avLst/>
          </a:prstGeom>
          <a:ln w="12700">
            <a:miter lim="400000"/>
          </a:ln>
        </p:spPr>
      </p:pic>
      <p:sp>
        <p:nvSpPr>
          <p:cNvPr id="559" name="Line"/>
          <p:cNvSpPr/>
          <p:nvPr/>
        </p:nvSpPr>
        <p:spPr>
          <a:xfrm flipH="1" flipV="1">
            <a:off x="10507007" y="5934709"/>
            <a:ext cx="569886" cy="49475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0" name="Line"/>
          <p:cNvSpPr/>
          <p:nvPr/>
        </p:nvSpPr>
        <p:spPr>
          <a:xfrm flipH="1">
            <a:off x="11422808" y="5793022"/>
            <a:ext cx="6418" cy="51907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1" name="Run Remote Jobs"/>
          <p:cNvSpPr txBox="1"/>
          <p:nvPr/>
        </p:nvSpPr>
        <p:spPr>
          <a:xfrm>
            <a:off x="9428078" y="6971191"/>
            <a:ext cx="232505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Run Remote Jobs</a:t>
            </a:r>
          </a:p>
        </p:txBody>
      </p:sp>
      <p:sp>
        <p:nvSpPr>
          <p:cNvPr id="562" name="Run R on remote clusters (Kubernetes/Slurm) via the Job Launcher"/>
          <p:cNvSpPr txBox="1"/>
          <p:nvPr/>
        </p:nvSpPr>
        <p:spPr>
          <a:xfrm>
            <a:off x="9440778" y="7423938"/>
            <a:ext cx="175458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Run R on remote clusters (Kubernetes/Slurm) via the Job Launcher</a:t>
            </a:r>
          </a:p>
        </p:txBody>
      </p:sp>
      <p:pic>
        <p:nvPicPr>
          <p:cNvPr id="563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2005172" y="7427113"/>
            <a:ext cx="1317214" cy="820030"/>
          </a:xfrm>
          <a:prstGeom prst="rect">
            <a:avLst/>
          </a:prstGeom>
          <a:ln w="6350">
            <a:solidFill>
              <a:srgbClr val="53585F"/>
            </a:solidFill>
            <a:miter lim="400000"/>
          </a:ln>
        </p:spPr>
      </p:pic>
      <p:sp>
        <p:nvSpPr>
          <p:cNvPr id="564" name="Launch a job"/>
          <p:cNvSpPr txBox="1"/>
          <p:nvPr/>
        </p:nvSpPr>
        <p:spPr>
          <a:xfrm>
            <a:off x="10856762" y="7911161"/>
            <a:ext cx="859550" cy="385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Launch a job</a:t>
            </a:r>
          </a:p>
        </p:txBody>
      </p:sp>
      <p:sp>
        <p:nvSpPr>
          <p:cNvPr id="565" name="Line"/>
          <p:cNvSpPr/>
          <p:nvPr/>
        </p:nvSpPr>
        <p:spPr>
          <a:xfrm flipV="1">
            <a:off x="11615306" y="8007125"/>
            <a:ext cx="369298" cy="9528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6" name="Monitor launcher jobs"/>
          <p:cNvSpPr txBox="1"/>
          <p:nvPr/>
        </p:nvSpPr>
        <p:spPr>
          <a:xfrm>
            <a:off x="9796284" y="7961617"/>
            <a:ext cx="943608" cy="385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Monitor launcher jobs</a:t>
            </a:r>
          </a:p>
        </p:txBody>
      </p:sp>
      <p:sp>
        <p:nvSpPr>
          <p:cNvPr id="567" name="Line"/>
          <p:cNvSpPr/>
          <p:nvPr/>
        </p:nvSpPr>
        <p:spPr>
          <a:xfrm>
            <a:off x="10572558" y="8257042"/>
            <a:ext cx="571087" cy="28879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8" name="Run launcher jobs remotely"/>
          <p:cNvSpPr txBox="1"/>
          <p:nvPr/>
        </p:nvSpPr>
        <p:spPr>
          <a:xfrm>
            <a:off x="10861218" y="9688525"/>
            <a:ext cx="94360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Run launcher jobs remotely</a:t>
            </a:r>
          </a:p>
        </p:txBody>
      </p:sp>
      <p:sp>
        <p:nvSpPr>
          <p:cNvPr id="569" name="Line"/>
          <p:cNvSpPr/>
          <p:nvPr/>
        </p:nvSpPr>
        <p:spPr>
          <a:xfrm flipV="1">
            <a:off x="11650057" y="9647686"/>
            <a:ext cx="591968" cy="31194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