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b="1" sz="3300"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.tif"/><Relationship Id="rId4" Type="http://schemas.openxmlformats.org/officeDocument/2006/relationships/image" Target="../media/image2.tif"/><Relationship Id="rId5" Type="http://schemas.openxmlformats.org/officeDocument/2006/relationships/hyperlink" Target="https://creativecommons.org/licenses/by-sa/4.0/" TargetMode="External"/><Relationship Id="rId6" Type="http://schemas.openxmlformats.org/officeDocument/2006/relationships/hyperlink" Target="mailto:info@rstudio.com" TargetMode="External"/><Relationship Id="rId7" Type="http://schemas.openxmlformats.org/officeDocument/2006/relationships/hyperlink" Target="http://rstudio.com" TargetMode="External"/><Relationship Id="rId8" Type="http://schemas.openxmlformats.org/officeDocument/2006/relationships/hyperlink" Target="http://rmarkdown.rstudio.com" TargetMode="External"/><Relationship Id="rId9" Type="http://schemas.openxmlformats.org/officeDocument/2006/relationships/hyperlink" Target="http://rpubs.com" TargetMode="External"/><Relationship Id="rId10" Type="http://schemas.openxmlformats.org/officeDocument/2006/relationships/hyperlink" Target="http://shinyapps.io" TargetMode="External"/><Relationship Id="rId11" Type="http://schemas.openxmlformats.org/officeDocument/2006/relationships/image" Target="../media/image4.png"/><Relationship Id="rId12" Type="http://schemas.openxmlformats.org/officeDocument/2006/relationships/image" Target="../media/image5.png"/><Relationship Id="rId13" Type="http://schemas.openxmlformats.org/officeDocument/2006/relationships/image" Target="../media/image6.png"/><Relationship Id="rId14" Type="http://schemas.openxmlformats.org/officeDocument/2006/relationships/image" Target="../media/image7.png"/><Relationship Id="rId15" Type="http://schemas.openxmlformats.org/officeDocument/2006/relationships/image" Target="../media/image8.png"/><Relationship Id="rId16" Type="http://schemas.openxmlformats.org/officeDocument/2006/relationships/image" Target="../media/image9.png"/><Relationship Id="rId17" Type="http://schemas.openxmlformats.org/officeDocument/2006/relationships/image" Target="../media/image10.png"/><Relationship Id="rId18" Type="http://schemas.openxmlformats.org/officeDocument/2006/relationships/image" Target="../media/image11.png"/><Relationship Id="rId19" Type="http://schemas.openxmlformats.org/officeDocument/2006/relationships/image" Target="../media/image12.png"/><Relationship Id="rId20" Type="http://schemas.openxmlformats.org/officeDocument/2006/relationships/image" Target="../media/image13.png"/><Relationship Id="rId21" Type="http://schemas.openxmlformats.org/officeDocument/2006/relationships/image" Target="../media/image1.jpeg"/><Relationship Id="rId22" Type="http://schemas.openxmlformats.org/officeDocument/2006/relationships/image" Target="../media/image14.png"/><Relationship Id="rId23" Type="http://schemas.openxmlformats.org/officeDocument/2006/relationships/image" Target="../media/image3.tif"/><Relationship Id="rId24" Type="http://schemas.openxmlformats.org/officeDocument/2006/relationships/image" Target="../media/image4.tif"/><Relationship Id="rId25" Type="http://schemas.openxmlformats.org/officeDocument/2006/relationships/image" Target="../media/image15.png"/><Relationship Id="rId26" Type="http://schemas.openxmlformats.org/officeDocument/2006/relationships/image" Target="../media/image5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hyperlink" Target="http://rmarkdown.rstudio.com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hyperlink" Target="https://www.rstudio.com/products/connect/" TargetMode="External"/><Relationship Id="rId10" Type="http://schemas.openxmlformats.org/officeDocument/2006/relationships/image" Target="../media/image6.tif"/><Relationship Id="rId11" Type="http://schemas.openxmlformats.org/officeDocument/2006/relationships/hyperlink" Target="https://pkgs.rstudio.com/bslib/" TargetMode="External"/><Relationship Id="rId12" Type="http://schemas.openxmlformats.org/officeDocument/2006/relationships/image" Target="../media/image18.png"/><Relationship Id="rId13" Type="http://schemas.openxmlformats.org/officeDocument/2006/relationships/image" Target="../media/image5.tif"/><Relationship Id="rId14" Type="http://schemas.openxmlformats.org/officeDocument/2006/relationships/hyperlink" Target="https://rmarkdown.rstudio.com/authoring_shiny_prerendered.HTML" TargetMode="External"/><Relationship Id="rId15" Type="http://schemas.openxmlformats.org/officeDocument/2006/relationships/hyperlink" Target="https://bookdown.org/yihui/rmarkdown/shiny-embedded.html" TargetMode="External"/><Relationship Id="rId16" Type="http://schemas.openxmlformats.org/officeDocument/2006/relationships/image" Target="../media/image7.tif"/><Relationship Id="rId17" Type="http://schemas.openxmlformats.org/officeDocument/2006/relationships/image" Target="../media/image1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3403737" y="6846822"/>
            <a:ext cx="3577808" cy="3445719"/>
          </a:xfrm>
          <a:prstGeom prst="rect">
            <a:avLst/>
          </a:prstGeom>
          <a:solidFill>
            <a:srgbClr val="F7FBFE"/>
          </a:solidFill>
          <a:ln w="25400">
            <a:solidFill>
              <a:srgbClr val="CDE7F6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20" name="Rectangle"/>
          <p:cNvSpPr/>
          <p:nvPr/>
        </p:nvSpPr>
        <p:spPr>
          <a:xfrm>
            <a:off x="7107555" y="9181192"/>
            <a:ext cx="3130467" cy="872448"/>
          </a:xfrm>
          <a:prstGeom prst="rect">
            <a:avLst/>
          </a:prstGeom>
          <a:solidFill>
            <a:srgbClr val="F3F3F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21" name="Output data frames as tables using  kable(data, caption).…"/>
          <p:cNvSpPr txBox="1"/>
          <p:nvPr/>
        </p:nvSpPr>
        <p:spPr>
          <a:xfrm>
            <a:off x="7107555" y="8757881"/>
            <a:ext cx="3147057" cy="1572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Output data frames as tables using </a:t>
            </a:r>
            <a:br/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kable(</a:t>
            </a:r>
            <a:r>
              <a:t>data, caption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.</a:t>
            </a:r>
            <a:br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pPr>
            <a:r>
              <a:t>```{r}</a:t>
            </a:r>
            <a:br/>
            <a:r>
              <a:t>data &lt;- faithful[1:4, ]</a:t>
            </a:r>
            <a:br/>
            <a:r>
              <a:t>knitr::kable(data, </a:t>
            </a:r>
          </a:p>
          <a:p>
            <a:pPr>
              <a:spcBef>
                <a:spcPts val="600"/>
              </a:spcBef>
              <a:defRPr sz="1000">
                <a:solidFill>
                  <a:srgbClr val="000000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pPr>
            <a:r>
              <a:t>           caption = "Table with kable")</a:t>
            </a:r>
            <a:br/>
            <a:r>
              <a:t>```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Other table packages include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flextable</a:t>
            </a:r>
            <a:r>
              <a:t>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gt</a:t>
            </a:r>
            <a:r>
              <a:t>,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kableExtra</a:t>
            </a:r>
            <a:r>
              <a:t>.</a:t>
            </a:r>
          </a:p>
        </p:txBody>
      </p:sp>
      <p:grpSp>
        <p:nvGrpSpPr>
          <p:cNvPr id="124" name="Group"/>
          <p:cNvGrpSpPr/>
          <p:nvPr/>
        </p:nvGrpSpPr>
        <p:grpSpPr>
          <a:xfrm>
            <a:off x="318910" y="8357663"/>
            <a:ext cx="3042603" cy="835295"/>
            <a:chOff x="0" y="0"/>
            <a:chExt cx="3042602" cy="835293"/>
          </a:xfrm>
        </p:grpSpPr>
        <p:sp>
          <p:nvSpPr>
            <p:cNvPr id="122" name="Rectangle"/>
            <p:cNvSpPr/>
            <p:nvPr/>
          </p:nvSpPr>
          <p:spPr>
            <a:xfrm>
              <a:off x="3038" y="226413"/>
              <a:ext cx="2928371" cy="520147"/>
            </a:xfrm>
            <a:prstGeom prst="rect">
              <a:avLst/>
            </a:prstGeom>
            <a:solidFill>
              <a:srgbClr val="F3F3F3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23" name="Set options for the entire document in the first chunk.…"/>
            <p:cNvSpPr txBox="1"/>
            <p:nvPr/>
          </p:nvSpPr>
          <p:spPr>
            <a:xfrm>
              <a:off x="0" y="0"/>
              <a:ext cx="3042603" cy="835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7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t>Set options for the entire document in the first chunk.</a:t>
              </a:r>
            </a:p>
            <a:p>
              <a:pPr>
                <a:lnSpc>
                  <a:spcPct val="7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  <a:p>
              <a:pPr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pPr>
              <a:r>
                <a:t>```{r include=FALSE}</a:t>
              </a:r>
              <a:br/>
              <a:r>
                <a:t>knitr::opts_chunk$set(message = FALSE)</a:t>
              </a:r>
              <a:br/>
              <a:r>
                <a:t>```</a:t>
              </a:r>
            </a:p>
          </p:txBody>
        </p:sp>
      </p:grpSp>
      <p:sp>
        <p:nvSpPr>
          <p:cNvPr id="125" name="Rectangle"/>
          <p:cNvSpPr/>
          <p:nvPr/>
        </p:nvSpPr>
        <p:spPr>
          <a:xfrm>
            <a:off x="10527957" y="9353938"/>
            <a:ext cx="3115773" cy="932776"/>
          </a:xfrm>
          <a:prstGeom prst="rect">
            <a:avLst/>
          </a:prstGeom>
          <a:solidFill>
            <a:srgbClr val="F7FBFE"/>
          </a:solidFill>
          <a:ln w="12700">
            <a:solidFill>
              <a:srgbClr val="CDE7F6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26" name="Rectangle"/>
          <p:cNvSpPr/>
          <p:nvPr/>
        </p:nvSpPr>
        <p:spPr>
          <a:xfrm>
            <a:off x="12003970" y="9436180"/>
            <a:ext cx="1610012" cy="764172"/>
          </a:xfrm>
          <a:prstGeom prst="rect">
            <a:avLst/>
          </a:prstGeom>
          <a:solidFill>
            <a:srgbClr val="FFFFFF"/>
          </a:solidFill>
          <a:ln w="3175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27" name="Rectangle"/>
          <p:cNvSpPr/>
          <p:nvPr/>
        </p:nvSpPr>
        <p:spPr>
          <a:xfrm>
            <a:off x="10475793" y="8487366"/>
            <a:ext cx="3270251" cy="753685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28" name="Line"/>
          <p:cNvSpPr/>
          <p:nvPr/>
        </p:nvSpPr>
        <p:spPr>
          <a:xfrm>
            <a:off x="12106873" y="9718632"/>
            <a:ext cx="1478090" cy="233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203"/>
                </a:moveTo>
                <a:lnTo>
                  <a:pt x="0" y="0"/>
                </a:lnTo>
                <a:lnTo>
                  <a:pt x="6258" y="0"/>
                </a:lnTo>
                <a:lnTo>
                  <a:pt x="6258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DDDDDD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DDDDDD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pSp>
        <p:nvGrpSpPr>
          <p:cNvPr id="146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4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2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A2C4C9"/>
              </a:solidFill>
              <a:ln w="3175" cap="flat">
                <a:solidFill>
                  <a:srgbClr val="A2C4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D0E0E3"/>
              </a:solidFill>
              <a:ln w="6350" cap="flat">
                <a:solidFill>
                  <a:srgbClr val="D0E0E3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0E0E3">
                  <a:alpha val="50458"/>
                </a:srgbClr>
              </a:solidFill>
              <a:ln w="6350" cap="flat">
                <a:solidFill>
                  <a:srgbClr val="D0E0E3">
                    <a:alpha val="50458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D0E0E3"/>
              </a:solidFill>
              <a:ln w="6350" cap="flat">
                <a:solidFill>
                  <a:srgbClr val="D0E0E3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A2C4C9"/>
              </a:solidFill>
              <a:ln w="3175" cap="flat">
                <a:solidFill>
                  <a:srgbClr val="A2C4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A2C4C9"/>
              </a:solidFill>
              <a:ln w="3175" cap="flat">
                <a:solidFill>
                  <a:srgbClr val="A2C4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D0E0E3"/>
              </a:solidFill>
              <a:ln w="6350" cap="flat">
                <a:solidFill>
                  <a:srgbClr val="D0E0E3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A2C4C9"/>
              </a:solidFill>
              <a:ln w="3175" cap="flat">
                <a:solidFill>
                  <a:srgbClr val="A2C4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D0E0E3"/>
              </a:solidFill>
              <a:ln w="6350" cap="flat">
                <a:solidFill>
                  <a:srgbClr val="D0E0E3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D0E0E3"/>
              </a:solidFill>
              <a:ln w="6350" cap="flat">
                <a:solidFill>
                  <a:srgbClr val="D0E0E3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A2C4C9"/>
              </a:solidFill>
              <a:ln w="3175" cap="flat">
                <a:solidFill>
                  <a:srgbClr val="A2C4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4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A2C4C9"/>
              </a:solidFill>
              <a:ln w="3175" cap="flat">
                <a:solidFill>
                  <a:srgbClr val="A2C4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41" name="Circle"/>
              <p:cNvSpPr/>
              <p:nvPr/>
            </p:nvSpPr>
            <p:spPr>
              <a:xfrm flipH="1">
                <a:off x="4990919" y="1513341"/>
                <a:ext cx="422090" cy="422090"/>
              </a:xfrm>
              <a:prstGeom prst="ellipse">
                <a:avLst/>
              </a:prstGeom>
              <a:solidFill>
                <a:srgbClr val="D0E0E3"/>
              </a:solidFill>
              <a:ln w="6350" cap="flat">
                <a:solidFill>
                  <a:srgbClr val="D0E0E3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4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D0E0E3"/>
              </a:solidFill>
              <a:ln w="6350" cap="flat">
                <a:solidFill>
                  <a:srgbClr val="D0E0E3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4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A2C4C9"/>
              </a:solidFill>
              <a:ln w="3175" cap="flat">
                <a:solidFill>
                  <a:srgbClr val="A2C4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145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2462" t="-2372" r="47537" b="10237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sp>
        <p:nvSpPr>
          <p:cNvPr id="147" name="Rectangle"/>
          <p:cNvSpPr/>
          <p:nvPr/>
        </p:nvSpPr>
        <p:spPr>
          <a:xfrm>
            <a:off x="10475793" y="7627832"/>
            <a:ext cx="3270251" cy="534373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48" name="Rectangle"/>
          <p:cNvSpPr/>
          <p:nvPr/>
        </p:nvSpPr>
        <p:spPr>
          <a:xfrm>
            <a:off x="10475793" y="2046370"/>
            <a:ext cx="3270251" cy="73152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49" name="Rounded Rectangle"/>
          <p:cNvSpPr/>
          <p:nvPr/>
        </p:nvSpPr>
        <p:spPr>
          <a:xfrm>
            <a:off x="12096773" y="6689131"/>
            <a:ext cx="1033595" cy="158271"/>
          </a:xfrm>
          <a:prstGeom prst="roundRect">
            <a:avLst>
              <a:gd name="adj" fmla="val 33952"/>
            </a:avLst>
          </a:prstGeom>
          <a:solidFill>
            <a:srgbClr val="F5F5F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50" name="Rounded Rectangle"/>
          <p:cNvSpPr/>
          <p:nvPr/>
        </p:nvSpPr>
        <p:spPr>
          <a:xfrm>
            <a:off x="12094600" y="6916787"/>
            <a:ext cx="1377951" cy="342997"/>
          </a:xfrm>
          <a:prstGeom prst="roundRect">
            <a:avLst>
              <a:gd name="adj" fmla="val 15666"/>
            </a:avLst>
          </a:prstGeom>
          <a:ln w="6350">
            <a:solidFill>
              <a:srgbClr val="CCCCCC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51" name="Line"/>
          <p:cNvSpPr/>
          <p:nvPr/>
        </p:nvSpPr>
        <p:spPr>
          <a:xfrm flipH="1">
            <a:off x="12107300" y="8385317"/>
            <a:ext cx="1562812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52" name="Line"/>
          <p:cNvSpPr/>
          <p:nvPr/>
        </p:nvSpPr>
        <p:spPr>
          <a:xfrm flipV="1">
            <a:off x="12109299" y="7315172"/>
            <a:ext cx="1" cy="247747"/>
          </a:xfrm>
          <a:prstGeom prst="line">
            <a:avLst/>
          </a:prstGeom>
          <a:ln w="25400">
            <a:solidFill>
              <a:srgbClr val="DADADA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53" name="Rectangle"/>
          <p:cNvSpPr/>
          <p:nvPr/>
        </p:nvSpPr>
        <p:spPr>
          <a:xfrm>
            <a:off x="10475793" y="5340176"/>
            <a:ext cx="3270251" cy="1317635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54" name="Rectangle"/>
          <p:cNvSpPr/>
          <p:nvPr/>
        </p:nvSpPr>
        <p:spPr>
          <a:xfrm>
            <a:off x="10475793" y="3628001"/>
            <a:ext cx="3270251" cy="70612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55" name="Rectangle"/>
          <p:cNvSpPr/>
          <p:nvPr/>
        </p:nvSpPr>
        <p:spPr>
          <a:xfrm>
            <a:off x="317186" y="7600787"/>
            <a:ext cx="2928371" cy="512262"/>
          </a:xfrm>
          <a:prstGeom prst="rect">
            <a:avLst/>
          </a:prstGeom>
          <a:solidFill>
            <a:srgbClr val="F3F3F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56" name="Surround code chunks with ```{r} and ``` or use  the Insert Code Chunk button.           Add a chunk label and/or chunk options inside the curly braces after r.…"/>
          <p:cNvSpPr txBox="1"/>
          <p:nvPr/>
        </p:nvSpPr>
        <p:spPr>
          <a:xfrm>
            <a:off x="318910" y="7050867"/>
            <a:ext cx="3042603" cy="101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Surround code chunks with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```{r} </a:t>
            </a:r>
            <a:r>
              <a:t>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```</a:t>
            </a:r>
            <a:r>
              <a:t> or use </a:t>
            </a:r>
            <a:br/>
            <a:r>
              <a:t>the Insert Code Chunk button.           Add a chunk label and/or chunk options inside the curly braces after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</a:t>
            </a:r>
            <a:r>
              <a:t>.</a:t>
            </a:r>
          </a:p>
          <a:p>
            <a:pPr>
              <a:lnSpc>
                <a:spcPct val="7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pPr>
            <a:r>
              <a:t>```{r chunk-label, include=FALSE}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pPr>
            <a:r>
              <a:t>summary(mtcars)</a:t>
            </a:r>
            <a:br/>
            <a:r>
              <a:t>```</a:t>
            </a:r>
          </a:p>
        </p:txBody>
      </p:sp>
      <p:sp>
        <p:nvSpPr>
          <p:cNvPr id="157" name="rmarkdown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rmarkdown : : </a:t>
            </a:r>
            <a:r>
              <a:rPr b="1" sz="330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CHEAT SHEET</a:t>
            </a:r>
            <a:r>
              <a:t> </a:t>
            </a:r>
          </a:p>
        </p:txBody>
      </p:sp>
      <p:sp>
        <p:nvSpPr>
          <p:cNvPr id="158" name="Create citations from a bibliography file, a Zotero library,  or from DOI references.…"/>
          <p:cNvSpPr txBox="1"/>
          <p:nvPr/>
        </p:nvSpPr>
        <p:spPr>
          <a:xfrm>
            <a:off x="7115491" y="5368387"/>
            <a:ext cx="3130466" cy="298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Create citations from a bibliography file, a Zotero library, </a:t>
            </a:r>
            <a:br/>
            <a:r>
              <a:t>or from DOI references. 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t>BUILD YOUR BIBLIOGRAPHY</a:t>
            </a:r>
          </a:p>
          <a:p>
            <a:pPr marL="123472" indent="-123472">
              <a:lnSpc>
                <a:spcPct val="80000"/>
              </a:lnSpc>
              <a:spcBef>
                <a:spcPts val="500"/>
              </a:spcBef>
              <a:buSzPct val="100000"/>
              <a:buChar char="•"/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Add BibTeX or CSL bibliographies to the YAML header.</a:t>
            </a:r>
            <a:br/>
            <a:r>
              <a:rPr sz="900">
                <a:solidFill>
                  <a:srgbClr val="5C688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</a:t>
            </a:r>
            <a:br>
              <a:rPr sz="9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sz="900">
                <a:solidFill>
                  <a:srgbClr val="060C8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title: </a:t>
            </a:r>
            <a:r>
              <a:rPr sz="900">
                <a:solidFill>
                  <a:srgbClr val="036B0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"My Document"</a:t>
            </a:r>
            <a:br>
              <a:rPr sz="900">
                <a:solidFill>
                  <a:srgbClr val="036B07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sz="900">
                <a:solidFill>
                  <a:srgbClr val="060C8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bibliography: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references.bib</a:t>
            </a:r>
            <a:br>
              <a:rPr sz="9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sz="900">
                <a:solidFill>
                  <a:srgbClr val="060C8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link-citations: </a:t>
            </a:r>
            <a:r>
              <a:rPr sz="900">
                <a:solidFill>
                  <a:srgbClr val="5A56F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br>
              <a:rPr sz="900">
                <a:solidFill>
                  <a:srgbClr val="E29D37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sz="900">
                <a:solidFill>
                  <a:srgbClr val="5C688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</a:t>
            </a:r>
          </a:p>
          <a:p>
            <a:pPr marL="123472" indent="-123472">
              <a:lnSpc>
                <a:spcPct val="80000"/>
              </a:lnSpc>
              <a:spcBef>
                <a:spcPts val="500"/>
              </a:spcBef>
              <a:buSzPct val="100000"/>
              <a:buChar char="•"/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If Zotero is installed locally, your main library will automatically be available. </a:t>
            </a:r>
          </a:p>
          <a:p>
            <a:pPr marL="123472" indent="-123472">
              <a:lnSpc>
                <a:spcPct val="80000"/>
              </a:lnSpc>
              <a:spcBef>
                <a:spcPts val="900"/>
              </a:spcBef>
              <a:buSzPct val="100000"/>
              <a:buChar char="•"/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Add citations by DOI by searching "from DOI" in 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Insert Citation </a:t>
            </a:r>
            <a:r>
              <a:t>dialog.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t>INSERT CITATIONS</a:t>
            </a:r>
          </a:p>
          <a:p>
            <a:pPr marL="123472" indent="-123472">
              <a:lnSpc>
                <a:spcPct val="80000"/>
              </a:lnSpc>
              <a:spcBef>
                <a:spcPts val="500"/>
              </a:spcBef>
              <a:buSzPct val="100000"/>
              <a:buChar char="•"/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Access 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Insert Citations</a:t>
            </a:r>
            <a:r>
              <a:t> dialog in the Visual Editor </a:t>
            </a:r>
            <a:br/>
            <a:r>
              <a:t>by clicking 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@ </a:t>
            </a:r>
            <a:r>
              <a:t>symbol in the toolbar or by clicking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Insert &gt; Citation</a:t>
            </a:r>
            <a:r>
              <a:t>. </a:t>
            </a:r>
          </a:p>
          <a:p>
            <a:pPr marL="123472" indent="-123472">
              <a:lnSpc>
                <a:spcPct val="80000"/>
              </a:lnSpc>
              <a:spcBef>
                <a:spcPts val="500"/>
              </a:spcBef>
              <a:buSzPct val="100000"/>
              <a:buChar char="•"/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Add citations with markdown syntax by typing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[@cite]</a:t>
            </a:r>
            <a:r>
              <a:t> or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@cite</a:t>
            </a:r>
            <a:r>
              <a:t>.</a:t>
            </a:r>
          </a:p>
        </p:txBody>
      </p:sp>
      <p:pic>
        <p:nvPicPr>
          <p:cNvPr id="159" name="Screen Shot 2016-02-29 at 3.05.17 PM.png" descr="Screen Shot 2016-02-29 at 3.05.17 PM.png"/>
          <p:cNvPicPr>
            <a:picLocks noChangeAspect="1"/>
          </p:cNvPicPr>
          <p:nvPr/>
        </p:nvPicPr>
        <p:blipFill>
          <a:blip r:embed="rId2">
            <a:extLst/>
          </a:blip>
          <a:srcRect l="24757" t="25000" r="13269" b="10757"/>
          <a:stretch>
            <a:fillRect/>
          </a:stretch>
        </p:blipFill>
        <p:spPr>
          <a:xfrm>
            <a:off x="1954930" y="7196039"/>
            <a:ext cx="176963" cy="122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6" h="21417" fill="norm" stroke="1" extrusionOk="0">
                <a:moveTo>
                  <a:pt x="7043" y="0"/>
                </a:moveTo>
                <a:cubicBezTo>
                  <a:pt x="409" y="0"/>
                  <a:pt x="203" y="307"/>
                  <a:pt x="43" y="11260"/>
                </a:cubicBezTo>
                <a:cubicBezTo>
                  <a:pt x="-74" y="19273"/>
                  <a:pt x="-37" y="19598"/>
                  <a:pt x="1298" y="20643"/>
                </a:cubicBezTo>
                <a:cubicBezTo>
                  <a:pt x="2352" y="21468"/>
                  <a:pt x="4722" y="21600"/>
                  <a:pt x="11098" y="21199"/>
                </a:cubicBezTo>
                <a:cubicBezTo>
                  <a:pt x="15715" y="20908"/>
                  <a:pt x="19727" y="20369"/>
                  <a:pt x="20029" y="19948"/>
                </a:cubicBezTo>
                <a:cubicBezTo>
                  <a:pt x="20370" y="19474"/>
                  <a:pt x="20120" y="19183"/>
                  <a:pt x="19354" y="19183"/>
                </a:cubicBezTo>
                <a:cubicBezTo>
                  <a:pt x="17339" y="19183"/>
                  <a:pt x="17369" y="17915"/>
                  <a:pt x="19498" y="14943"/>
                </a:cubicBezTo>
                <a:cubicBezTo>
                  <a:pt x="20600" y="13406"/>
                  <a:pt x="21526" y="11577"/>
                  <a:pt x="21526" y="10843"/>
                </a:cubicBezTo>
                <a:cubicBezTo>
                  <a:pt x="21526" y="8632"/>
                  <a:pt x="17118" y="3042"/>
                  <a:pt x="15781" y="3545"/>
                </a:cubicBezTo>
                <a:cubicBezTo>
                  <a:pt x="15030" y="3828"/>
                  <a:pt x="14162" y="3307"/>
                  <a:pt x="13319" y="2016"/>
                </a:cubicBezTo>
                <a:cubicBezTo>
                  <a:pt x="12144" y="214"/>
                  <a:pt x="11586" y="0"/>
                  <a:pt x="7043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6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1200" y="1498600"/>
            <a:ext cx="6667500" cy="3377472"/>
          </a:xfrm>
          <a:prstGeom prst="rect">
            <a:avLst/>
          </a:prstGeom>
          <a:ln w="6350">
            <a:solidFill>
              <a:srgbClr val="A6AAA9"/>
            </a:solidFill>
            <a:miter lim="400000"/>
          </a:ln>
          <a:effectLst>
            <a:outerShdw sx="100000" sy="100000" kx="0" ky="0" algn="b" rotWithShape="0" blurRad="76200" dist="63500" dir="5400000">
              <a:srgbClr val="000000">
                <a:alpha val="50000"/>
              </a:srgbClr>
            </a:outerShdw>
          </a:effectLst>
        </p:spPr>
      </p:pic>
      <p:pic>
        <p:nvPicPr>
          <p:cNvPr id="16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36433" y="1176194"/>
            <a:ext cx="3263901" cy="3550532"/>
          </a:xfrm>
          <a:prstGeom prst="rect">
            <a:avLst/>
          </a:prstGeom>
          <a:ln w="6350">
            <a:solidFill>
              <a:srgbClr val="A6AAA9"/>
            </a:solidFill>
            <a:miter lim="400000"/>
          </a:ln>
          <a:effectLst>
            <a:outerShdw sx="100000" sy="100000" kx="0" ky="0" algn="b" rotWithShape="0" blurRad="76200" dist="63500" dir="5400000">
              <a:srgbClr val="000000">
                <a:alpha val="50000"/>
              </a:srgbClr>
            </a:outerShdw>
          </a:effectLst>
        </p:spPr>
      </p:pic>
      <p:sp>
        <p:nvSpPr>
          <p:cNvPr id="162" name="Line"/>
          <p:cNvSpPr/>
          <p:nvPr/>
        </p:nvSpPr>
        <p:spPr>
          <a:xfrm>
            <a:off x="318910" y="1102908"/>
            <a:ext cx="2686650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63" name="RStudio® is a trademark of RStudio, PBC  •  CC BY SA  RStudio  •  info@rstudio.com  •  844-448-1212  •  rstudio.com  •  Learn more at rmarkdown.rstudio.com  •  rmarkdown  2.9.4  •  Updated:  2021-08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5" invalidUrl="" action="" tgtFrame="" tooltip="" history="1" highlightClick="0" endSnd="0"/>
              </a:rPr>
              <a:t>CC BY SA</a:t>
            </a:r>
            <a:r>
              <a:t>  RStudio  •  </a:t>
            </a:r>
            <a:r>
              <a:rPr>
                <a:hlinkClick r:id="rId6" invalidUrl="" action="" tgtFrame="" tooltip="" history="1" highlightClick="0" endSnd="0"/>
              </a:rPr>
              <a:t>info@rstudio.com</a:t>
            </a:r>
            <a:r>
              <a:t>  •  844-448-1212  •  </a:t>
            </a:r>
            <a:r>
              <a:rPr>
                <a:hlinkClick r:id="rId7" invalidUrl="" action="" tgtFrame="" tooltip="" history="1" highlightClick="0" endSnd="0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8" invalidUrl="" action="" tgtFrame="" tooltip="" history="1" highlightClick="0" endSnd="0"/>
              </a:rPr>
              <a:t>rmarkdown.rstudio.com</a:t>
            </a:r>
            <a:r>
              <a:t>  •  rmarkdown  2.9.4  •  Updated:  2021-08</a:t>
            </a:r>
          </a:p>
        </p:txBody>
      </p:sp>
      <p:sp>
        <p:nvSpPr>
          <p:cNvPr id="164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65" name="publish to rpubs.com, shinyapps.io,  RStudio Connect"/>
          <p:cNvSpPr txBox="1"/>
          <p:nvPr/>
        </p:nvSpPr>
        <p:spPr>
          <a:xfrm>
            <a:off x="9320907" y="1597848"/>
            <a:ext cx="962153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157F8E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publish to </a:t>
            </a:r>
            <a:r>
              <a:rPr u="sng">
                <a:hlinkClick r:id="rId9" invalidUrl="" action="" tgtFrame="" tooltip="" history="1" highlightClick="0" endSnd="0"/>
              </a:rPr>
              <a:t>rpubs.com</a:t>
            </a:r>
            <a:r>
              <a:t>,</a:t>
            </a:r>
            <a:br/>
            <a:r>
              <a:rPr u="sng">
                <a:hlinkClick r:id="rId10" invalidUrl="" action="" tgtFrame="" tooltip="" history="1" highlightClick="0" endSnd="0"/>
              </a:rPr>
              <a:t>shinyapps.io</a:t>
            </a:r>
            <a:r>
              <a:t>, </a:t>
            </a:r>
            <a:br/>
            <a:r>
              <a:t>RStudio Connect</a:t>
            </a:r>
          </a:p>
        </p:txBody>
      </p:sp>
      <p:sp>
        <p:nvSpPr>
          <p:cNvPr id="166" name="reload document"/>
          <p:cNvSpPr txBox="1"/>
          <p:nvPr/>
        </p:nvSpPr>
        <p:spPr>
          <a:xfrm>
            <a:off x="9402678" y="2606829"/>
            <a:ext cx="860659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157F8E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reload document</a:t>
            </a:r>
          </a:p>
        </p:txBody>
      </p:sp>
      <p:sp>
        <p:nvSpPr>
          <p:cNvPr id="167" name="find in document"/>
          <p:cNvSpPr txBox="1"/>
          <p:nvPr/>
        </p:nvSpPr>
        <p:spPr>
          <a:xfrm>
            <a:off x="8057102" y="1495946"/>
            <a:ext cx="1222563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157F8E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find in document</a:t>
            </a:r>
          </a:p>
        </p:txBody>
      </p:sp>
      <p:sp>
        <p:nvSpPr>
          <p:cNvPr id="168" name="file path to output document"/>
          <p:cNvSpPr txBox="1"/>
          <p:nvPr/>
        </p:nvSpPr>
        <p:spPr>
          <a:xfrm>
            <a:off x="8767629" y="989925"/>
            <a:ext cx="197634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157F8E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file path to output document</a:t>
            </a:r>
          </a:p>
        </p:txBody>
      </p:sp>
      <p:sp>
        <p:nvSpPr>
          <p:cNvPr id="169" name="Line"/>
          <p:cNvSpPr/>
          <p:nvPr/>
        </p:nvSpPr>
        <p:spPr>
          <a:xfrm flipH="1">
            <a:off x="9568190" y="1451380"/>
            <a:ext cx="273546" cy="144205"/>
          </a:xfrm>
          <a:prstGeom prst="line">
            <a:avLst/>
          </a:prstGeom>
          <a:ln>
            <a:solidFill>
              <a:srgbClr val="157F8E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0" name="Line"/>
          <p:cNvSpPr/>
          <p:nvPr/>
        </p:nvSpPr>
        <p:spPr>
          <a:xfrm flipH="1">
            <a:off x="10219559" y="1451009"/>
            <a:ext cx="1" cy="1160613"/>
          </a:xfrm>
          <a:prstGeom prst="line">
            <a:avLst/>
          </a:prstGeom>
          <a:ln>
            <a:solidFill>
              <a:srgbClr val="157F8E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1" name="Line"/>
          <p:cNvSpPr/>
          <p:nvPr/>
        </p:nvSpPr>
        <p:spPr>
          <a:xfrm rot="18880607">
            <a:off x="8597593" y="1094899"/>
            <a:ext cx="184478" cy="46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76" fill="norm" stroke="1" extrusionOk="0">
                <a:moveTo>
                  <a:pt x="21600" y="14035"/>
                </a:moveTo>
                <a:cubicBezTo>
                  <a:pt x="18880" y="5062"/>
                  <a:pt x="15448" y="98"/>
                  <a:pt x="11895" y="1"/>
                </a:cubicBezTo>
                <a:cubicBezTo>
                  <a:pt x="7315" y="-124"/>
                  <a:pt x="2957" y="7743"/>
                  <a:pt x="0" y="21476"/>
                </a:cubicBezTo>
              </a:path>
            </a:pathLst>
          </a:custGeom>
          <a:ln>
            <a:solidFill>
              <a:srgbClr val="40A1B6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2" name="What is rmarkdown?"/>
          <p:cNvSpPr txBox="1"/>
          <p:nvPr/>
        </p:nvSpPr>
        <p:spPr>
          <a:xfrm>
            <a:off x="331610" y="1104900"/>
            <a:ext cx="259810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pc="-50" sz="2500">
                <a:solidFill>
                  <a:srgbClr val="2F6971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What is rmarkdown?</a:t>
            </a:r>
          </a:p>
        </p:txBody>
      </p:sp>
      <p:sp>
        <p:nvSpPr>
          <p:cNvPr id="173" name="Workflow"/>
          <p:cNvSpPr txBox="1"/>
          <p:nvPr/>
        </p:nvSpPr>
        <p:spPr>
          <a:xfrm>
            <a:off x="318910" y="3655329"/>
            <a:ext cx="127412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2F6971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Workflow</a:t>
            </a:r>
          </a:p>
        </p:txBody>
      </p:sp>
      <p:sp>
        <p:nvSpPr>
          <p:cNvPr id="174" name="Line"/>
          <p:cNvSpPr/>
          <p:nvPr/>
        </p:nvSpPr>
        <p:spPr>
          <a:xfrm>
            <a:off x="318910" y="3672590"/>
            <a:ext cx="2696210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8" name="Group"/>
          <p:cNvGrpSpPr/>
          <p:nvPr/>
        </p:nvGrpSpPr>
        <p:grpSpPr>
          <a:xfrm>
            <a:off x="370244" y="1595507"/>
            <a:ext cx="477679" cy="1802445"/>
            <a:chOff x="0" y="0"/>
            <a:chExt cx="477678" cy="1802444"/>
          </a:xfrm>
        </p:grpSpPr>
        <p:grpSp>
          <p:nvGrpSpPr>
            <p:cNvPr id="179" name="Group"/>
            <p:cNvGrpSpPr/>
            <p:nvPr/>
          </p:nvGrpSpPr>
          <p:grpSpPr>
            <a:xfrm>
              <a:off x="63734" y="849605"/>
              <a:ext cx="378731" cy="353385"/>
              <a:chOff x="0" y="0"/>
              <a:chExt cx="378730" cy="353383"/>
            </a:xfrm>
          </p:grpSpPr>
          <p:pic>
            <p:nvPicPr>
              <p:cNvPr id="176" name="Screen Shot 2016-02-26 at 1.08.10 PM.png" descr="Screen Shot 2016-02-26 at 1.08.10 PM.png"/>
              <p:cNvPicPr>
                <a:picLocks noChangeAspect="1"/>
              </p:cNvPicPr>
              <p:nvPr/>
            </p:nvPicPr>
            <p:blipFill>
              <a:blip r:embed="rId12">
                <a:extLst/>
              </a:blip>
              <a:srcRect l="9521" t="0" r="0" b="0"/>
              <a:stretch>
                <a:fillRect/>
              </a:stretch>
            </p:blipFill>
            <p:spPr>
              <a:xfrm>
                <a:off x="0" y="0"/>
                <a:ext cx="276208" cy="179546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25400" dist="25400" dir="540000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177" name="Screen Shot 2016-02-26 at 1.07.00 PM.png" descr="Screen Shot 2016-02-26 at 1.07.00 PM.png"/>
              <p:cNvPicPr>
                <a:picLocks noChangeAspect="1"/>
              </p:cNvPicPr>
              <p:nvPr/>
            </p:nvPicPr>
            <p:blipFill>
              <a:blip r:embed="rId13">
                <a:extLst/>
              </a:blip>
              <a:stretch>
                <a:fillRect/>
              </a:stretch>
            </p:blipFill>
            <p:spPr>
              <a:xfrm>
                <a:off x="50194" y="220444"/>
                <a:ext cx="242983" cy="132940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25400" dist="25400" dir="540000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178" name="Screen Shot 2016-02-26 at 1.07.33 PM.png" descr="Screen Shot 2016-02-26 at 1.07.33 PM.png"/>
              <p:cNvPicPr>
                <a:picLocks noChangeAspect="1"/>
              </p:cNvPicPr>
              <p:nvPr/>
            </p:nvPicPr>
            <p:blipFill>
              <a:blip r:embed="rId14">
                <a:extLst/>
              </a:blip>
              <a:stretch>
                <a:fillRect/>
              </a:stretch>
            </p:blipFill>
            <p:spPr>
              <a:xfrm>
                <a:off x="117534" y="118621"/>
                <a:ext cx="261197" cy="155632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25400" dist="25400" dir="5400000">
                  <a:srgbClr val="000000">
                    <a:alpha val="50000"/>
                  </a:srgbClr>
                </a:outerShdw>
              </a:effectLst>
            </p:spPr>
          </p:pic>
        </p:grpSp>
        <p:grpSp>
          <p:nvGrpSpPr>
            <p:cNvPr id="188" name="Group"/>
            <p:cNvGrpSpPr/>
            <p:nvPr/>
          </p:nvGrpSpPr>
          <p:grpSpPr>
            <a:xfrm>
              <a:off x="64719" y="1395721"/>
              <a:ext cx="376763" cy="406724"/>
              <a:chOff x="0" y="0"/>
              <a:chExt cx="376762" cy="406722"/>
            </a:xfrm>
          </p:grpSpPr>
          <p:pic>
            <p:nvPicPr>
              <p:cNvPr id="180" name="Image" descr="Image"/>
              <p:cNvPicPr>
                <a:picLocks noChangeAspect="1"/>
              </p:cNvPicPr>
              <p:nvPr/>
            </p:nvPicPr>
            <p:blipFill>
              <a:blip r:embed="rId15">
                <a:extLst/>
              </a:blip>
              <a:stretch>
                <a:fillRect/>
              </a:stretch>
            </p:blipFill>
            <p:spPr>
              <a:xfrm>
                <a:off x="197018" y="0"/>
                <a:ext cx="174229" cy="1742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185" name="Group"/>
              <p:cNvGrpSpPr/>
              <p:nvPr/>
            </p:nvGrpSpPr>
            <p:grpSpPr>
              <a:xfrm>
                <a:off x="3281" y="0"/>
                <a:ext cx="180703" cy="174229"/>
                <a:chOff x="0" y="0"/>
                <a:chExt cx="180701" cy="174228"/>
              </a:xfrm>
            </p:grpSpPr>
            <p:pic>
              <p:nvPicPr>
                <p:cNvPr id="181" name="text-x-tex.png" descr="text-x-tex.png"/>
                <p:cNvPicPr>
                  <a:picLocks noChangeAspect="1"/>
                </p:cNvPicPr>
                <p:nvPr/>
              </p:nvPicPr>
              <p:blipFill>
                <a:blip r:embed="rId16">
                  <a:extLst/>
                </a:blip>
                <a:stretch>
                  <a:fillRect/>
                </a:stretch>
              </p:blipFill>
              <p:spPr>
                <a:xfrm>
                  <a:off x="6473" y="0"/>
                  <a:ext cx="174229" cy="17422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182" name="Rectangle"/>
                <p:cNvSpPr/>
                <p:nvPr/>
              </p:nvSpPr>
              <p:spPr>
                <a:xfrm>
                  <a:off x="36814" y="57594"/>
                  <a:ext cx="122884" cy="103576"/>
                </a:xfrm>
                <a:prstGeom prst="rect">
                  <a:avLst/>
                </a:prstGeom>
                <a:gradFill flip="none" rotWithShape="1">
                  <a:gsLst>
                    <a:gs pos="9907">
                      <a:srgbClr val="C0C0C0"/>
                    </a:gs>
                    <a:gs pos="9907">
                      <a:srgbClr val="E0E0E0"/>
                    </a:gs>
                    <a:gs pos="43939">
                      <a:srgbClr val="FFFFFF"/>
                    </a:gs>
                  </a:gsLst>
                  <a:path path="shape">
                    <a:fillToRect l="56956" t="-15443" r="43043" b="115443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29104" tIns="29104" rIns="29104" bIns="29104" numCol="1" anchor="ctr">
                  <a:noAutofit/>
                </a:bodyPr>
                <a:lstStyle/>
                <a:p>
                  <a:pPr defTabSz="459787">
                    <a:lnSpc>
                      <a:spcPct val="80000"/>
                    </a:lnSpc>
                    <a:spcBef>
                      <a:spcPts val="0"/>
                    </a:spcBef>
                    <a:defRPr sz="30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pic>
              <p:nvPicPr>
                <p:cNvPr id="183" name="Image" descr="Image"/>
                <p:cNvPicPr>
                  <a:picLocks noChangeAspect="1"/>
                </p:cNvPicPr>
                <p:nvPr/>
              </p:nvPicPr>
              <p:blipFill>
                <a:blip r:embed="rId17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77841" y="131538"/>
                  <a:ext cx="74216" cy="2820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84" name="Image" descr="Image"/>
                <p:cNvPicPr>
                  <a:picLocks noChangeAspect="1"/>
                </p:cNvPicPr>
                <p:nvPr/>
              </p:nvPicPr>
              <p:blipFill>
                <a:blip r:embed="rId18">
                  <a:extLst/>
                </a:blip>
                <a:srcRect l="0" t="6115" r="31672" b="68786"/>
                <a:stretch>
                  <a:fillRect/>
                </a:stretch>
              </p:blipFill>
              <p:spPr>
                <a:xfrm>
                  <a:off x="0" y="19583"/>
                  <a:ext cx="119046" cy="4372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pic>
            <p:nvPicPr>
              <p:cNvPr id="186" name="Group" descr="Group"/>
              <p:cNvPicPr>
                <a:picLocks noChangeAspect="1"/>
              </p:cNvPicPr>
              <p:nvPr/>
            </p:nvPicPr>
            <p:blipFill>
              <a:blip r:embed="rId19">
                <a:extLst/>
              </a:blip>
              <a:stretch>
                <a:fillRect/>
              </a:stretch>
            </p:blipFill>
            <p:spPr>
              <a:xfrm>
                <a:off x="191503" y="214408"/>
                <a:ext cx="185260" cy="18526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7" name="Group" descr="Group"/>
              <p:cNvPicPr>
                <a:picLocks noChangeAspect="1"/>
              </p:cNvPicPr>
              <p:nvPr/>
            </p:nvPicPr>
            <p:blipFill>
              <a:blip r:embed="rId20">
                <a:extLst/>
              </a:blip>
              <a:stretch>
                <a:fillRect/>
              </a:stretch>
            </p:blipFill>
            <p:spPr>
              <a:xfrm>
                <a:off x="0" y="219457"/>
                <a:ext cx="187266" cy="18726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89" name="rmarkdown-cheatsheet-2.0.001.jpeg" descr="rmarkdown-cheatsheet-2.0.001.jpeg"/>
            <p:cNvPicPr>
              <a:picLocks noChangeAspect="1"/>
            </p:cNvPicPr>
            <p:nvPr/>
          </p:nvPicPr>
          <p:blipFill>
            <a:blip r:embed="rId21">
              <a:extLst/>
            </a:blip>
            <a:srcRect l="1054" t="2482" r="1054" b="64750"/>
            <a:stretch>
              <a:fillRect/>
            </a:stretch>
          </p:blipFill>
          <p:spPr>
            <a:xfrm>
              <a:off x="0" y="0"/>
              <a:ext cx="477679" cy="2717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93" name="Group"/>
            <p:cNvGrpSpPr/>
            <p:nvPr/>
          </p:nvGrpSpPr>
          <p:grpSpPr>
            <a:xfrm>
              <a:off x="62226" y="389670"/>
              <a:ext cx="353385" cy="353384"/>
              <a:chOff x="0" y="0"/>
              <a:chExt cx="353383" cy="353383"/>
            </a:xfrm>
          </p:grpSpPr>
          <p:pic>
            <p:nvPicPr>
              <p:cNvPr id="190" name="RSource.png" descr="RSource.png"/>
              <p:cNvPicPr>
                <a:picLocks noChangeAspect="1"/>
              </p:cNvPicPr>
              <p:nvPr/>
            </p:nvPicPr>
            <p:blipFill>
              <a:blip r:embed="rId22">
                <a:extLst/>
              </a:blip>
              <a:stretch>
                <a:fillRect/>
              </a:stretch>
            </p:blipFill>
            <p:spPr>
              <a:xfrm>
                <a:off x="0" y="0"/>
                <a:ext cx="353384" cy="35338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91" name="Circle"/>
              <p:cNvSpPr/>
              <p:nvPr/>
            </p:nvSpPr>
            <p:spPr>
              <a:xfrm>
                <a:off x="89105" y="84847"/>
                <a:ext cx="179432" cy="179432"/>
              </a:xfrm>
              <a:prstGeom prst="ellipse">
                <a:avLst/>
              </a:prstGeom>
              <a:gradFill flip="none" rotWithShape="1">
                <a:gsLst>
                  <a:gs pos="0">
                    <a:srgbClr val="BA86EC"/>
                  </a:gs>
                  <a:gs pos="100000">
                    <a:srgbClr val="531B93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12700" dist="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31264" tIns="31264" rIns="31264" bIns="31264" numCol="1" anchor="ctr">
                <a:noAutofit/>
              </a:bodyPr>
              <a:lstStyle/>
              <a:p>
                <a:pPr defTabSz="459787">
                  <a:lnSpc>
                    <a:spcPct val="80000"/>
                  </a:lnSpc>
                  <a:spcBef>
                    <a:spcPts val="0"/>
                  </a:spcBef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92" name="Rmd"/>
              <p:cNvSpPr txBox="1"/>
              <p:nvPr/>
            </p:nvSpPr>
            <p:spPr>
              <a:xfrm>
                <a:off x="62517" y="88435"/>
                <a:ext cx="228349" cy="1577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0927" tIns="40927" rIns="40927" bIns="40927" numCol="1" anchor="ctr">
                <a:noAutofit/>
              </a:bodyPr>
              <a:lstStyle>
                <a:lvl1pPr algn="ctr" defTabSz="459787">
                  <a:spcBef>
                    <a:spcPts val="0"/>
                  </a:spcBef>
                  <a:defRPr sz="600">
                    <a:solidFill>
                      <a:srgbClr val="FFFFFF"/>
                    </a:solidFill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Rmd</a:t>
                </a:r>
              </a:p>
            </p:txBody>
          </p:sp>
        </p:grpSp>
        <p:sp>
          <p:nvSpPr>
            <p:cNvPr id="194" name="Arrow"/>
            <p:cNvSpPr/>
            <p:nvPr/>
          </p:nvSpPr>
          <p:spPr>
            <a:xfrm rot="3584138">
              <a:off x="104977" y="307426"/>
              <a:ext cx="93407" cy="41536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sz="44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5" name="Arrow"/>
            <p:cNvSpPr/>
            <p:nvPr/>
          </p:nvSpPr>
          <p:spPr>
            <a:xfrm rot="5400000">
              <a:off x="198565" y="761633"/>
              <a:ext cx="80707" cy="41535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sz="44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6" name="Arrow"/>
            <p:cNvSpPr/>
            <p:nvPr/>
          </p:nvSpPr>
          <p:spPr>
            <a:xfrm flipH="1" rot="17957999">
              <a:off x="267352" y="307377"/>
              <a:ext cx="93407" cy="41536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sz="44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7" name="Arrow"/>
            <p:cNvSpPr/>
            <p:nvPr/>
          </p:nvSpPr>
          <p:spPr>
            <a:xfrm rot="5400000">
              <a:off x="173165" y="1293157"/>
              <a:ext cx="131507" cy="41535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sz="44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199" name="Write with…"/>
          <p:cNvSpPr txBox="1"/>
          <p:nvPr/>
        </p:nvSpPr>
        <p:spPr>
          <a:xfrm>
            <a:off x="10504885" y="1104899"/>
            <a:ext cx="1477328" cy="73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2F6971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Write with 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2F6971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Markdown </a:t>
            </a:r>
          </a:p>
        </p:txBody>
      </p:sp>
      <p:sp>
        <p:nvSpPr>
          <p:cNvPr id="200" name="Line"/>
          <p:cNvSpPr/>
          <p:nvPr/>
        </p:nvSpPr>
        <p:spPr>
          <a:xfrm flipH="1">
            <a:off x="8827283" y="1412116"/>
            <a:ext cx="106403" cy="106403"/>
          </a:xfrm>
          <a:prstGeom prst="line">
            <a:avLst/>
          </a:prstGeom>
          <a:ln>
            <a:solidFill>
              <a:srgbClr val="157F8E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1" name="modify chunk options"/>
          <p:cNvSpPr txBox="1"/>
          <p:nvPr/>
        </p:nvSpPr>
        <p:spPr>
          <a:xfrm>
            <a:off x="5465809" y="3432731"/>
            <a:ext cx="530988" cy="363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157F8E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modify chunk options</a:t>
            </a:r>
          </a:p>
        </p:txBody>
      </p:sp>
      <p:sp>
        <p:nvSpPr>
          <p:cNvPr id="202" name="run all previous chunks"/>
          <p:cNvSpPr txBox="1"/>
          <p:nvPr/>
        </p:nvSpPr>
        <p:spPr>
          <a:xfrm>
            <a:off x="5872697" y="3230326"/>
            <a:ext cx="604100" cy="363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157F8E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run all previous chunks</a:t>
            </a:r>
          </a:p>
        </p:txBody>
      </p:sp>
      <p:sp>
        <p:nvSpPr>
          <p:cNvPr id="203" name="run current chunk"/>
          <p:cNvSpPr txBox="1"/>
          <p:nvPr/>
        </p:nvSpPr>
        <p:spPr>
          <a:xfrm>
            <a:off x="6334326" y="3547797"/>
            <a:ext cx="501248" cy="363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157F8E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run current chunk</a:t>
            </a:r>
          </a:p>
        </p:txBody>
      </p:sp>
      <p:sp>
        <p:nvSpPr>
          <p:cNvPr id="204" name="Line"/>
          <p:cNvSpPr/>
          <p:nvPr/>
        </p:nvSpPr>
        <p:spPr>
          <a:xfrm flipV="1">
            <a:off x="6205521" y="3744540"/>
            <a:ext cx="107135" cy="173699"/>
          </a:xfrm>
          <a:prstGeom prst="line">
            <a:avLst/>
          </a:prstGeom>
          <a:ln>
            <a:solidFill>
              <a:srgbClr val="157F8E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5" name="Line"/>
          <p:cNvSpPr/>
          <p:nvPr/>
        </p:nvSpPr>
        <p:spPr>
          <a:xfrm flipH="1" flipV="1">
            <a:off x="6049516" y="3584282"/>
            <a:ext cx="2179" cy="308714"/>
          </a:xfrm>
          <a:prstGeom prst="line">
            <a:avLst/>
          </a:prstGeom>
          <a:ln>
            <a:solidFill>
              <a:srgbClr val="157F8E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6" name="Line"/>
          <p:cNvSpPr/>
          <p:nvPr/>
        </p:nvSpPr>
        <p:spPr>
          <a:xfrm flipH="1" flipV="1">
            <a:off x="5644420" y="3785438"/>
            <a:ext cx="227383" cy="146980"/>
          </a:xfrm>
          <a:prstGeom prst="line">
            <a:avLst/>
          </a:prstGeom>
          <a:ln>
            <a:solidFill>
              <a:srgbClr val="157F8E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7" name="insert code chunk"/>
          <p:cNvSpPr txBox="1"/>
          <p:nvPr/>
        </p:nvSpPr>
        <p:spPr>
          <a:xfrm>
            <a:off x="5115849" y="1986595"/>
            <a:ext cx="331949" cy="363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157F8E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insert code chunk</a:t>
            </a:r>
          </a:p>
        </p:txBody>
      </p:sp>
      <p:sp>
        <p:nvSpPr>
          <p:cNvPr id="208" name="go to code chunk"/>
          <p:cNvSpPr txBox="1"/>
          <p:nvPr/>
        </p:nvSpPr>
        <p:spPr>
          <a:xfrm>
            <a:off x="5528982" y="1986894"/>
            <a:ext cx="469833" cy="363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157F8E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go to code chunk</a:t>
            </a:r>
          </a:p>
        </p:txBody>
      </p:sp>
      <p:sp>
        <p:nvSpPr>
          <p:cNvPr id="209" name="run code chunk(s)"/>
          <p:cNvSpPr txBox="1"/>
          <p:nvPr/>
        </p:nvSpPr>
        <p:spPr>
          <a:xfrm>
            <a:off x="5889753" y="1983667"/>
            <a:ext cx="577018" cy="251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157F8E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run code chunk(s)</a:t>
            </a:r>
          </a:p>
        </p:txBody>
      </p:sp>
      <p:sp>
        <p:nvSpPr>
          <p:cNvPr id="210" name="Line"/>
          <p:cNvSpPr/>
          <p:nvPr/>
        </p:nvSpPr>
        <p:spPr>
          <a:xfrm>
            <a:off x="5612776" y="1939404"/>
            <a:ext cx="22077" cy="85771"/>
          </a:xfrm>
          <a:prstGeom prst="line">
            <a:avLst/>
          </a:prstGeom>
          <a:ln>
            <a:solidFill>
              <a:srgbClr val="157F8E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1" name="Line"/>
          <p:cNvSpPr/>
          <p:nvPr/>
        </p:nvSpPr>
        <p:spPr>
          <a:xfrm flipH="1">
            <a:off x="5664008" y="1933795"/>
            <a:ext cx="79076" cy="84824"/>
          </a:xfrm>
          <a:prstGeom prst="line">
            <a:avLst/>
          </a:prstGeom>
          <a:ln>
            <a:solidFill>
              <a:srgbClr val="157F8E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2" name="Line"/>
          <p:cNvSpPr/>
          <p:nvPr/>
        </p:nvSpPr>
        <p:spPr>
          <a:xfrm flipH="1">
            <a:off x="4726226" y="1919813"/>
            <a:ext cx="94230" cy="100328"/>
          </a:xfrm>
          <a:prstGeom prst="line">
            <a:avLst/>
          </a:prstGeom>
          <a:ln>
            <a:solidFill>
              <a:srgbClr val="157F8E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3" name="Line"/>
          <p:cNvSpPr/>
          <p:nvPr/>
        </p:nvSpPr>
        <p:spPr>
          <a:xfrm flipH="1">
            <a:off x="5260078" y="1932092"/>
            <a:ext cx="71770" cy="88770"/>
          </a:xfrm>
          <a:prstGeom prst="line">
            <a:avLst/>
          </a:prstGeom>
          <a:ln>
            <a:solidFill>
              <a:srgbClr val="157F8E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4" name="show outline"/>
          <p:cNvSpPr txBox="1"/>
          <p:nvPr/>
        </p:nvSpPr>
        <p:spPr>
          <a:xfrm>
            <a:off x="6395283" y="2211099"/>
            <a:ext cx="577018" cy="251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157F8E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show outline</a:t>
            </a:r>
          </a:p>
        </p:txBody>
      </p:sp>
      <p:sp>
        <p:nvSpPr>
          <p:cNvPr id="215" name="Line"/>
          <p:cNvSpPr/>
          <p:nvPr/>
        </p:nvSpPr>
        <p:spPr>
          <a:xfrm flipH="1">
            <a:off x="6534561" y="1945435"/>
            <a:ext cx="130322" cy="286216"/>
          </a:xfrm>
          <a:prstGeom prst="line">
            <a:avLst/>
          </a:prstGeom>
          <a:ln>
            <a:solidFill>
              <a:srgbClr val="157F8E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6" name="set preview location"/>
          <p:cNvSpPr txBox="1"/>
          <p:nvPr/>
        </p:nvSpPr>
        <p:spPr>
          <a:xfrm>
            <a:off x="4635991" y="1986595"/>
            <a:ext cx="399402" cy="363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157F8E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set preview location</a:t>
            </a:r>
          </a:p>
        </p:txBody>
      </p:sp>
      <p:sp>
        <p:nvSpPr>
          <p:cNvPr id="217" name="Line"/>
          <p:cNvSpPr/>
          <p:nvPr/>
        </p:nvSpPr>
        <p:spPr>
          <a:xfrm flipH="1">
            <a:off x="6053678" y="1923843"/>
            <a:ext cx="1" cy="96326"/>
          </a:xfrm>
          <a:prstGeom prst="line">
            <a:avLst/>
          </a:prstGeom>
          <a:ln>
            <a:solidFill>
              <a:srgbClr val="157F8E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8" name="Rounded Rectangle"/>
          <p:cNvSpPr/>
          <p:nvPr/>
        </p:nvSpPr>
        <p:spPr>
          <a:xfrm>
            <a:off x="4273731" y="2470576"/>
            <a:ext cx="1652338" cy="385782"/>
          </a:xfrm>
          <a:prstGeom prst="roundRect">
            <a:avLst>
              <a:gd name="adj" fmla="val 49380"/>
            </a:avLst>
          </a:prstGeom>
          <a:solidFill>
            <a:srgbClr val="2F697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19" name="4. Set Output Format(s) and Options"/>
          <p:cNvSpPr txBox="1"/>
          <p:nvPr/>
        </p:nvSpPr>
        <p:spPr>
          <a:xfrm>
            <a:off x="4357466" y="2471639"/>
            <a:ext cx="1482853" cy="372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lnSpc>
                <a:spcPct val="90000"/>
              </a:lnSpc>
              <a:spcBef>
                <a:spcPts val="120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4. Set Output Format(s) and Options</a:t>
            </a:r>
          </a:p>
        </p:txBody>
      </p:sp>
      <p:sp>
        <p:nvSpPr>
          <p:cNvPr id="220" name="Rounded Rectangle"/>
          <p:cNvSpPr/>
          <p:nvPr/>
        </p:nvSpPr>
        <p:spPr>
          <a:xfrm>
            <a:off x="4300281" y="3123835"/>
            <a:ext cx="942475" cy="254001"/>
          </a:xfrm>
          <a:prstGeom prst="roundRect">
            <a:avLst>
              <a:gd name="adj" fmla="val 50000"/>
            </a:avLst>
          </a:prstGeom>
          <a:solidFill>
            <a:srgbClr val="2F697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21" name="3. Write Text"/>
          <p:cNvSpPr txBox="1"/>
          <p:nvPr/>
        </p:nvSpPr>
        <p:spPr>
          <a:xfrm>
            <a:off x="4345916" y="3137598"/>
            <a:ext cx="841529" cy="227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lnSpc>
                <a:spcPct val="90000"/>
              </a:lnSpc>
              <a:spcBef>
                <a:spcPts val="120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3. Write Text</a:t>
            </a:r>
          </a:p>
        </p:txBody>
      </p:sp>
      <p:sp>
        <p:nvSpPr>
          <p:cNvPr id="222" name="Rounded Rectangle"/>
          <p:cNvSpPr/>
          <p:nvPr/>
        </p:nvSpPr>
        <p:spPr>
          <a:xfrm>
            <a:off x="4474476" y="3929576"/>
            <a:ext cx="1066300" cy="254001"/>
          </a:xfrm>
          <a:prstGeom prst="roundRect">
            <a:avLst>
              <a:gd name="adj" fmla="val 50000"/>
            </a:avLst>
          </a:prstGeom>
          <a:solidFill>
            <a:srgbClr val="2F697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23" name="2. Embed Code"/>
          <p:cNvSpPr txBox="1"/>
          <p:nvPr/>
        </p:nvSpPr>
        <p:spPr>
          <a:xfrm>
            <a:off x="4545512" y="3943339"/>
            <a:ext cx="924229" cy="226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lnSpc>
                <a:spcPct val="90000"/>
              </a:lnSpc>
              <a:spcBef>
                <a:spcPts val="120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2. Embed Code</a:t>
            </a:r>
          </a:p>
        </p:txBody>
      </p:sp>
      <p:pic>
        <p:nvPicPr>
          <p:cNvPr id="224" name="Image" descr="Image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3251200" y="5317323"/>
            <a:ext cx="3728116" cy="948673"/>
          </a:xfrm>
          <a:prstGeom prst="rect">
            <a:avLst/>
          </a:prstGeom>
          <a:ln w="6350">
            <a:solidFill>
              <a:srgbClr val="A6AAA9"/>
            </a:solidFill>
            <a:miter lim="400000"/>
          </a:ln>
          <a:effectLst>
            <a:outerShdw sx="100000" sy="100000" kx="0" ky="0" algn="b" rotWithShape="0" blurRad="76200" dist="63500" dir="5400000">
              <a:srgbClr val="000000">
                <a:alpha val="50000"/>
              </a:srgbClr>
            </a:outerShdw>
          </a:effectLst>
        </p:spPr>
      </p:pic>
      <p:sp>
        <p:nvSpPr>
          <p:cNvPr id="225" name="Insert `r  &lt;code&gt;` into text sections. Code is evaluated  at render and results appear as text.…"/>
          <p:cNvSpPr txBox="1"/>
          <p:nvPr/>
        </p:nvSpPr>
        <p:spPr>
          <a:xfrm>
            <a:off x="318910" y="9349819"/>
            <a:ext cx="3042603" cy="544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Insert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`r  &lt;code&gt;`</a:t>
            </a:r>
            <a:r>
              <a:t> into text sections. Code is evaluated </a:t>
            </a:r>
            <a:br/>
            <a:r>
              <a:t>at render and results appear as text.</a:t>
            </a:r>
          </a:p>
          <a:p>
            <a:pPr>
              <a:lnSpc>
                <a:spcPct val="7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>
              <a:lnSpc>
                <a:spcPct val="7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"Built with `</a:t>
            </a:r>
            <a:r>
              <a:rPr>
                <a:latin typeface="Source Code Pro Light"/>
                <a:ea typeface="Source Code Pro Light"/>
                <a:cs typeface="Source Code Pro Light"/>
                <a:sym typeface="Source Code Pro Light"/>
              </a:rPr>
              <a:t>r getRversion()</a:t>
            </a:r>
            <a:r>
              <a:t>`" --&gt; "Built with 4.1.0"</a:t>
            </a:r>
          </a:p>
        </p:txBody>
      </p:sp>
      <p:sp>
        <p:nvSpPr>
          <p:cNvPr id="226" name="Line"/>
          <p:cNvSpPr/>
          <p:nvPr/>
        </p:nvSpPr>
        <p:spPr>
          <a:xfrm>
            <a:off x="318910" y="6501239"/>
            <a:ext cx="6500425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27" name="Embed Code with knitr"/>
          <p:cNvSpPr txBox="1"/>
          <p:nvPr/>
        </p:nvSpPr>
        <p:spPr>
          <a:xfrm>
            <a:off x="293510" y="6477483"/>
            <a:ext cx="304260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2F6971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Embed Code with knitr</a:t>
            </a:r>
          </a:p>
        </p:txBody>
      </p:sp>
      <p:sp>
        <p:nvSpPr>
          <p:cNvPr id="228" name="INLINE CODE"/>
          <p:cNvSpPr txBox="1"/>
          <p:nvPr/>
        </p:nvSpPr>
        <p:spPr>
          <a:xfrm>
            <a:off x="318910" y="9157676"/>
            <a:ext cx="867665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INLINE CODE</a:t>
            </a:r>
          </a:p>
        </p:txBody>
      </p:sp>
      <p:sp>
        <p:nvSpPr>
          <p:cNvPr id="229" name="SET GLOBAL OPTIONS"/>
          <p:cNvSpPr txBox="1"/>
          <p:nvPr/>
        </p:nvSpPr>
        <p:spPr>
          <a:xfrm>
            <a:off x="318910" y="8165520"/>
            <a:ext cx="1473912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SET GLOBAL OPTIONS</a:t>
            </a:r>
          </a:p>
        </p:txBody>
      </p:sp>
      <p:sp>
        <p:nvSpPr>
          <p:cNvPr id="230" name="CODE CHUNKS"/>
          <p:cNvSpPr txBox="1"/>
          <p:nvPr/>
        </p:nvSpPr>
        <p:spPr>
          <a:xfrm>
            <a:off x="318910" y="6871424"/>
            <a:ext cx="98013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CODE CHUNKS</a:t>
            </a:r>
          </a:p>
        </p:txBody>
      </p:sp>
      <p:sp>
        <p:nvSpPr>
          <p:cNvPr id="231" name=".Rmd files · Develop your code and ideas side-by-side in a single document. Run code as individual chunks or as an entire document.…"/>
          <p:cNvSpPr txBox="1"/>
          <p:nvPr/>
        </p:nvSpPr>
        <p:spPr>
          <a:xfrm>
            <a:off x="968318" y="1603140"/>
            <a:ext cx="2043492" cy="1877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.Rmd files ·</a:t>
            </a:r>
            <a:r>
              <a:t> Develop your code and ideas side-by-side in a single document. Run code as individual chunks or as an entire document.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Dynamic Documents ·</a:t>
            </a:r>
            <a:r>
              <a:t> Knit together plots, tables, and results with narrative text. Render to a variety of formats like HTML, PDF, MS Word, or MS Powerpoint.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pc="-19"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Reproducible Research ·</a:t>
            </a:r>
            <a:r>
              <a:t> Upload, link to, or attach your report to share. Anyone can read or run your code to reproduce your work.</a:t>
            </a:r>
          </a:p>
        </p:txBody>
      </p:sp>
      <p:sp>
        <p:nvSpPr>
          <p:cNvPr id="232" name="insert citations"/>
          <p:cNvSpPr txBox="1"/>
          <p:nvPr/>
        </p:nvSpPr>
        <p:spPr>
          <a:xfrm>
            <a:off x="4717800" y="5154203"/>
            <a:ext cx="917076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157F8E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insert citations</a:t>
            </a:r>
          </a:p>
        </p:txBody>
      </p:sp>
      <p:sp>
        <p:nvSpPr>
          <p:cNvPr id="233" name="Line"/>
          <p:cNvSpPr/>
          <p:nvPr/>
        </p:nvSpPr>
        <p:spPr>
          <a:xfrm flipH="1" flipV="1">
            <a:off x="5041213" y="5294784"/>
            <a:ext cx="286457" cy="334623"/>
          </a:xfrm>
          <a:prstGeom prst="line">
            <a:avLst/>
          </a:prstGeom>
          <a:ln>
            <a:solidFill>
              <a:srgbClr val="157F8E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234" name="Image" descr="Image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6025595" y="5752757"/>
            <a:ext cx="175180" cy="179453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add/edit attributes"/>
          <p:cNvSpPr txBox="1"/>
          <p:nvPr/>
        </p:nvSpPr>
        <p:spPr>
          <a:xfrm>
            <a:off x="6323025" y="5996464"/>
            <a:ext cx="706336" cy="251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157F8E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add/edit attributes</a:t>
            </a:r>
          </a:p>
        </p:txBody>
      </p:sp>
      <p:sp>
        <p:nvSpPr>
          <p:cNvPr id="236" name="Line"/>
          <p:cNvSpPr/>
          <p:nvPr/>
        </p:nvSpPr>
        <p:spPr>
          <a:xfrm flipH="1" flipV="1">
            <a:off x="6159099" y="5918116"/>
            <a:ext cx="143810" cy="208733"/>
          </a:xfrm>
          <a:prstGeom prst="line">
            <a:avLst/>
          </a:prstGeom>
          <a:ln>
            <a:solidFill>
              <a:srgbClr val="157F8E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7" name="Circle"/>
          <p:cNvSpPr/>
          <p:nvPr/>
        </p:nvSpPr>
        <p:spPr>
          <a:xfrm>
            <a:off x="6795099" y="1790594"/>
            <a:ext cx="183983" cy="183983"/>
          </a:xfrm>
          <a:prstGeom prst="ellipse">
            <a:avLst/>
          </a:prstGeom>
          <a:ln w="25400">
            <a:solidFill>
              <a:srgbClr val="157F8E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38" name="VISUAL EDITOR"/>
          <p:cNvSpPr txBox="1"/>
          <p:nvPr/>
        </p:nvSpPr>
        <p:spPr>
          <a:xfrm>
            <a:off x="3247986" y="5083796"/>
            <a:ext cx="102859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157F8E"/>
                </a:solidFill>
              </a:defRPr>
            </a:pPr>
            <a:r>
              <a:t>VISUAL EDITOR</a:t>
            </a:r>
          </a:p>
        </p:txBody>
      </p:sp>
      <p:sp>
        <p:nvSpPr>
          <p:cNvPr id="239" name="Line"/>
          <p:cNvSpPr/>
          <p:nvPr/>
        </p:nvSpPr>
        <p:spPr>
          <a:xfrm flipH="1">
            <a:off x="6887094" y="1982884"/>
            <a:ext cx="2" cy="3403217"/>
          </a:xfrm>
          <a:prstGeom prst="line">
            <a:avLst/>
          </a:prstGeom>
          <a:ln w="19050" cap="rnd">
            <a:solidFill>
              <a:srgbClr val="157F8E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0" name="Line"/>
          <p:cNvSpPr/>
          <p:nvPr/>
        </p:nvSpPr>
        <p:spPr>
          <a:xfrm>
            <a:off x="3832435" y="5019989"/>
            <a:ext cx="3019881" cy="2"/>
          </a:xfrm>
          <a:prstGeom prst="line">
            <a:avLst/>
          </a:prstGeom>
          <a:ln w="19050" cap="rnd">
            <a:solidFill>
              <a:srgbClr val="157F8E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1" name="Line"/>
          <p:cNvSpPr/>
          <p:nvPr/>
        </p:nvSpPr>
        <p:spPr>
          <a:xfrm flipH="1">
            <a:off x="3787685" y="5030153"/>
            <a:ext cx="1" cy="95354"/>
          </a:xfrm>
          <a:prstGeom prst="line">
            <a:avLst/>
          </a:prstGeom>
          <a:ln w="19050" cap="rnd">
            <a:solidFill>
              <a:srgbClr val="157F8E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2" name="Circle"/>
          <p:cNvSpPr/>
          <p:nvPr/>
        </p:nvSpPr>
        <p:spPr>
          <a:xfrm>
            <a:off x="6782399" y="5432509"/>
            <a:ext cx="183983" cy="183982"/>
          </a:xfrm>
          <a:prstGeom prst="ellipse">
            <a:avLst/>
          </a:prstGeom>
          <a:ln w="25400">
            <a:solidFill>
              <a:srgbClr val="157F8E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43" name="Insert Citations"/>
          <p:cNvSpPr txBox="1"/>
          <p:nvPr/>
        </p:nvSpPr>
        <p:spPr>
          <a:xfrm>
            <a:off x="7115491" y="4999035"/>
            <a:ext cx="310578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2F6971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Insert Citations</a:t>
            </a:r>
          </a:p>
        </p:txBody>
      </p:sp>
      <p:sp>
        <p:nvSpPr>
          <p:cNvPr id="244" name="Insert Tables"/>
          <p:cNvSpPr txBox="1"/>
          <p:nvPr/>
        </p:nvSpPr>
        <p:spPr>
          <a:xfrm>
            <a:off x="7106414" y="8373221"/>
            <a:ext cx="346685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2F6971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Insert Tables</a:t>
            </a:r>
          </a:p>
        </p:txBody>
      </p:sp>
      <p:sp>
        <p:nvSpPr>
          <p:cNvPr id="245" name="Line"/>
          <p:cNvSpPr/>
          <p:nvPr/>
        </p:nvSpPr>
        <p:spPr>
          <a:xfrm>
            <a:off x="7107512" y="8399512"/>
            <a:ext cx="3130467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pSp>
        <p:nvGrpSpPr>
          <p:cNvPr id="250" name="Group"/>
          <p:cNvGrpSpPr/>
          <p:nvPr/>
        </p:nvGrpSpPr>
        <p:grpSpPr>
          <a:xfrm>
            <a:off x="9315277" y="8791239"/>
            <a:ext cx="881046" cy="749301"/>
            <a:chOff x="0" y="388"/>
            <a:chExt cx="881045" cy="749300"/>
          </a:xfrm>
        </p:grpSpPr>
        <p:sp>
          <p:nvSpPr>
            <p:cNvPr id="246" name="Rounded Rectangle"/>
            <p:cNvSpPr/>
            <p:nvPr/>
          </p:nvSpPr>
          <p:spPr>
            <a:xfrm>
              <a:off x="0" y="388"/>
              <a:ext cx="881046" cy="749301"/>
            </a:xfrm>
            <a:prstGeom prst="roundRect">
              <a:avLst>
                <a:gd name="adj" fmla="val 5208"/>
              </a:avLst>
            </a:prstGeom>
            <a:solidFill>
              <a:srgbClr val="FFFFFF"/>
            </a:solidFill>
            <a:ln w="3175" cap="flat">
              <a:solidFill>
                <a:srgbClr val="40A1B6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</a:p>
          </p:txBody>
        </p:sp>
        <p:grpSp>
          <p:nvGrpSpPr>
            <p:cNvPr id="249" name="Group"/>
            <p:cNvGrpSpPr/>
            <p:nvPr/>
          </p:nvGrpSpPr>
          <p:grpSpPr>
            <a:xfrm>
              <a:off x="134734" y="12699"/>
              <a:ext cx="583544" cy="727248"/>
              <a:chOff x="22767" y="0"/>
              <a:chExt cx="583543" cy="727246"/>
            </a:xfrm>
          </p:grpSpPr>
          <p:pic>
            <p:nvPicPr>
              <p:cNvPr id="247" name="Screen Shot 2016-03-01 at 2.42.20 PM.png" descr="Screen Shot 2016-03-01 at 2.42.20 PM.png"/>
              <p:cNvPicPr>
                <a:picLocks noChangeAspect="1"/>
              </p:cNvPicPr>
              <p:nvPr/>
            </p:nvPicPr>
            <p:blipFill>
              <a:blip r:embed="rId25">
                <a:extLst/>
              </a:blip>
              <a:srcRect l="0" t="18613" r="3755" b="0"/>
              <a:stretch>
                <a:fillRect/>
              </a:stretch>
            </p:blipFill>
            <p:spPr>
              <a:xfrm>
                <a:off x="22767" y="78703"/>
                <a:ext cx="583544" cy="64854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48" name="Screen Shot 2016-03-01 at 2.42.20 PM.png" descr="Screen Shot 2016-03-01 at 2.42.20 PM.png"/>
              <p:cNvPicPr>
                <a:picLocks noChangeAspect="1"/>
              </p:cNvPicPr>
              <p:nvPr/>
            </p:nvPicPr>
            <p:blipFill>
              <a:blip r:embed="rId25">
                <a:extLst/>
              </a:blip>
              <a:srcRect l="0" t="0" r="3755" b="88585"/>
              <a:stretch>
                <a:fillRect/>
              </a:stretch>
            </p:blipFill>
            <p:spPr>
              <a:xfrm>
                <a:off x="22767" y="0"/>
                <a:ext cx="583544" cy="9096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251" name="The syntax on the left renders as the output on the right."/>
          <p:cNvSpPr txBox="1"/>
          <p:nvPr/>
        </p:nvSpPr>
        <p:spPr>
          <a:xfrm>
            <a:off x="10530285" y="1860630"/>
            <a:ext cx="3416864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2F6971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The syntax on the left renders as the output on the right.</a:t>
            </a:r>
          </a:p>
        </p:txBody>
      </p:sp>
      <p:sp>
        <p:nvSpPr>
          <p:cNvPr id="252" name="Line"/>
          <p:cNvSpPr/>
          <p:nvPr/>
        </p:nvSpPr>
        <p:spPr>
          <a:xfrm>
            <a:off x="7120212" y="5030837"/>
            <a:ext cx="312102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aphicFrame>
        <p:nvGraphicFramePr>
          <p:cNvPr id="253" name="Table"/>
          <p:cNvGraphicFramePr/>
          <p:nvPr/>
        </p:nvGraphicFramePr>
        <p:xfrm>
          <a:off x="3458090" y="6872385"/>
          <a:ext cx="3740816" cy="330984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18934"/>
                <a:gridCol w="557131"/>
                <a:gridCol w="2609199"/>
              </a:tblGrid>
              <a:tr h="152575"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olidFill>
                            <a:srgbClr val="157F8E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OPTION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olidFill>
                            <a:srgbClr val="157F8E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DEFAULT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olidFill>
                            <a:srgbClr val="157F8E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EFFECTS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52575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echo</a:t>
                      </a:r>
                    </a:p>
                  </a:txBody>
                  <a:tcPr marL="0" marR="0" marT="0" marB="0" anchor="ctr" anchorCtr="0" horzOverflow="overflow"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TRUE</a:t>
                      </a:r>
                    </a:p>
                  </a:txBody>
                  <a:tcPr marL="0" marR="0" marT="0" marB="0" anchor="ctr" anchorCtr="0" horzOverflow="overflow"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display code in output document</a:t>
                      </a:r>
                    </a:p>
                  </a:txBody>
                  <a:tcPr marL="0" marR="0" marT="0" marB="0" anchor="ctr" anchorCtr="0" horzOverflow="overflow"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noFill/>
                  </a:tcPr>
                </a:tc>
              </a:tr>
              <a:tr h="254175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error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FALSE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TRUE (display error messages in doc) FALSE (stop render when error occurs)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52575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eval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TRUE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run code in chunk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52575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include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TRUE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include chunk in doc after running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52575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message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TRUE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display code messages in document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52575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warning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TRUE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display code warnings in document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355775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results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"markup"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"asis" (passthrough results) "hide" (don't display results) "hold" (put all results below all code)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52575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fig.align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"default"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"left", "right", or "center"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52575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fig.alt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NULL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alt text for a figure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52575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fig.cap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NULL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figure caption as a character string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52575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fig.path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"figure/"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prefix for generating figure file paths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254175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fig.width &amp; fig.height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7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plot dimensions in inches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52575">
                <a:tc gridSpan="2"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out.width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rescales output width, e.g. "75%", "300px"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52575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collapse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FALSE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collapse all sources &amp; output into a single block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52575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comment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"##"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prefix for each line of results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52575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child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NULL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files(s) to knit and then include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254175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purl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TRUE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9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include or exclude a code chunk when </a:t>
                      </a:r>
                      <a:br>
                        <a:rPr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</a:br>
                      <a:r>
                        <a:rPr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extracting source code with knitr::purl()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52575">
                <a:tc gridSpan="3"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  <a:defRPr sz="900">
                          <a:sym typeface="Source Sans Pro Regular"/>
                        </a:defRPr>
                      </a:pPr>
                      <a:r>
                        <a:t>See more options and defaults by running </a:t>
                      </a:r>
                      <a:r>
                        <a:rPr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str(knitr::opts_chunk$get())</a:t>
                      </a:r>
                      <a:endParaRPr>
                        <a:latin typeface="Source Sans Pro Bold"/>
                        <a:ea typeface="Source Sans Pro Bold"/>
                        <a:cs typeface="Source Sans Pro Bold"/>
                        <a:sym typeface="Source Sans Pro Bold"/>
                      </a:endParaRPr>
                    </a:p>
                  </a:txBody>
                  <a:tcPr marL="0" marR="0" marT="0" marB="0" anchor="ctr" anchorCtr="0" horzOverflow="overflow"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254" name="Rounded Rectangle"/>
          <p:cNvSpPr/>
          <p:nvPr/>
        </p:nvSpPr>
        <p:spPr>
          <a:xfrm>
            <a:off x="6225007" y="1444273"/>
            <a:ext cx="657418" cy="254001"/>
          </a:xfrm>
          <a:prstGeom prst="roundRect">
            <a:avLst>
              <a:gd name="adj" fmla="val 50000"/>
            </a:avLst>
          </a:prstGeom>
          <a:solidFill>
            <a:srgbClr val="096B7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55" name="6. Share"/>
          <p:cNvSpPr txBox="1"/>
          <p:nvPr/>
        </p:nvSpPr>
        <p:spPr>
          <a:xfrm>
            <a:off x="6207143" y="1458036"/>
            <a:ext cx="693146" cy="22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lnSpc>
                <a:spcPct val="90000"/>
              </a:lnSpc>
              <a:spcBef>
                <a:spcPts val="120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6. Share</a:t>
            </a:r>
          </a:p>
        </p:txBody>
      </p:sp>
      <p:sp>
        <p:nvSpPr>
          <p:cNvPr id="256" name="Triangle"/>
          <p:cNvSpPr/>
          <p:nvPr/>
        </p:nvSpPr>
        <p:spPr>
          <a:xfrm flipH="1" rot="10798420">
            <a:off x="6331205" y="1666371"/>
            <a:ext cx="85167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96B7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57" name="Plain text.…"/>
          <p:cNvSpPr txBox="1"/>
          <p:nvPr/>
        </p:nvSpPr>
        <p:spPr>
          <a:xfrm>
            <a:off x="10520610" y="2078447"/>
            <a:ext cx="1445878" cy="8208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Plain text.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End a line with two spaces to start a new paragraph.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Also end with a backslash\</a:t>
            </a:r>
            <a:br/>
            <a:r>
              <a:t>to make a new line.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*italics* and **bold**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superscript^2^/subscript~2~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~~strikethrough~~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escaped: \* \_ \\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endash: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--</a:t>
            </a:r>
            <a:r>
              <a:t>, emdash: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---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# Header 1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## Header 2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...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###### Header 6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- unordered list</a:t>
            </a:r>
            <a:br/>
            <a:r>
              <a:t>- item 2</a:t>
            </a:r>
            <a:br/>
            <a:r>
              <a:t>   - item 2a (indent 1 tab)</a:t>
            </a:r>
            <a:br/>
            <a:r>
              <a:t>   - item 2b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1. ordered list</a:t>
            </a:r>
            <a:br/>
            <a:r>
              <a:t>2. item 2</a:t>
            </a:r>
            <a:br/>
            <a:r>
              <a:t>   - item 2a (indent 1 tab)</a:t>
            </a:r>
            <a:br/>
            <a:r>
              <a:t>   - item 2b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&lt;link url&gt;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[This is a link.](link url)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[This is another link][id].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   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At the end of the document:</a:t>
            </a:r>
            <a:br/>
            <a:r>
              <a:t>      </a:t>
            </a:r>
            <a:r>
              <a:rPr>
                <a:latin typeface="+mj-lt"/>
                <a:ea typeface="+mj-ea"/>
                <a:cs typeface="+mj-cs"/>
                <a:sym typeface="Source Sans Pro Light"/>
              </a:rPr>
              <a:t>[id]: link url</a:t>
            </a:r>
            <a:endParaRPr>
              <a:latin typeface="+mj-lt"/>
              <a:ea typeface="+mj-ea"/>
              <a:cs typeface="+mj-cs"/>
              <a:sym typeface="Source Sans Pro Light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![Caption](image.png)</a:t>
            </a:r>
            <a:br/>
            <a:r>
              <a:t>or ![Caption][id2]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9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   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At the end of the document:</a:t>
            </a:r>
            <a:br/>
            <a:r>
              <a:t>      </a:t>
            </a:r>
            <a:r>
              <a:rPr>
                <a:latin typeface="+mj-lt"/>
                <a:ea typeface="+mj-ea"/>
                <a:cs typeface="+mj-cs"/>
                <a:sym typeface="Source Sans Pro Light"/>
              </a:rPr>
              <a:t>[id2]: image.png </a:t>
            </a:r>
            <a:endParaRPr>
              <a:latin typeface="+mj-lt"/>
              <a:ea typeface="+mj-ea"/>
              <a:cs typeface="+mj-cs"/>
              <a:sym typeface="Source Sans Pro Light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`verbatim code`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```</a:t>
            </a:r>
            <a:br/>
            <a:r>
              <a:t>multiple lines</a:t>
            </a:r>
            <a:br/>
            <a:r>
              <a:t>of verbatim code</a:t>
            </a:r>
            <a:br/>
            <a:r>
              <a:t>```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&gt; block quotes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equation: $e^{i \pi} + 1 = 0$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equation block: </a:t>
            </a:r>
            <a:br/>
            <a:r>
              <a:t>$$E = mc^{2}$$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horizontal rule:</a:t>
            </a:r>
            <a:br/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---</a:t>
            </a:r>
          </a:p>
          <a:p>
            <a:pPr>
              <a:spcBef>
                <a:spcPts val="5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| Right | Left | Default | Center | |-------:|:------|-----------|:---------:| </a:t>
            </a:r>
            <a:br/>
            <a:r>
              <a:t>| 12 | 12 | 12 | 12 | </a:t>
            </a:r>
            <a:br/>
            <a:r>
              <a:t>| 123 | 123 | 123 | 123 | </a:t>
            </a:r>
            <a:br/>
            <a:r>
              <a:t>| 1 | 1 | 1 | 1 |</a:t>
            </a:r>
            <a:br/>
          </a:p>
          <a:p>
            <a:pPr>
              <a:lnSpc>
                <a:spcPct val="80000"/>
              </a:lnSpc>
              <a:spcBef>
                <a:spcPts val="600"/>
              </a:spcBef>
              <a:defRPr sz="9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HTML Tabsets</a:t>
            </a:r>
            <a:br/>
            <a:r>
              <a:rPr>
                <a:latin typeface="+mj-lt"/>
                <a:ea typeface="+mj-ea"/>
                <a:cs typeface="+mj-cs"/>
                <a:sym typeface="Source Sans Pro Light"/>
              </a:rPr>
              <a:t>    # Results {.tabset}</a:t>
            </a:r>
            <a:br>
              <a:rPr>
                <a:latin typeface="+mj-lt"/>
                <a:ea typeface="+mj-ea"/>
                <a:cs typeface="+mj-cs"/>
                <a:sym typeface="Source Sans Pro Light"/>
              </a:rPr>
            </a:br>
            <a:r>
              <a:rPr>
                <a:latin typeface="+mj-lt"/>
                <a:ea typeface="+mj-ea"/>
                <a:cs typeface="+mj-cs"/>
                <a:sym typeface="Source Sans Pro Light"/>
              </a:rPr>
              <a:t>    ## Plots text</a:t>
            </a:r>
            <a:br>
              <a:rPr>
                <a:latin typeface="+mj-lt"/>
                <a:ea typeface="+mj-ea"/>
                <a:cs typeface="+mj-cs"/>
                <a:sym typeface="Source Sans Pro Light"/>
              </a:rPr>
            </a:br>
            <a:r>
              <a:rPr>
                <a:latin typeface="+mj-lt"/>
                <a:ea typeface="+mj-ea"/>
                <a:cs typeface="+mj-cs"/>
                <a:sym typeface="Source Sans Pro Light"/>
              </a:rPr>
              <a:t>    text</a:t>
            </a:r>
            <a:br>
              <a:rPr>
                <a:latin typeface="+mj-lt"/>
                <a:ea typeface="+mj-ea"/>
                <a:cs typeface="+mj-cs"/>
                <a:sym typeface="Source Sans Pro Light"/>
              </a:rPr>
            </a:br>
            <a:br>
              <a:rPr>
                <a:latin typeface="+mj-lt"/>
                <a:ea typeface="+mj-ea"/>
                <a:cs typeface="+mj-cs"/>
                <a:sym typeface="Source Sans Pro Light"/>
              </a:rPr>
            </a:br>
            <a:r>
              <a:rPr>
                <a:latin typeface="+mj-lt"/>
                <a:ea typeface="+mj-ea"/>
                <a:cs typeface="+mj-cs"/>
                <a:sym typeface="Source Sans Pro Light"/>
              </a:rPr>
              <a:t>    ## Tables</a:t>
            </a:r>
            <a:br>
              <a:rPr>
                <a:latin typeface="+mj-lt"/>
                <a:ea typeface="+mj-ea"/>
                <a:cs typeface="+mj-cs"/>
                <a:sym typeface="Source Sans Pro Light"/>
              </a:rPr>
            </a:br>
            <a:r>
              <a:rPr>
                <a:latin typeface="+mj-lt"/>
                <a:ea typeface="+mj-ea"/>
                <a:cs typeface="+mj-cs"/>
                <a:sym typeface="Source Sans Pro Light"/>
              </a:rPr>
              <a:t>    more text</a:t>
            </a:r>
          </a:p>
        </p:txBody>
      </p:sp>
      <p:pic>
        <p:nvPicPr>
          <p:cNvPr id="258" name="Image" descr="Image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12306300" y="203200"/>
            <a:ext cx="1384300" cy="1599192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Rounded Rectangle"/>
          <p:cNvSpPr/>
          <p:nvPr/>
        </p:nvSpPr>
        <p:spPr>
          <a:xfrm>
            <a:off x="3413025" y="1275742"/>
            <a:ext cx="823008" cy="254001"/>
          </a:xfrm>
          <a:prstGeom prst="roundRect">
            <a:avLst>
              <a:gd name="adj" fmla="val 50000"/>
            </a:avLst>
          </a:prstGeom>
          <a:solidFill>
            <a:srgbClr val="096B7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60" name="1. New File"/>
          <p:cNvSpPr txBox="1"/>
          <p:nvPr/>
        </p:nvSpPr>
        <p:spPr>
          <a:xfrm>
            <a:off x="3471361" y="1289505"/>
            <a:ext cx="706336" cy="22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lnSpc>
                <a:spcPct val="90000"/>
              </a:lnSpc>
              <a:spcBef>
                <a:spcPts val="120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1. New File</a:t>
            </a:r>
          </a:p>
        </p:txBody>
      </p:sp>
      <p:sp>
        <p:nvSpPr>
          <p:cNvPr id="261" name="Open a new .Rmd file in the RStudio IDE by going to File &gt; New File &gt; R Markdown.…"/>
          <p:cNvSpPr txBox="1"/>
          <p:nvPr/>
        </p:nvSpPr>
        <p:spPr>
          <a:xfrm>
            <a:off x="312660" y="4131251"/>
            <a:ext cx="2699150" cy="233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6388" indent="-176388">
              <a:lnSpc>
                <a:spcPct val="80000"/>
              </a:lnSpc>
              <a:spcBef>
                <a:spcPts val="500"/>
              </a:spcBef>
              <a:buSzPct val="100000"/>
              <a:buAutoNum type="arabicPeriod" startAt="1"/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Open a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new .Rmd file</a:t>
            </a:r>
            <a:r>
              <a:t> in the RStudio IDE by going to </a:t>
            </a:r>
            <a:r>
              <a:rPr i="1"/>
              <a:t>File &gt; New File &gt; R Markdown</a:t>
            </a:r>
            <a:r>
              <a:t>.</a:t>
            </a:r>
          </a:p>
          <a:p>
            <a:pPr marL="176388" indent="-176388">
              <a:lnSpc>
                <a:spcPct val="80000"/>
              </a:lnSpc>
              <a:spcBef>
                <a:spcPts val="500"/>
              </a:spcBef>
              <a:buSzPct val="100000"/>
              <a:buAutoNum type="arabicPeriod" startAt="1"/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Embed code </a:t>
            </a:r>
            <a:r>
              <a:t>in chunks. Run code by line, by chunk, or all at once.</a:t>
            </a:r>
          </a:p>
          <a:p>
            <a:pPr marL="176388" indent="-176388">
              <a:lnSpc>
                <a:spcPct val="80000"/>
              </a:lnSpc>
              <a:spcBef>
                <a:spcPts val="500"/>
              </a:spcBef>
              <a:buSzPct val="100000"/>
              <a:buAutoNum type="arabicPeriod" startAt="1"/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Write text</a:t>
            </a:r>
            <a:r>
              <a:t> and add tables, figures, images, and citations. Format with Markdown syntax or the RStudio Visual Markdown Editor.</a:t>
            </a:r>
          </a:p>
          <a:p>
            <a:pPr marL="176388" indent="-176388">
              <a:lnSpc>
                <a:spcPct val="80000"/>
              </a:lnSpc>
              <a:spcBef>
                <a:spcPts val="500"/>
              </a:spcBef>
              <a:buSzPct val="100000"/>
              <a:buAutoNum type="arabicPeriod" startAt="1"/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Set output format(s) and options </a:t>
            </a:r>
            <a:r>
              <a:t>in the YAML header. Customize themes or add parameters to execute or add interactivity with Shiny.</a:t>
            </a:r>
          </a:p>
          <a:p>
            <a:pPr marL="176388" indent="-176388">
              <a:lnSpc>
                <a:spcPct val="80000"/>
              </a:lnSpc>
              <a:spcBef>
                <a:spcPts val="500"/>
              </a:spcBef>
              <a:buSzPct val="100000"/>
              <a:buAutoNum type="arabicPeriod" startAt="1"/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Save and render</a:t>
            </a:r>
            <a:r>
              <a:t> the whole document. Knit periodically to preview your work as you write.</a:t>
            </a:r>
          </a:p>
          <a:p>
            <a:pPr marL="176388" indent="-176388">
              <a:lnSpc>
                <a:spcPct val="80000"/>
              </a:lnSpc>
              <a:spcBef>
                <a:spcPts val="500"/>
              </a:spcBef>
              <a:buSzPct val="100000"/>
              <a:buAutoNum type="arabicPeriod" startAt="1"/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Share</a:t>
            </a:r>
            <a:r>
              <a:t>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your work!</a:t>
            </a:r>
          </a:p>
        </p:txBody>
      </p:sp>
      <p:sp>
        <p:nvSpPr>
          <p:cNvPr id="262" name="Rounded Rectangle"/>
          <p:cNvSpPr/>
          <p:nvPr/>
        </p:nvSpPr>
        <p:spPr>
          <a:xfrm>
            <a:off x="4223432" y="1444273"/>
            <a:ext cx="1327903" cy="254001"/>
          </a:xfrm>
          <a:prstGeom prst="roundRect">
            <a:avLst>
              <a:gd name="adj" fmla="val 50000"/>
            </a:avLst>
          </a:prstGeom>
          <a:solidFill>
            <a:srgbClr val="096B7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63" name="5. Save and Render"/>
          <p:cNvSpPr txBox="1"/>
          <p:nvPr/>
        </p:nvSpPr>
        <p:spPr>
          <a:xfrm>
            <a:off x="4269068" y="1458036"/>
            <a:ext cx="1208935" cy="22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lnSpc>
                <a:spcPct val="90000"/>
              </a:lnSpc>
              <a:spcBef>
                <a:spcPts val="120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5. Save and Render</a:t>
            </a:r>
          </a:p>
        </p:txBody>
      </p:sp>
      <p:sp>
        <p:nvSpPr>
          <p:cNvPr id="264" name="Triangle"/>
          <p:cNvSpPr/>
          <p:nvPr/>
        </p:nvSpPr>
        <p:spPr>
          <a:xfrm flipH="1" rot="10798420">
            <a:off x="4440836" y="1669893"/>
            <a:ext cx="85302" cy="1471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96B7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65" name="Triangle"/>
          <p:cNvSpPr/>
          <p:nvPr/>
        </p:nvSpPr>
        <p:spPr>
          <a:xfrm flipH="1" rot="16198420">
            <a:off x="4132861" y="1497730"/>
            <a:ext cx="85302" cy="1471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96B7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pic>
        <p:nvPicPr>
          <p:cNvPr id="266" name="Image" descr="Image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12094600" y="5837402"/>
            <a:ext cx="548348" cy="633471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SOURCE EDITOR"/>
          <p:cNvSpPr txBox="1"/>
          <p:nvPr/>
        </p:nvSpPr>
        <p:spPr>
          <a:xfrm>
            <a:off x="3247986" y="1067173"/>
            <a:ext cx="1103428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157F8E"/>
                </a:solidFill>
              </a:defRPr>
            </a:pPr>
            <a:r>
              <a:t>SOURCE EDITOR</a:t>
            </a:r>
          </a:p>
        </p:txBody>
      </p:sp>
      <p:sp>
        <p:nvSpPr>
          <p:cNvPr id="268" name="RENDERED OUTPUT"/>
          <p:cNvSpPr txBox="1"/>
          <p:nvPr/>
        </p:nvSpPr>
        <p:spPr>
          <a:xfrm>
            <a:off x="7034542" y="951825"/>
            <a:ext cx="134269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157F8E"/>
                </a:solidFill>
              </a:defRPr>
            </a:pPr>
            <a:r>
              <a:t>RENDERED OUTPUT</a:t>
            </a:r>
          </a:p>
        </p:txBody>
      </p:sp>
      <p:sp>
        <p:nvSpPr>
          <p:cNvPr id="269" name="Triangle"/>
          <p:cNvSpPr/>
          <p:nvPr/>
        </p:nvSpPr>
        <p:spPr>
          <a:xfrm flipH="1" rot="13459501">
            <a:off x="3355119" y="1405269"/>
            <a:ext cx="85302" cy="1471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96B7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70" name="style options"/>
          <p:cNvSpPr txBox="1"/>
          <p:nvPr/>
        </p:nvSpPr>
        <p:spPr>
          <a:xfrm>
            <a:off x="5666769" y="5154203"/>
            <a:ext cx="917076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157F8E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style options</a:t>
            </a:r>
          </a:p>
        </p:txBody>
      </p:sp>
      <p:sp>
        <p:nvSpPr>
          <p:cNvPr id="271" name="Line"/>
          <p:cNvSpPr/>
          <p:nvPr/>
        </p:nvSpPr>
        <p:spPr>
          <a:xfrm flipH="1" flipV="1">
            <a:off x="5949359" y="5286030"/>
            <a:ext cx="2256" cy="340622"/>
          </a:xfrm>
          <a:prstGeom prst="line">
            <a:avLst/>
          </a:prstGeom>
          <a:ln>
            <a:solidFill>
              <a:srgbClr val="157F8E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72" name="Group"/>
          <p:cNvSpPr/>
          <p:nvPr/>
        </p:nvSpPr>
        <p:spPr>
          <a:xfrm>
            <a:off x="221994" y="4113943"/>
            <a:ext cx="203792" cy="203792"/>
          </a:xfrm>
          <a:prstGeom prst="ellipse">
            <a:avLst/>
          </a:prstGeom>
          <a:solidFill>
            <a:srgbClr val="2F697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3" name="Group"/>
          <p:cNvSpPr/>
          <p:nvPr/>
        </p:nvSpPr>
        <p:spPr>
          <a:xfrm>
            <a:off x="221994" y="4435800"/>
            <a:ext cx="203792" cy="203792"/>
          </a:xfrm>
          <a:prstGeom prst="ellipse">
            <a:avLst/>
          </a:prstGeom>
          <a:solidFill>
            <a:srgbClr val="2F697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74" name="Group"/>
          <p:cNvSpPr/>
          <p:nvPr/>
        </p:nvSpPr>
        <p:spPr>
          <a:xfrm>
            <a:off x="221994" y="4767117"/>
            <a:ext cx="203792" cy="203792"/>
          </a:xfrm>
          <a:prstGeom prst="ellipse">
            <a:avLst/>
          </a:prstGeom>
          <a:solidFill>
            <a:srgbClr val="2F697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75" name="Group"/>
          <p:cNvSpPr/>
          <p:nvPr/>
        </p:nvSpPr>
        <p:spPr>
          <a:xfrm>
            <a:off x="221994" y="5227339"/>
            <a:ext cx="203792" cy="203792"/>
          </a:xfrm>
          <a:prstGeom prst="ellipse">
            <a:avLst/>
          </a:prstGeom>
          <a:solidFill>
            <a:srgbClr val="2F697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76" name="Group"/>
          <p:cNvSpPr/>
          <p:nvPr/>
        </p:nvSpPr>
        <p:spPr>
          <a:xfrm>
            <a:off x="221994" y="5690060"/>
            <a:ext cx="203792" cy="203792"/>
          </a:xfrm>
          <a:prstGeom prst="ellipse">
            <a:avLst/>
          </a:prstGeom>
          <a:solidFill>
            <a:srgbClr val="2F697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77" name="Group"/>
          <p:cNvSpPr/>
          <p:nvPr/>
        </p:nvSpPr>
        <p:spPr>
          <a:xfrm>
            <a:off x="221994" y="6014437"/>
            <a:ext cx="203792" cy="203792"/>
          </a:xfrm>
          <a:prstGeom prst="ellipse">
            <a:avLst/>
          </a:prstGeom>
          <a:solidFill>
            <a:srgbClr val="2F697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78" name="Triangle"/>
          <p:cNvSpPr/>
          <p:nvPr/>
        </p:nvSpPr>
        <p:spPr>
          <a:xfrm flipH="1" rot="17718972">
            <a:off x="4216691" y="2446022"/>
            <a:ext cx="85301" cy="1471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96B7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79" name="Triangle"/>
          <p:cNvSpPr/>
          <p:nvPr/>
        </p:nvSpPr>
        <p:spPr>
          <a:xfrm flipH="1" rot="13459501">
            <a:off x="4242091" y="3233489"/>
            <a:ext cx="85301" cy="1471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96B7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80" name="Triangle"/>
          <p:cNvSpPr/>
          <p:nvPr/>
        </p:nvSpPr>
        <p:spPr>
          <a:xfrm flipH="1" rot="16198420">
            <a:off x="4375586" y="3988261"/>
            <a:ext cx="85301" cy="14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96B7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81" name="Plain text.…"/>
          <p:cNvSpPr txBox="1"/>
          <p:nvPr/>
        </p:nvSpPr>
        <p:spPr>
          <a:xfrm>
            <a:off x="12094600" y="2078447"/>
            <a:ext cx="1588212" cy="8208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Plain text.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End a line with two spaces to start a new paragraph.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Also end with a backslash</a:t>
            </a:r>
            <a:br/>
            <a:r>
              <a:t>to make a new line.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 i="1"/>
              <a:t>italics</a:t>
            </a:r>
            <a:r>
              <a:t>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bold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superscript</a:t>
            </a:r>
            <a:r>
              <a:rPr baseline="31999"/>
              <a:t>2</a:t>
            </a:r>
            <a:r>
              <a:t>/subscript</a:t>
            </a:r>
            <a:r>
              <a:rPr baseline="-5999"/>
              <a:t>2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trike="sngStrike"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strikethrough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escaped: * _ \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endash: –, emdash: —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 sz="1800">
                <a:solidFill>
                  <a:srgbClr val="000000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t>Header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 sz="1600">
                <a:solidFill>
                  <a:srgbClr val="000000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t>Header 2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 sz="900">
                <a:solidFill>
                  <a:srgbClr val="000000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t>...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1" sz="1000">
                <a:solidFill>
                  <a:srgbClr val="000000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t>Header 6</a:t>
            </a:r>
          </a:p>
          <a:p>
            <a:pPr marL="111125" indent="-111125">
              <a:lnSpc>
                <a:spcPct val="80000"/>
              </a:lnSpc>
              <a:spcBef>
                <a:spcPts val="0"/>
              </a:spcBef>
              <a:buSzPct val="100000"/>
              <a:buChar char="•"/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unordered list</a:t>
            </a:r>
          </a:p>
          <a:p>
            <a:pPr marL="111125" indent="-111125">
              <a:lnSpc>
                <a:spcPct val="80000"/>
              </a:lnSpc>
              <a:spcBef>
                <a:spcPts val="0"/>
              </a:spcBef>
              <a:buSzPct val="100000"/>
              <a:buChar char="•"/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item 2</a:t>
            </a:r>
          </a:p>
          <a:p>
            <a:pPr marL="339725" indent="-111125">
              <a:lnSpc>
                <a:spcPct val="80000"/>
              </a:lnSpc>
              <a:spcBef>
                <a:spcPts val="0"/>
              </a:spcBef>
              <a:buSzPct val="100000"/>
              <a:buChar char="•"/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item 2a (indent 1 tab)</a:t>
            </a:r>
          </a:p>
          <a:p>
            <a:pPr marL="339725" indent="-111125">
              <a:lnSpc>
                <a:spcPct val="80000"/>
              </a:lnSpc>
              <a:spcBef>
                <a:spcPts val="400"/>
              </a:spcBef>
              <a:buSzPct val="100000"/>
              <a:buChar char="•"/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item 2b</a:t>
            </a:r>
          </a:p>
          <a:p>
            <a:pPr marL="158750" indent="-158750">
              <a:lnSpc>
                <a:spcPct val="80000"/>
              </a:lnSpc>
              <a:spcBef>
                <a:spcPts val="0"/>
              </a:spcBef>
              <a:buSzPct val="100000"/>
              <a:buAutoNum type="arabicPeriod" startAt="1"/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ordered list</a:t>
            </a:r>
          </a:p>
          <a:p>
            <a:pPr marL="158750" indent="-158750">
              <a:lnSpc>
                <a:spcPct val="80000"/>
              </a:lnSpc>
              <a:spcBef>
                <a:spcPts val="0"/>
              </a:spcBef>
              <a:buSzPct val="100000"/>
              <a:buAutoNum type="arabicPeriod" startAt="1"/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item 2</a:t>
            </a:r>
          </a:p>
          <a:p>
            <a:pPr marL="339725" indent="-111125">
              <a:lnSpc>
                <a:spcPct val="80000"/>
              </a:lnSpc>
              <a:spcBef>
                <a:spcPts val="0"/>
              </a:spcBef>
              <a:buSzPct val="100000"/>
              <a:buChar char="•"/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item 2a (indent 1 tab)</a:t>
            </a:r>
          </a:p>
          <a:p>
            <a:pPr marL="339725" indent="-111125">
              <a:lnSpc>
                <a:spcPct val="80000"/>
              </a:lnSpc>
              <a:spcBef>
                <a:spcPts val="600"/>
              </a:spcBef>
              <a:buSzPct val="100000"/>
              <a:buChar char="•"/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item 2b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3579B7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http://www.rstudio.com/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3579B7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This is a link.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3579B7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This is another link.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7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Caption.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verbatim code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br/>
            <a:r>
              <a:t>  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multiple lines</a:t>
            </a:r>
            <a:br>
              <a:rPr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 of verbatim code</a:t>
            </a:r>
            <a:br/>
          </a:p>
          <a:p>
            <a:pPr>
              <a:lnSpc>
                <a:spcPct val="80000"/>
              </a:lnSpc>
              <a:spcBef>
                <a:spcPts val="12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      </a:t>
            </a:r>
            <a:r>
              <a:rPr sz="1000"/>
              <a:t>block quotes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equation:  </a:t>
            </a:r>
            <a14:m>
              <m:oMath>
                <m:sSup>
                  <m:e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sup>
                </m:sSup>
                <m:r>
                  <a:rPr xmlns:a="http://schemas.openxmlformats.org/drawingml/2006/main" sz="1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equation block: </a:t>
            </a:r>
          </a:p>
          <a:p>
            <a:pPr algn="ctr">
              <a:lnSpc>
                <a:spcPct val="80000"/>
              </a:lnSpc>
              <a:spcBef>
                <a:spcPts val="6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sSup>
                    <m:e>
                      <m:r>
                        <a:rPr xmlns:a="http://schemas.openxmlformats.org/drawingml/2006/main" sz="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p>
                      <m:r>
                        <a:rPr xmlns:a="http://schemas.openxmlformats.org/drawingml/2006/main" sz="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</a:p>
          <a:p>
            <a:pPr>
              <a:lnSpc>
                <a:spcPct val="80000"/>
              </a:lnSpc>
              <a:spcBef>
                <a:spcPts val="6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horizontal rule:</a:t>
            </a:r>
            <a:br/>
          </a:p>
          <a:p>
            <a:pPr>
              <a:lnSpc>
                <a:spcPct val="80000"/>
              </a:lnSpc>
              <a:spcBef>
                <a:spcPts val="7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br/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>
              <a:lnSpc>
                <a:spcPct val="80000"/>
              </a:lnSpc>
              <a:spcBef>
                <a:spcPts val="9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</a:p>
          <a:p>
            <a:pPr>
              <a:lnSpc>
                <a:spcPct val="80000"/>
              </a:lnSpc>
              <a:spcBef>
                <a:spcPts val="10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br/>
            <a:br/>
            <a:r>
              <a:rPr b="1" sz="120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Results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    </a:t>
            </a:r>
            <a:r>
              <a:rPr>
                <a:solidFill>
                  <a:srgbClr val="555555"/>
                </a:solidFill>
              </a:rPr>
              <a:t>Plots</a:t>
            </a:r>
            <a:r>
              <a:t>       </a:t>
            </a:r>
            <a:r>
              <a:rPr>
                <a:solidFill>
                  <a:srgbClr val="3579B7"/>
                </a:solidFill>
              </a:rPr>
              <a:t>Tables</a:t>
            </a:r>
          </a:p>
          <a:p>
            <a:pPr>
              <a:lnSpc>
                <a:spcPct val="80000"/>
              </a:lnSpc>
              <a:spcBef>
                <a:spcPts val="9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  text</a:t>
            </a:r>
          </a:p>
        </p:txBody>
      </p:sp>
      <p:sp>
        <p:nvSpPr>
          <p:cNvPr id="282" name="Line"/>
          <p:cNvSpPr/>
          <p:nvPr/>
        </p:nvSpPr>
        <p:spPr>
          <a:xfrm>
            <a:off x="10530285" y="1102908"/>
            <a:ext cx="1477328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83" name="Rectangle"/>
          <p:cNvSpPr/>
          <p:nvPr/>
        </p:nvSpPr>
        <p:spPr>
          <a:xfrm>
            <a:off x="12003970" y="8527208"/>
            <a:ext cx="1701018" cy="674000"/>
          </a:xfrm>
          <a:prstGeom prst="rect">
            <a:avLst/>
          </a:prstGeom>
          <a:solidFill>
            <a:srgbClr val="FFFFFF"/>
          </a:solidFill>
          <a:ln w="3175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aphicFrame>
        <p:nvGraphicFramePr>
          <p:cNvPr id="284" name="Table"/>
          <p:cNvGraphicFramePr/>
          <p:nvPr/>
        </p:nvGraphicFramePr>
        <p:xfrm>
          <a:off x="12041610" y="8566206"/>
          <a:ext cx="1760872" cy="5991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53282"/>
                <a:gridCol w="413592"/>
                <a:gridCol w="509611"/>
                <a:gridCol w="374650"/>
              </a:tblGrid>
              <a:tr h="145478">
                <a:tc>
                  <a:txBody>
                    <a:bodyPr/>
                    <a:lstStyle/>
                    <a:p>
                      <a:pPr algn="l" defTabSz="914400"/>
                      <a:r>
                        <a:rPr sz="800">
                          <a:solidFill>
                            <a:srgbClr val="53585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Right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127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800">
                          <a:solidFill>
                            <a:srgbClr val="53585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Left
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127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800">
                          <a:solidFill>
                            <a:srgbClr val="53585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Default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127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800">
                          <a:solidFill>
                            <a:srgbClr val="53585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Center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127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  <a:tr h="124085">
                <a:tc>
                  <a:txBody>
                    <a:bodyPr/>
                    <a:lstStyle/>
                    <a:p>
                      <a:pPr algn="r" defTabSz="914400">
                        <a:lnSpc>
                          <a:spcPct val="80000"/>
                        </a:lnSpc>
                      </a:pPr>
                      <a:r>
                        <a:rPr sz="800">
                          <a:solidFill>
                            <a:srgbClr val="53585F"/>
                          </a:solidFill>
                          <a:sym typeface="Source Sans Pro Regular"/>
                        </a:rPr>
                        <a:t>12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A6AAA9"/>
                      </a:solidFill>
                      <a:miter lim="400000"/>
                    </a:lnT>
                    <a:lnB w="635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800">
                          <a:solidFill>
                            <a:srgbClr val="53585F"/>
                          </a:solidFill>
                          <a:sym typeface="Source Sans Pro Regular"/>
                        </a:rPr>
                        <a:t>12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A6AAA9"/>
                      </a:solidFill>
                      <a:miter lim="400000"/>
                    </a:lnT>
                    <a:lnB w="635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800">
                          <a:solidFill>
                            <a:srgbClr val="53585F"/>
                          </a:solidFill>
                          <a:sym typeface="Source Sans Pro Regular"/>
                        </a:rPr>
                        <a:t>12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A6AAA9"/>
                      </a:solidFill>
                      <a:miter lim="400000"/>
                    </a:lnT>
                    <a:lnB w="635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</a:pPr>
                      <a:r>
                        <a:rPr sz="800">
                          <a:solidFill>
                            <a:srgbClr val="53585F"/>
                          </a:solidFill>
                          <a:sym typeface="Source Sans Pro Regular"/>
                        </a:rPr>
                        <a:t>12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A6AAA9"/>
                      </a:solidFill>
                      <a:miter lim="400000"/>
                    </a:lnT>
                    <a:lnB w="635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  <a:tr h="202353">
                <a:tc>
                  <a:txBody>
                    <a:bodyPr/>
                    <a:lstStyle/>
                    <a:p>
                      <a:pPr algn="r" defTabSz="914400">
                        <a:lnSpc>
                          <a:spcPct val="80000"/>
                        </a:lnSpc>
                      </a:pPr>
                      <a:r>
                        <a:rPr sz="800">
                          <a:solidFill>
                            <a:srgbClr val="53585F"/>
                          </a:solidFill>
                          <a:sym typeface="Source Sans Pro Regular"/>
                        </a:rPr>
                        <a:t>123</a:t>
                      </a:r>
                    </a:p>
                  </a:txBody>
                  <a:tcPr marL="0" marR="0" marT="0" marB="0" anchor="ctr" anchorCtr="0" horzOverflow="overflow">
                    <a:lnT w="6350">
                      <a:solidFill>
                        <a:srgbClr val="A6AAA9"/>
                      </a:solidFill>
                      <a:miter lim="400000"/>
                    </a:lnT>
                    <a:lnB w="635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800">
                          <a:solidFill>
                            <a:srgbClr val="53585F"/>
                          </a:solidFill>
                          <a:sym typeface="Source Sans Pro Regular"/>
                        </a:rPr>
                        <a:t>123</a:t>
                      </a:r>
                    </a:p>
                  </a:txBody>
                  <a:tcPr marL="0" marR="0" marT="0" marB="0" anchor="ctr" anchorCtr="0" horzOverflow="overflow">
                    <a:lnT w="6350">
                      <a:solidFill>
                        <a:srgbClr val="A6AAA9"/>
                      </a:solidFill>
                      <a:miter lim="400000"/>
                    </a:lnT>
                    <a:lnB w="635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800">
                          <a:solidFill>
                            <a:srgbClr val="53585F"/>
                          </a:solidFill>
                          <a:sym typeface="Source Sans Pro Regular"/>
                        </a:rPr>
                        <a:t>123</a:t>
                      </a:r>
                    </a:p>
                  </a:txBody>
                  <a:tcPr marL="0" marR="0" marT="0" marB="0" anchor="ctr" anchorCtr="0" horzOverflow="overflow">
                    <a:lnT w="6350">
                      <a:solidFill>
                        <a:srgbClr val="A6AAA9"/>
                      </a:solidFill>
                      <a:miter lim="400000"/>
                    </a:lnT>
                    <a:lnB w="635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</a:pPr>
                      <a:r>
                        <a:rPr sz="800">
                          <a:solidFill>
                            <a:srgbClr val="53585F"/>
                          </a:solidFill>
                          <a:sym typeface="Source Sans Pro Regular"/>
                        </a:rPr>
                        <a:t>123</a:t>
                      </a:r>
                    </a:p>
                  </a:txBody>
                  <a:tcPr marL="0" marR="0" marT="0" marB="0" anchor="ctr" anchorCtr="0" horzOverflow="overflow">
                    <a:lnT w="6350">
                      <a:solidFill>
                        <a:srgbClr val="A6AAA9"/>
                      </a:solidFill>
                      <a:miter lim="400000"/>
                    </a:lnT>
                    <a:lnB w="635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  <a:tr h="124085">
                <a:tc>
                  <a:txBody>
                    <a:bodyPr/>
                    <a:lstStyle/>
                    <a:p>
                      <a:pPr algn="r" defTabSz="914400">
                        <a:lnSpc>
                          <a:spcPct val="80000"/>
                        </a:lnSpc>
                      </a:pPr>
                      <a:r>
                        <a:rPr sz="800">
                          <a:solidFill>
                            <a:srgbClr val="53585F"/>
                          </a:solidFill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T w="635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800">
                          <a:solidFill>
                            <a:srgbClr val="53585F"/>
                          </a:solidFill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T w="635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800">
                          <a:solidFill>
                            <a:srgbClr val="53585F"/>
                          </a:solidFill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T w="635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</a:pPr>
                      <a:r>
                        <a:rPr sz="800">
                          <a:solidFill>
                            <a:srgbClr val="53585F"/>
                          </a:solidFill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T w="635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301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86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A2C4C9"/>
              </a:solidFill>
              <a:ln w="3175" cap="flat">
                <a:solidFill>
                  <a:srgbClr val="A2C4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87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D0E0E3"/>
              </a:solidFill>
              <a:ln w="6350" cap="flat">
                <a:solidFill>
                  <a:srgbClr val="D0E0E3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88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0E0E3">
                  <a:alpha val="50458"/>
                </a:srgbClr>
              </a:solidFill>
              <a:ln w="6350" cap="flat">
                <a:solidFill>
                  <a:srgbClr val="D0E0E3">
                    <a:alpha val="50458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89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D0E0E3"/>
              </a:solidFill>
              <a:ln w="6350" cap="flat">
                <a:solidFill>
                  <a:srgbClr val="D0E0E3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90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A2C4C9"/>
              </a:solidFill>
              <a:ln w="3175" cap="flat">
                <a:solidFill>
                  <a:srgbClr val="A2C4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91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A2C4C9"/>
              </a:solidFill>
              <a:ln w="3175" cap="flat">
                <a:solidFill>
                  <a:srgbClr val="A2C4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92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D0E0E3"/>
              </a:solidFill>
              <a:ln w="6350" cap="flat">
                <a:solidFill>
                  <a:srgbClr val="D0E0E3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93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A2C4C9"/>
              </a:solidFill>
              <a:ln w="3175" cap="flat">
                <a:solidFill>
                  <a:srgbClr val="A2C4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94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D0E0E3"/>
              </a:solidFill>
              <a:ln w="6350" cap="flat">
                <a:solidFill>
                  <a:srgbClr val="D0E0E3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95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D0E0E3"/>
              </a:solidFill>
              <a:ln w="6350" cap="flat">
                <a:solidFill>
                  <a:srgbClr val="D0E0E3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96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A2C4C9"/>
              </a:solidFill>
              <a:ln w="3175" cap="flat">
                <a:solidFill>
                  <a:srgbClr val="A2C4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97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A2C4C9"/>
              </a:solidFill>
              <a:ln w="3175" cap="flat">
                <a:solidFill>
                  <a:srgbClr val="A2C4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98" name="Circle"/>
              <p:cNvSpPr/>
              <p:nvPr/>
            </p:nvSpPr>
            <p:spPr>
              <a:xfrm flipH="1">
                <a:off x="4990919" y="1513341"/>
                <a:ext cx="422090" cy="422090"/>
              </a:xfrm>
              <a:prstGeom prst="ellipse">
                <a:avLst/>
              </a:prstGeom>
              <a:solidFill>
                <a:srgbClr val="D0E0E3"/>
              </a:solidFill>
              <a:ln w="6350" cap="flat">
                <a:solidFill>
                  <a:srgbClr val="D0E0E3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99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D0E0E3"/>
              </a:solidFill>
              <a:ln w="6350" cap="flat">
                <a:solidFill>
                  <a:srgbClr val="D0E0E3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00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A2C4C9"/>
              </a:solidFill>
              <a:ln w="3175" cap="flat">
                <a:solidFill>
                  <a:srgbClr val="A2C4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302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2462" t="-2372" r="47537" b="10237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sp>
        <p:nvSpPr>
          <p:cNvPr id="304" name="Rectangle"/>
          <p:cNvSpPr/>
          <p:nvPr/>
        </p:nvSpPr>
        <p:spPr>
          <a:xfrm>
            <a:off x="228600" y="2540000"/>
            <a:ext cx="3293572" cy="2578897"/>
          </a:xfrm>
          <a:prstGeom prst="rect">
            <a:avLst/>
          </a:prstGeom>
          <a:solidFill>
            <a:srgbClr val="F7FBFE"/>
          </a:solidFill>
          <a:ln w="25400">
            <a:solidFill>
              <a:srgbClr val="CDE7F6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aphicFrame>
        <p:nvGraphicFramePr>
          <p:cNvPr id="305" name="Table"/>
          <p:cNvGraphicFramePr/>
          <p:nvPr/>
        </p:nvGraphicFramePr>
        <p:xfrm>
          <a:off x="224635" y="2590937"/>
          <a:ext cx="3247257" cy="231728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585771"/>
                <a:gridCol w="1700390"/>
              </a:tblGrid>
              <a:tr h="17693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157F8E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OUTPUT FORMAT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157F8E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CREATES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693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html_document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algn="l" defTabSz="914400"/>
                      <a:r>
                        <a:rPr sz="1000">
                          <a:sym typeface="Source Sans Pro Regular"/>
                        </a:rPr>
                        <a:t>.html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693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pdf_document*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algn="l" defTabSz="914400"/>
                      <a:r>
                        <a:rPr sz="1000">
                          <a:sym typeface="Source Sans Pro Regular"/>
                        </a:rPr>
                        <a:t>.pdf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693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word_document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algn="l" defTabSz="914400"/>
                      <a:r>
                        <a:rPr sz="1000">
                          <a:sym typeface="Source Sans Pro Regular"/>
                        </a:rPr>
                        <a:t>Microsoft Word (.docx)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693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powerpoint_presentation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algn="l" defTabSz="914400"/>
                      <a:r>
                        <a:rPr sz="1000">
                          <a:sym typeface="Source Sans Pro Regular"/>
                        </a:rPr>
                        <a:t>Microsoft Powerpoint (.pptx)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693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odt_document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algn="l" defTabSz="914400"/>
                      <a:r>
                        <a:rPr sz="1000">
                          <a:sym typeface="Source Sans Pro Regular"/>
                        </a:rPr>
                        <a:t>OpenDocument Text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693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rtf_document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algn="l" defTabSz="914400"/>
                      <a:r>
                        <a:rPr sz="1000">
                          <a:sym typeface="Source Sans Pro Regular"/>
                        </a:rPr>
                        <a:t>Rich Text Format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693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md_document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algn="l" defTabSz="914400"/>
                      <a:r>
                        <a:rPr sz="1000">
                          <a:sym typeface="Source Sans Pro Regular"/>
                        </a:rPr>
                        <a:t>Markdown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693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github_document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algn="l" defTabSz="914400"/>
                      <a:r>
                        <a:rPr sz="1000">
                          <a:sym typeface="Source Sans Pro Regular"/>
                        </a:rPr>
                        <a:t>Markdown for Github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693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ioslides_presentation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algn="l" defTabSz="914400"/>
                      <a:r>
                        <a:rPr sz="1000">
                          <a:sym typeface="Source Sans Pro Regular"/>
                        </a:rPr>
                        <a:t>ioslides HTML slides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693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slidy_presentation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algn="l" defTabSz="914400"/>
                      <a:r>
                        <a:rPr sz="1000">
                          <a:sym typeface="Source Sans Pro Regular"/>
                        </a:rPr>
                        <a:t>Slidy HTML slides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693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beamer_presentation*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algn="l" defTabSz="914400"/>
                      <a:r>
                        <a:rPr sz="1000">
                          <a:sym typeface="Source Sans Pro Regular"/>
                        </a:rPr>
                        <a:t>Beamer slides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6930">
                <a:tc gridSpan="2">
                  <a:txBody>
                    <a:bodyPr/>
                    <a:lstStyle/>
                    <a:p>
                      <a:pPr indent="50800" algn="l" defTabSz="914400">
                        <a:def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defRPr>
                      </a:pPr>
                      <a:r>
                        <a:t>* </a:t>
                      </a:r>
                      <a:r>
                        <a:rPr b="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Requires LaTeX, use</a:t>
                      </a:r>
                      <a:r>
                        <a:t> tinytex::install_tinytex()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 hMerge="1">
                  <a:tcPr/>
                </a:tc>
              </a:tr>
              <a:tr h="176930">
                <a:tc gridSpan="2">
                  <a:txBody>
                    <a:bodyPr/>
                    <a:lstStyle/>
                    <a:p>
                      <a:pPr indent="50800" algn="l" defTabSz="914400">
                        <a:defRPr sz="1000">
                          <a:sym typeface="Source Sans Pro Regular"/>
                        </a:defRPr>
                      </a:pPr>
                      <a:r>
                        <a:t>Also see </a:t>
                      </a:r>
                      <a:r>
                        <a:rPr b="1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flexdashboard</a:t>
                      </a:r>
                      <a:r>
                        <a:t>, </a:t>
                      </a:r>
                      <a:r>
                        <a:rPr b="1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bookdown</a:t>
                      </a:r>
                      <a:r>
                        <a:t>, </a:t>
                      </a:r>
                      <a:r>
                        <a:rPr b="1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distill</a:t>
                      </a:r>
                      <a:r>
                        <a:t>, and </a:t>
                      </a:r>
                      <a:r>
                        <a:rPr b="1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blogdown</a:t>
                      </a:r>
                      <a:r>
                        <a:t>.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306" name="Set Output Formats and their Options in YAML"/>
          <p:cNvSpPr txBox="1"/>
          <p:nvPr/>
        </p:nvSpPr>
        <p:spPr>
          <a:xfrm>
            <a:off x="308088" y="704329"/>
            <a:ext cx="606393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2F6971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Set Output Formats and their Options in YAML</a:t>
            </a:r>
          </a:p>
        </p:txBody>
      </p:sp>
      <p:sp>
        <p:nvSpPr>
          <p:cNvPr id="307" name="More Header Options"/>
          <p:cNvSpPr txBox="1"/>
          <p:nvPr/>
        </p:nvSpPr>
        <p:spPr>
          <a:xfrm>
            <a:off x="293595" y="5203291"/>
            <a:ext cx="28168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2F6971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More Header Options</a:t>
            </a:r>
          </a:p>
        </p:txBody>
      </p:sp>
      <p:sp>
        <p:nvSpPr>
          <p:cNvPr id="308" name="Line"/>
          <p:cNvSpPr/>
          <p:nvPr/>
        </p:nvSpPr>
        <p:spPr>
          <a:xfrm>
            <a:off x="325320" y="729958"/>
            <a:ext cx="992117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309" name="When you render a  document, rmarkdown:…"/>
          <p:cNvSpPr txBox="1"/>
          <p:nvPr/>
        </p:nvSpPr>
        <p:spPr>
          <a:xfrm>
            <a:off x="10522836" y="1159421"/>
            <a:ext cx="3054155" cy="1493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When you render a </a:t>
            </a:r>
            <a:br/>
            <a:r>
              <a:t>document, rmarkdown:</a:t>
            </a:r>
          </a:p>
          <a:p>
            <a:pPr marL="144378" indent="-144378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100000"/>
              <a:buAutoNum type="arabicPeriod" startAt="1"/>
              <a:defRPr spc="-22"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Runs the code and embeds </a:t>
            </a:r>
            <a:br/>
            <a:r>
              <a:t>results and text into an .md </a:t>
            </a:r>
            <a:br/>
            <a:r>
              <a:t>file with knitr. </a:t>
            </a:r>
          </a:p>
          <a:p>
            <a:pPr marL="144378" indent="-144378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100000"/>
              <a:buAutoNum type="arabicPeriod" startAt="1"/>
              <a:defRPr spc="-22"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Converts the .md file into the output format with Pandoc.</a:t>
            </a:r>
          </a:p>
        </p:txBody>
      </p:sp>
      <p:sp>
        <p:nvSpPr>
          <p:cNvPr id="31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aphicFrame>
        <p:nvGraphicFramePr>
          <p:cNvPr id="311" name="Table"/>
          <p:cNvGraphicFramePr/>
          <p:nvPr/>
        </p:nvGraphicFramePr>
        <p:xfrm>
          <a:off x="3644634" y="1107326"/>
          <a:ext cx="6509282" cy="376078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440801"/>
                <a:gridCol w="4529841"/>
                <a:gridCol w="158578"/>
                <a:gridCol w="158578"/>
                <a:gridCol w="158578"/>
                <a:gridCol w="158578"/>
              </a:tblGrid>
              <a:tr h="156168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157F8E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IMPORTANT OPTIONS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157F8E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DESCRIPTION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 sz="1000">
                          <a:solidFill>
                            <a:srgbClr val="157F8E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 sz="1000">
                          <a:solidFill>
                            <a:srgbClr val="157F8E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 sz="1000">
                          <a:solidFill>
                            <a:srgbClr val="157F8E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 sz="1000">
                          <a:solidFill>
                            <a:srgbClr val="157F8E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6968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anchor_sections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ym typeface="Source Sans Pro Regular"/>
                        </a:rPr>
                        <a:t>Show section anchors on mouse hover (TRUE or FALSE)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6968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citation_package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ym typeface="Source Sans Pro Regular"/>
                        </a:rPr>
                        <a:t>The LaTeX package to process citations ("default", "natbib", "biblatex")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</a:tr>
              <a:tr h="206968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code_download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ym typeface="Source Sans Pro Regular"/>
                        </a:rPr>
                        <a:t>Give readers an option to download the .Rmd source code (TRUE or FALSE)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6968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code_folding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ym typeface="Source Sans Pro Regular"/>
                        </a:rPr>
                        <a:t>Let readers to toggle the display of R code ("none", "hide", or "show")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</a:tr>
              <a:tr h="206968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css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ym typeface="Source Sans Pro Regular"/>
                        </a:rPr>
                        <a:t>CSS or SCSS file to use to style document (e.g. "style.css")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6968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dev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ym typeface="Source Sans Pro Regular"/>
                        </a:rPr>
                        <a:t>Graphics device to use for figure output (e.g. "png", "pdf")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</a:tr>
              <a:tr h="206968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df_print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ym typeface="Source Sans Pro Regular"/>
                        </a:rPr>
                        <a:t>Method for printing data frames ("default", "kable", "tibble", "paged")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6968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fig_caption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ym typeface="Source Sans Pro Regular"/>
                        </a:rPr>
                        <a:t>Should figures be rendered with captions (TRUE or FALSE)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</a:tr>
              <a:tr h="206968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highlight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ym typeface="Source Sans Pro Regular"/>
                        </a:rPr>
                        <a:t>Syntax highlighting ("tango", "pygments", "kate", "zenburn", "textmate")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6968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includes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ym typeface="Source Sans Pro Regular"/>
                        </a:rPr>
                        <a:t>File of content to place in doc ("in_header", "before_body", "after_body")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</a:tr>
              <a:tr h="206968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keep_md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ym typeface="Source Sans Pro Regular"/>
                        </a:rPr>
                        <a:t>Keep the Markdown .md file generated by knitting (TRUE or FALSE)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6968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keep_tex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ym typeface="Source Sans Pro Regular"/>
                        </a:rPr>
                        <a:t>Keep the intermediate TEX file used to convert to PDF (TRUE or FALSE)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</a:tr>
              <a:tr h="206968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latex_engine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ym typeface="Source Sans Pro Regular"/>
                        </a:rPr>
                        <a:t>LaTeX engine for producing PDF output ("pdflatex", "xelatex", or "lualatex")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6968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reference_docx/_doc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ym typeface="Source Sans Pro Regular"/>
                        </a:rPr>
                        <a:t>docx/pptx file containing styles to copy in the output (e.g. "file.docx", "file.pptx")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</a:tr>
              <a:tr h="206968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theme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ym typeface="Source Sans Pro Regular"/>
                        </a:rPr>
                        <a:t>Theme options (see Bootswatch and Custom Themes below)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6968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toc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ym typeface="Source Sans Pro Regular"/>
                        </a:rPr>
                        <a:t>Add a table of contents at start of document (TRUE or FALSE)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</a:tr>
              <a:tr h="206968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toc_depth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ym typeface="Source Sans Pro Regular"/>
                        </a:rPr>
                        <a:t>The lowest level of headings to add to table of contents (e.g. 2, 3)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6968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toc_float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ym typeface="Source Sans Pro Regular"/>
                        </a:rPr>
                        <a:t>Float the table of contents to the left of the main document content (TRUE or FALSE)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</a:tr>
              <a:tr h="206968">
                <a:tc gridSpan="6"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rgbClr val="134F5C"/>
                          </a:solidFill>
                          <a:sym typeface="Source Sans Pro Regular"/>
                        </a:defRPr>
                      </a:pPr>
                      <a:r>
                        <a:t>Use </a:t>
                      </a:r>
                      <a:r>
                        <a:rPr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?&lt;output format&gt;</a:t>
                      </a:r>
                      <a:r>
                        <a:t> to see all of a format's options, e.g. </a:t>
                      </a:r>
                      <a:r>
                        <a:rPr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?html_document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312" name="HTML"/>
          <p:cNvSpPr txBox="1"/>
          <p:nvPr/>
        </p:nvSpPr>
        <p:spPr>
          <a:xfrm rot="16200000">
            <a:off x="9465052" y="971093"/>
            <a:ext cx="440611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>
            <a:spAutoFit/>
          </a:bodyPr>
          <a:lstStyle>
            <a:lvl1pPr>
              <a:spcBef>
                <a:spcPts val="0"/>
              </a:spcBef>
              <a:defRPr sz="1000">
                <a:solidFill>
                  <a:srgbClr val="167F8E"/>
                </a:solidFill>
              </a:defRPr>
            </a:lvl1pPr>
          </a:lstStyle>
          <a:p>
            <a:pPr defTabSz="914400"/>
            <a:r>
              <a:t>HTML</a:t>
            </a:r>
          </a:p>
        </p:txBody>
      </p:sp>
      <p:sp>
        <p:nvSpPr>
          <p:cNvPr id="313" name="PDF"/>
          <p:cNvSpPr txBox="1"/>
          <p:nvPr/>
        </p:nvSpPr>
        <p:spPr>
          <a:xfrm rot="16200000">
            <a:off x="9678319" y="1019035"/>
            <a:ext cx="344727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>
            <a:spAutoFit/>
          </a:bodyPr>
          <a:lstStyle>
            <a:lvl1pPr>
              <a:spcBef>
                <a:spcPts val="0"/>
              </a:spcBef>
              <a:defRPr sz="1000">
                <a:solidFill>
                  <a:srgbClr val="167F8E"/>
                </a:solidFill>
              </a:defRPr>
            </a:lvl1pPr>
          </a:lstStyle>
          <a:p>
            <a:pPr defTabSz="914400"/>
            <a:r>
              <a:t>PDF</a:t>
            </a:r>
          </a:p>
        </p:txBody>
      </p:sp>
      <p:sp>
        <p:nvSpPr>
          <p:cNvPr id="314" name="MS Word"/>
          <p:cNvSpPr txBox="1"/>
          <p:nvPr/>
        </p:nvSpPr>
        <p:spPr>
          <a:xfrm rot="16200000">
            <a:off x="9698102" y="886193"/>
            <a:ext cx="610411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>
            <a:spAutoFit/>
          </a:bodyPr>
          <a:lstStyle>
            <a:lvl1pPr>
              <a:spcBef>
                <a:spcPts val="0"/>
              </a:spcBef>
              <a:defRPr sz="1000">
                <a:solidFill>
                  <a:srgbClr val="167F8E"/>
                </a:solidFill>
              </a:defRPr>
            </a:lvl1pPr>
          </a:lstStyle>
          <a:p>
            <a:pPr defTabSz="914400"/>
            <a:r>
              <a:t>MS Word</a:t>
            </a:r>
          </a:p>
        </p:txBody>
      </p:sp>
      <p:sp>
        <p:nvSpPr>
          <p:cNvPr id="315" name="MS PPT"/>
          <p:cNvSpPr txBox="1"/>
          <p:nvPr/>
        </p:nvSpPr>
        <p:spPr>
          <a:xfrm rot="16200000">
            <a:off x="9901209" y="923976"/>
            <a:ext cx="534846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>
            <a:spAutoFit/>
          </a:bodyPr>
          <a:lstStyle>
            <a:lvl1pPr>
              <a:spcBef>
                <a:spcPts val="0"/>
              </a:spcBef>
              <a:defRPr sz="1000">
                <a:solidFill>
                  <a:srgbClr val="167F8E"/>
                </a:solidFill>
              </a:defRPr>
            </a:lvl1pPr>
          </a:lstStyle>
          <a:p>
            <a:pPr defTabSz="914400"/>
            <a:r>
              <a:t>MS PPT</a:t>
            </a:r>
          </a:p>
        </p:txBody>
      </p:sp>
      <p:sp>
        <p:nvSpPr>
          <p:cNvPr id="316" name="RStudio® is a trademark of RStudio, PBC  •  CC BY SA  RStudio  •  info@rstudio.com  •  844-448-1212  •  rstudio.com  •  Learn more at rmarkdown.rstudio.com  •  rmarkdown  2.9.4  •  Updated:  2021-08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 RStudio 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 • 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5" invalidUrl="" action="" tgtFrame="" tooltip="" history="1" highlightClick="0" endSnd="0"/>
              </a:rPr>
              <a:t>rmarkdown.rstudio.com</a:t>
            </a:r>
            <a:r>
              <a:t>  •  rmarkdown  2.9.4  •  Updated:  2021-08</a:t>
            </a:r>
          </a:p>
        </p:txBody>
      </p:sp>
      <p:pic>
        <p:nvPicPr>
          <p:cNvPr id="31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Parameterize your documents to reuse with new inputs (e.g., data, values, etc.)."/>
          <p:cNvSpPr txBox="1"/>
          <p:nvPr/>
        </p:nvSpPr>
        <p:spPr>
          <a:xfrm>
            <a:off x="318995" y="5835132"/>
            <a:ext cx="311278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Parameterize your documents to reuse with new inputs (e.g., data, values, etc.).</a:t>
            </a:r>
          </a:p>
        </p:txBody>
      </p:sp>
      <p:sp>
        <p:nvSpPr>
          <p:cNvPr id="319" name="Add parameters in the header as sub-values of params.…"/>
          <p:cNvSpPr txBox="1"/>
          <p:nvPr/>
        </p:nvSpPr>
        <p:spPr>
          <a:xfrm>
            <a:off x="318995" y="6227291"/>
            <a:ext cx="1254805" cy="199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94027" indent="-194027">
              <a:lnSpc>
                <a:spcPct val="80000"/>
              </a:lnSpc>
              <a:spcBef>
                <a:spcPts val="1000"/>
              </a:spcBef>
              <a:buSzPct val="100000"/>
              <a:buAutoNum type="arabicPeriod" startAt="1"/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Add parameters </a:t>
            </a:r>
            <a:r>
              <a:t>in the header as sub-values of params.</a:t>
            </a:r>
          </a:p>
          <a:p>
            <a:pPr marL="194027" indent="-194027">
              <a:lnSpc>
                <a:spcPct val="80000"/>
              </a:lnSpc>
              <a:spcBef>
                <a:spcPts val="1000"/>
              </a:spcBef>
              <a:buSzPct val="100000"/>
              <a:buAutoNum type="arabicPeriod" startAt="1"/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Call parameters</a:t>
            </a:r>
            <a:r>
              <a:t> in code using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params$&lt;name&gt;</a:t>
            </a:r>
            <a:r>
              <a:t>.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 marL="194027" indent="-194027">
              <a:lnSpc>
                <a:spcPct val="80000"/>
              </a:lnSpc>
              <a:spcBef>
                <a:spcPts val="1000"/>
              </a:spcBef>
              <a:buSzPct val="100000"/>
              <a:buAutoNum type="arabicPeriod" startAt="1"/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Set parameters</a:t>
            </a:r>
            <a:r>
              <a:t> with Knit with Parameters or the params argument of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render()</a:t>
            </a:r>
            <a:r>
              <a:t>.</a:t>
            </a:r>
          </a:p>
        </p:txBody>
      </p:sp>
      <p:sp>
        <p:nvSpPr>
          <p:cNvPr id="320" name="Turn your report into an interactive  Shiny document in 4 steps:…"/>
          <p:cNvSpPr txBox="1"/>
          <p:nvPr/>
        </p:nvSpPr>
        <p:spPr>
          <a:xfrm>
            <a:off x="10517341" y="5835132"/>
            <a:ext cx="3111133" cy="1376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Turn your report into an interactive </a:t>
            </a:r>
            <a:br/>
            <a:r>
              <a:t>Shiny document in 4 steps:</a:t>
            </a:r>
          </a:p>
          <a:p>
            <a:pPr marL="194027" indent="-194027">
              <a:lnSpc>
                <a:spcPct val="80000"/>
              </a:lnSpc>
              <a:spcBef>
                <a:spcPts val="400"/>
              </a:spcBef>
              <a:buSzPct val="100000"/>
              <a:buAutoNum type="arabicPeriod" startAt="1"/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Add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runtime: shiny</a:t>
            </a:r>
            <a:r>
              <a:t> to the YAML header.</a:t>
            </a:r>
          </a:p>
          <a:p>
            <a:pPr marL="194027" indent="-194027">
              <a:lnSpc>
                <a:spcPct val="80000"/>
              </a:lnSpc>
              <a:spcBef>
                <a:spcPts val="400"/>
              </a:spcBef>
              <a:buSzPct val="100000"/>
              <a:buAutoNum type="arabicPeriod" startAt="1"/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Call Shiny input functions to embed input objects.</a:t>
            </a:r>
          </a:p>
          <a:p>
            <a:pPr marL="194027" indent="-194027">
              <a:lnSpc>
                <a:spcPct val="80000"/>
              </a:lnSpc>
              <a:spcBef>
                <a:spcPts val="400"/>
              </a:spcBef>
              <a:buSzPct val="100000"/>
              <a:buAutoNum type="arabicPeriod" startAt="1"/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Call Shiny render functions to embed reactive output.</a:t>
            </a:r>
          </a:p>
          <a:p>
            <a:pPr marL="194027" indent="-194027">
              <a:lnSpc>
                <a:spcPct val="80000"/>
              </a:lnSpc>
              <a:spcBef>
                <a:spcPts val="400"/>
              </a:spcBef>
              <a:buSzPct val="100000"/>
              <a:buAutoNum type="arabicPeriod" startAt="1"/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Render with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rmarkdown::run()</a:t>
            </a:r>
            <a:r>
              <a:t> or click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Run Document</a:t>
            </a:r>
            <a:r>
              <a:t> in RStudio IDE.</a:t>
            </a:r>
          </a:p>
        </p:txBody>
      </p:sp>
      <p:grpSp>
        <p:nvGrpSpPr>
          <p:cNvPr id="323" name="Group"/>
          <p:cNvGrpSpPr/>
          <p:nvPr/>
        </p:nvGrpSpPr>
        <p:grpSpPr>
          <a:xfrm>
            <a:off x="10533310" y="7319691"/>
            <a:ext cx="2092918" cy="1871339"/>
            <a:chOff x="0" y="0"/>
            <a:chExt cx="2092917" cy="1871337"/>
          </a:xfrm>
        </p:grpSpPr>
        <p:sp>
          <p:nvSpPr>
            <p:cNvPr id="321" name="Rectangle"/>
            <p:cNvSpPr/>
            <p:nvPr/>
          </p:nvSpPr>
          <p:spPr>
            <a:xfrm>
              <a:off x="-1" y="653522"/>
              <a:ext cx="2092919" cy="1122404"/>
            </a:xfrm>
            <a:prstGeom prst="rect">
              <a:avLst/>
            </a:prstGeom>
            <a:solidFill>
              <a:srgbClr val="F3F3F3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322" name="---…"/>
            <p:cNvSpPr/>
            <p:nvPr/>
          </p:nvSpPr>
          <p:spPr>
            <a:xfrm>
              <a:off x="44344" y="-1"/>
              <a:ext cx="2046796" cy="1871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5C6889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pPr>
              <a:r>
                <a:t>---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pPr>
              <a:r>
                <a:rPr>
                  <a:solidFill>
                    <a:srgbClr val="060C8E"/>
                  </a:solidFill>
                </a:rPr>
                <a:t>output:</a:t>
              </a:r>
              <a:r>
                <a:t> html_document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pPr>
              <a:r>
                <a:rPr>
                  <a:solidFill>
                    <a:srgbClr val="060C8E"/>
                  </a:solidFill>
                </a:rPr>
                <a:t>runtime:</a:t>
              </a:r>
              <a:r>
                <a:t> shiny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5C6889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pPr>
              <a:r>
                <a:t>---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5C6889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pPr>
              <a:r>
                <a:t>```{r, echo = FALSE}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pPr>
              <a:r>
                <a:t>numericInput("n",  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pPr>
              <a:r>
                <a:t>  "How many cars?", 5)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pPr>
              <a:r>
                <a:t>renderTable({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pPr>
              <a:r>
                <a:t>  head(cars, input$n)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pPr>
              <a:r>
                <a:t>})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5C6889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pPr>
              <a:r>
                <a:t>```</a:t>
              </a:r>
            </a:p>
          </p:txBody>
        </p:sp>
      </p:grpSp>
      <p:pic>
        <p:nvPicPr>
          <p:cNvPr id="324" name="Screen Shot 2016-02-29 at 1.39.23 PM.png" descr="Screen Shot 2016-02-29 at 1.39.23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696924" y="7370491"/>
            <a:ext cx="921054" cy="1769739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</p:spPr>
      </p:pic>
      <p:pic>
        <p:nvPicPr>
          <p:cNvPr id="325" name="shiny-hexbin-sticker-from-rstudio.png" descr="shiny-hexbin-sticker-from-rstudi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843216" y="5491162"/>
            <a:ext cx="577670" cy="646367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Publish on RStudio Connect  to share R Markdown documents  securely, schedule automatic  updates, and interact with parameters in real time. www.rstudio.com/products/connect/"/>
          <p:cNvSpPr txBox="1"/>
          <p:nvPr/>
        </p:nvSpPr>
        <p:spPr>
          <a:xfrm>
            <a:off x="10527362" y="4252473"/>
            <a:ext cx="299929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Publish on RStudio Connect</a:t>
            </a:r>
            <a:r>
              <a:t> </a:t>
            </a:r>
            <a:br/>
            <a:r>
              <a:t>to share R Markdown documents </a:t>
            </a:r>
            <a:br/>
            <a:r>
              <a:t>securely, schedule automatic </a:t>
            </a:r>
            <a:br/>
            <a:r>
              <a:t>updates, and interact with parameters in real time. </a:t>
            </a:r>
            <a:r>
              <a:rPr u="sng">
                <a:latin typeface="Source Sans Pro Bold"/>
                <a:ea typeface="Source Sans Pro Bold"/>
                <a:cs typeface="Source Sans Pro Bold"/>
                <a:sym typeface="Source Sans Pro Bold"/>
                <a:hlinkClick r:id="rId9" invalidUrl="" action="" tgtFrame="" tooltip="" history="1" highlightClick="0" endSnd="0"/>
              </a:rPr>
              <a:t>www.rstudio.com/products/connect/</a:t>
            </a:r>
          </a:p>
        </p:txBody>
      </p:sp>
      <p:sp>
        <p:nvSpPr>
          <p:cNvPr id="327" name="Save, then Knit to preview the document output. The resulting HTML/PDF/MS Word/etc. document will be created and saved in the same directory as the .Rmd file.…"/>
          <p:cNvSpPr txBox="1"/>
          <p:nvPr/>
        </p:nvSpPr>
        <p:spPr>
          <a:xfrm>
            <a:off x="10526235" y="2799259"/>
            <a:ext cx="3100246" cy="1001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8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0000"/>
                </a:solidFill>
              </a:defRPr>
            </a:pPr>
            <a:r>
              <a:t>Save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, then </a:t>
            </a:r>
            <a:r>
              <a:t>Knit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to preview the document output. The resulting HTML/PDF/MS Word/etc. document will be created and saved in the same directory as the .Rmd file.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rmarkdown::render() </a:t>
            </a:r>
            <a:r>
              <a:t>to render/knit in the R console. See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?render</a:t>
            </a:r>
            <a:r>
              <a:t> for available options.</a:t>
            </a:r>
          </a:p>
        </p:txBody>
      </p:sp>
      <p:sp>
        <p:nvSpPr>
          <p:cNvPr id="328" name="Line"/>
          <p:cNvSpPr/>
          <p:nvPr/>
        </p:nvSpPr>
        <p:spPr>
          <a:xfrm>
            <a:off x="10522836" y="729958"/>
            <a:ext cx="104775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329" name="Render"/>
          <p:cNvSpPr txBox="1"/>
          <p:nvPr/>
        </p:nvSpPr>
        <p:spPr>
          <a:xfrm>
            <a:off x="10497436" y="691629"/>
            <a:ext cx="9652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2F6971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Render</a:t>
            </a:r>
          </a:p>
        </p:txBody>
      </p:sp>
      <p:sp>
        <p:nvSpPr>
          <p:cNvPr id="330" name="Line"/>
          <p:cNvSpPr/>
          <p:nvPr/>
        </p:nvSpPr>
        <p:spPr>
          <a:xfrm>
            <a:off x="10527362" y="3893322"/>
            <a:ext cx="312548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331" name="Share"/>
          <p:cNvSpPr txBox="1"/>
          <p:nvPr/>
        </p:nvSpPr>
        <p:spPr>
          <a:xfrm>
            <a:off x="10514662" y="3854993"/>
            <a:ext cx="77946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2F6971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Share</a:t>
            </a:r>
          </a:p>
        </p:txBody>
      </p:sp>
      <p:sp>
        <p:nvSpPr>
          <p:cNvPr id="332" name="Use the document's YAML header to set an output format and customize it with output options."/>
          <p:cNvSpPr txBox="1"/>
          <p:nvPr/>
        </p:nvSpPr>
        <p:spPr>
          <a:xfrm>
            <a:off x="310208" y="1116851"/>
            <a:ext cx="3079555" cy="551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Use the document's YAML header to set an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output format</a:t>
            </a:r>
            <a:r>
              <a:t> and customize it with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output options</a:t>
            </a:r>
            <a:r>
              <a:t>.</a:t>
            </a:r>
          </a:p>
        </p:txBody>
      </p:sp>
      <p:pic>
        <p:nvPicPr>
          <p:cNvPr id="333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725771" y="6810639"/>
            <a:ext cx="1270001" cy="884131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Customize HTML documents with Bootswatch themes from the bslib package using the theme output option.…"/>
          <p:cNvSpPr txBox="1"/>
          <p:nvPr/>
        </p:nvSpPr>
        <p:spPr>
          <a:xfrm>
            <a:off x="3715291" y="5835132"/>
            <a:ext cx="3111132" cy="917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Customize HTML documents with Bootswatch themes from 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bslib </a:t>
            </a:r>
            <a:r>
              <a:t>package using the theme output option.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bslib::bootswatch_themes()</a:t>
            </a:r>
            <a:r>
              <a:t> to list available themes.</a:t>
            </a:r>
          </a:p>
        </p:txBody>
      </p:sp>
      <p:sp>
        <p:nvSpPr>
          <p:cNvPr id="335" name="More on bslib at pkgs.rstudio.com/bslib/."/>
          <p:cNvSpPr txBox="1"/>
          <p:nvPr/>
        </p:nvSpPr>
        <p:spPr>
          <a:xfrm>
            <a:off x="3715291" y="9940516"/>
            <a:ext cx="3079555" cy="220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More on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bslib </a:t>
            </a:r>
            <a:r>
              <a:t>at </a:t>
            </a:r>
            <a:r>
              <a:rPr u="sng">
                <a:latin typeface="Source Sans Pro Bold"/>
                <a:ea typeface="Source Sans Pro Bold"/>
                <a:cs typeface="Source Sans Pro Bold"/>
                <a:sym typeface="Source Sans Pro Bold"/>
                <a:hlinkClick r:id="rId11" invalidUrl="" action="" tgtFrame="" tooltip="" history="1" highlightClick="0" endSnd="0"/>
              </a:rPr>
              <a:t>pkgs.rstudio.com/bslib/</a:t>
            </a:r>
            <a:r>
              <a:t>. </a:t>
            </a:r>
          </a:p>
        </p:txBody>
      </p:sp>
      <p:sp>
        <p:nvSpPr>
          <p:cNvPr id="336" name="BOOTSWATCH THEMES"/>
          <p:cNvSpPr txBox="1"/>
          <p:nvPr/>
        </p:nvSpPr>
        <p:spPr>
          <a:xfrm>
            <a:off x="3715291" y="5646448"/>
            <a:ext cx="153258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BOOTSWATCH THEMES</a:t>
            </a:r>
          </a:p>
        </p:txBody>
      </p:sp>
      <p:sp>
        <p:nvSpPr>
          <p:cNvPr id="337" name="STYLING WITH CSS AND SCSS"/>
          <p:cNvSpPr txBox="1"/>
          <p:nvPr/>
        </p:nvSpPr>
        <p:spPr>
          <a:xfrm>
            <a:off x="7111058" y="5646448"/>
            <a:ext cx="1931417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STYLING WITH CSS AND SCSS</a:t>
            </a:r>
          </a:p>
        </p:txBody>
      </p:sp>
      <p:sp>
        <p:nvSpPr>
          <p:cNvPr id="338" name="Add CSS and SCSS to your document by adding a path to a file with the css option in the YAML header."/>
          <p:cNvSpPr txBox="1"/>
          <p:nvPr/>
        </p:nvSpPr>
        <p:spPr>
          <a:xfrm>
            <a:off x="7111058" y="5835132"/>
            <a:ext cx="3111132" cy="536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Add CSS and SCSS to your document by adding a path to a file with 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css</a:t>
            </a:r>
            <a:r>
              <a:t> option in the YAML header.</a:t>
            </a:r>
          </a:p>
        </p:txBody>
      </p:sp>
      <p:sp>
        <p:nvSpPr>
          <p:cNvPr id="339" name="--- title: &quot;Document Title&quot; author: &quot;Author Name&quot; output:   html_document:     theme:       bootswatch: solar ---"/>
          <p:cNvSpPr txBox="1"/>
          <p:nvPr/>
        </p:nvSpPr>
        <p:spPr>
          <a:xfrm>
            <a:off x="5021608" y="6653304"/>
            <a:ext cx="1874441" cy="119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>
                <a:solidFill>
                  <a:srgbClr val="5C6889"/>
                </a:solidFill>
              </a:rPr>
              <a:t>---</a:t>
            </a:r>
            <a:br/>
            <a:r>
              <a:rPr>
                <a:solidFill>
                  <a:srgbClr val="060C8E"/>
                </a:solidFill>
              </a:rPr>
              <a:t>title: </a:t>
            </a:r>
            <a:r>
              <a:rPr>
                <a:solidFill>
                  <a:srgbClr val="036B07"/>
                </a:solidFill>
              </a:rPr>
              <a:t>"Document Title"</a:t>
            </a:r>
            <a:br>
              <a:rPr>
                <a:solidFill>
                  <a:srgbClr val="036B07"/>
                </a:solidFill>
              </a:rPr>
            </a:br>
            <a:r>
              <a:rPr>
                <a:solidFill>
                  <a:srgbClr val="060C8E"/>
                </a:solidFill>
              </a:rPr>
              <a:t>author: </a:t>
            </a:r>
            <a:r>
              <a:rPr>
                <a:solidFill>
                  <a:srgbClr val="036B07"/>
                </a:solidFill>
              </a:rPr>
              <a:t>"Author Name"</a:t>
            </a:r>
            <a:br>
              <a:rPr>
                <a:solidFill>
                  <a:srgbClr val="036B07"/>
                </a:solidFill>
              </a:rPr>
            </a:br>
            <a:r>
              <a:rPr>
                <a:solidFill>
                  <a:srgbClr val="060C8E"/>
                </a:solidFill>
              </a:rPr>
              <a:t>output:</a:t>
            </a:r>
            <a:br>
              <a:rPr>
                <a:solidFill>
                  <a:srgbClr val="036B07"/>
                </a:solidFill>
              </a:rPr>
            </a:br>
            <a:r>
              <a:rPr>
                <a:solidFill>
                  <a:srgbClr val="036B07"/>
                </a:solidFill>
              </a:rPr>
              <a:t>  </a:t>
            </a:r>
            <a:r>
              <a:rPr>
                <a:solidFill>
                  <a:srgbClr val="060C8E"/>
                </a:solidFill>
              </a:rPr>
              <a:t>html_document:</a:t>
            </a:r>
            <a:br>
              <a:rPr>
                <a:solidFill>
                  <a:srgbClr val="060C8E"/>
                </a:solidFill>
              </a:rPr>
            </a:br>
            <a:r>
              <a:rPr>
                <a:solidFill>
                  <a:srgbClr val="060C8E"/>
                </a:solidFill>
              </a:rPr>
              <a:t>    theme:</a:t>
            </a:r>
            <a:br>
              <a:rPr>
                <a:solidFill>
                  <a:srgbClr val="060C8E"/>
                </a:solidFill>
              </a:rPr>
            </a:br>
            <a:r>
              <a:rPr>
                <a:solidFill>
                  <a:srgbClr val="060C8E"/>
                </a:solidFill>
              </a:rPr>
              <a:t>      bootswatch: </a:t>
            </a:r>
            <a:r>
              <a:t>solar</a:t>
            </a:r>
            <a:br>
              <a:rPr>
                <a:solidFill>
                  <a:srgbClr val="E29D37"/>
                </a:solidFill>
              </a:rPr>
            </a:br>
            <a:r>
              <a:rPr>
                <a:solidFill>
                  <a:srgbClr val="5C6889"/>
                </a:solidFill>
              </a:rPr>
              <a:t>---</a:t>
            </a:r>
          </a:p>
        </p:txBody>
      </p:sp>
      <p:sp>
        <p:nvSpPr>
          <p:cNvPr id="340" name="--- title: &quot;My Document&quot; author: &quot;Author Name&quot; output:   html_document:     css: &quot;style.css&quot; ---"/>
          <p:cNvSpPr txBox="1"/>
          <p:nvPr/>
        </p:nvSpPr>
        <p:spPr>
          <a:xfrm>
            <a:off x="7047558" y="6221504"/>
            <a:ext cx="1722041" cy="1066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>
                <a:solidFill>
                  <a:srgbClr val="5C6889"/>
                </a:solidFill>
              </a:rPr>
              <a:t>---</a:t>
            </a:r>
            <a:br/>
            <a:r>
              <a:rPr>
                <a:solidFill>
                  <a:srgbClr val="060C8E"/>
                </a:solidFill>
              </a:rPr>
              <a:t>title: </a:t>
            </a:r>
            <a:r>
              <a:rPr>
                <a:solidFill>
                  <a:srgbClr val="036B07"/>
                </a:solidFill>
              </a:rPr>
              <a:t>"My Document"</a:t>
            </a:r>
            <a:br>
              <a:rPr>
                <a:solidFill>
                  <a:srgbClr val="036B07"/>
                </a:solidFill>
              </a:rPr>
            </a:br>
            <a:r>
              <a:rPr>
                <a:solidFill>
                  <a:srgbClr val="060C8E"/>
                </a:solidFill>
              </a:rPr>
              <a:t>author: </a:t>
            </a:r>
            <a:r>
              <a:rPr>
                <a:solidFill>
                  <a:srgbClr val="036B07"/>
                </a:solidFill>
              </a:rPr>
              <a:t>"Author Name"</a:t>
            </a:r>
            <a:br>
              <a:rPr>
                <a:solidFill>
                  <a:srgbClr val="036B07"/>
                </a:solidFill>
              </a:rPr>
            </a:br>
            <a:r>
              <a:rPr>
                <a:solidFill>
                  <a:srgbClr val="060C8E"/>
                </a:solidFill>
              </a:rPr>
              <a:t>output:</a:t>
            </a:r>
            <a:br>
              <a:rPr>
                <a:solidFill>
                  <a:srgbClr val="036B07"/>
                </a:solidFill>
              </a:rPr>
            </a:br>
            <a:r>
              <a:rPr>
                <a:solidFill>
                  <a:srgbClr val="036B07"/>
                </a:solidFill>
              </a:rPr>
              <a:t>  </a:t>
            </a:r>
            <a:r>
              <a:rPr>
                <a:solidFill>
                  <a:srgbClr val="060C8E"/>
                </a:solidFill>
              </a:rPr>
              <a:t>html_document:</a:t>
            </a:r>
            <a:br>
              <a:rPr>
                <a:solidFill>
                  <a:srgbClr val="060C8E"/>
                </a:solidFill>
              </a:rPr>
            </a:br>
            <a:r>
              <a:rPr>
                <a:solidFill>
                  <a:srgbClr val="060C8E"/>
                </a:solidFill>
              </a:rPr>
              <a:t>    css: </a:t>
            </a:r>
            <a:r>
              <a:rPr>
                <a:solidFill>
                  <a:srgbClr val="036B07"/>
                </a:solidFill>
              </a:rPr>
              <a:t>"style.css"</a:t>
            </a:r>
            <a:br>
              <a:rPr>
                <a:solidFill>
                  <a:srgbClr val="E29D37"/>
                </a:solidFill>
              </a:rPr>
            </a:br>
            <a:r>
              <a:rPr>
                <a:solidFill>
                  <a:srgbClr val="5C6889"/>
                </a:solidFill>
              </a:rPr>
              <a:t>---</a:t>
            </a:r>
          </a:p>
        </p:txBody>
      </p:sp>
      <p:sp>
        <p:nvSpPr>
          <p:cNvPr id="341" name="--- title: &quot;My Document&quot; author: &quot;Author Name&quot; output:   html_document:     toc: TRUE ---"/>
          <p:cNvSpPr txBox="1"/>
          <p:nvPr/>
        </p:nvSpPr>
        <p:spPr>
          <a:xfrm>
            <a:off x="311687" y="1429234"/>
            <a:ext cx="1722041" cy="1066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>
                <a:solidFill>
                  <a:srgbClr val="5C6889"/>
                </a:solidFill>
              </a:rPr>
              <a:t>---</a:t>
            </a:r>
            <a:br/>
            <a:r>
              <a:rPr>
                <a:solidFill>
                  <a:srgbClr val="060C8E"/>
                </a:solidFill>
              </a:rPr>
              <a:t>title: </a:t>
            </a:r>
            <a:r>
              <a:rPr>
                <a:solidFill>
                  <a:srgbClr val="036B07"/>
                </a:solidFill>
              </a:rPr>
              <a:t>"My Document"</a:t>
            </a:r>
            <a:br>
              <a:rPr>
                <a:solidFill>
                  <a:srgbClr val="036B07"/>
                </a:solidFill>
              </a:rPr>
            </a:br>
            <a:r>
              <a:rPr>
                <a:solidFill>
                  <a:srgbClr val="060C8E"/>
                </a:solidFill>
              </a:rPr>
              <a:t>author: </a:t>
            </a:r>
            <a:r>
              <a:rPr>
                <a:solidFill>
                  <a:srgbClr val="036B07"/>
                </a:solidFill>
              </a:rPr>
              <a:t>"Author Name"</a:t>
            </a:r>
            <a:br>
              <a:rPr>
                <a:solidFill>
                  <a:srgbClr val="036B07"/>
                </a:solidFill>
              </a:rPr>
            </a:br>
            <a:r>
              <a:rPr>
                <a:solidFill>
                  <a:srgbClr val="060C8E"/>
                </a:solidFill>
              </a:rPr>
              <a:t>output:</a:t>
            </a:r>
            <a:br>
              <a:rPr>
                <a:solidFill>
                  <a:srgbClr val="036B07"/>
                </a:solidFill>
              </a:rPr>
            </a:br>
            <a:r>
              <a:rPr>
                <a:solidFill>
                  <a:srgbClr val="036B07"/>
                </a:solidFill>
              </a:rPr>
              <a:t>  </a:t>
            </a:r>
            <a:r>
              <a:rPr>
                <a:solidFill>
                  <a:srgbClr val="060C8E"/>
                </a:solidFill>
              </a:rPr>
              <a:t>html_document:</a:t>
            </a:r>
            <a:br>
              <a:rPr>
                <a:solidFill>
                  <a:srgbClr val="060C8E"/>
                </a:solidFill>
              </a:rPr>
            </a:br>
            <a:r>
              <a:rPr>
                <a:solidFill>
                  <a:srgbClr val="060C8E"/>
                </a:solidFill>
              </a:rPr>
              <a:t>    toc: </a:t>
            </a:r>
            <a:r>
              <a:rPr>
                <a:solidFill>
                  <a:srgbClr val="5A56F6"/>
                </a:solidFill>
              </a:rPr>
              <a:t>TRUE</a:t>
            </a:r>
            <a:br>
              <a:rPr>
                <a:solidFill>
                  <a:srgbClr val="E29D37"/>
                </a:solidFill>
              </a:rPr>
            </a:br>
            <a:r>
              <a:rPr>
                <a:solidFill>
                  <a:srgbClr val="5C6889"/>
                </a:solidFill>
              </a:rPr>
              <a:t>---</a:t>
            </a:r>
          </a:p>
        </p:txBody>
      </p:sp>
      <p:sp>
        <p:nvSpPr>
          <p:cNvPr id="342" name="PARAMETERS"/>
          <p:cNvSpPr txBox="1"/>
          <p:nvPr/>
        </p:nvSpPr>
        <p:spPr>
          <a:xfrm>
            <a:off x="320157" y="5646448"/>
            <a:ext cx="906680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PARAMETERS</a:t>
            </a:r>
          </a:p>
        </p:txBody>
      </p:sp>
      <p:sp>
        <p:nvSpPr>
          <p:cNvPr id="343" name="---…"/>
          <p:cNvSpPr/>
          <p:nvPr/>
        </p:nvSpPr>
        <p:spPr>
          <a:xfrm>
            <a:off x="1660674" y="6164774"/>
            <a:ext cx="1254805" cy="487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5C688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60C8E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params: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>
                <a:solidFill>
                  <a:srgbClr val="060C8E"/>
                </a:solidFill>
              </a:rPr>
              <a:t>state: </a:t>
            </a:r>
            <a:r>
              <a:rPr>
                <a:solidFill>
                  <a:srgbClr val="036B07"/>
                </a:solidFill>
              </a:rPr>
              <a:t>"hawaii"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5C688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---</a:t>
            </a:r>
          </a:p>
        </p:txBody>
      </p:sp>
      <p:grpSp>
        <p:nvGrpSpPr>
          <p:cNvPr id="346" name="Group"/>
          <p:cNvGrpSpPr/>
          <p:nvPr/>
        </p:nvGrpSpPr>
        <p:grpSpPr>
          <a:xfrm>
            <a:off x="1620666" y="6717578"/>
            <a:ext cx="1900785" cy="547230"/>
            <a:chOff x="0" y="0"/>
            <a:chExt cx="1900783" cy="547228"/>
          </a:xfrm>
        </p:grpSpPr>
        <p:sp>
          <p:nvSpPr>
            <p:cNvPr id="344" name="Rectangle"/>
            <p:cNvSpPr/>
            <p:nvPr/>
          </p:nvSpPr>
          <p:spPr>
            <a:xfrm>
              <a:off x="-1" y="-1"/>
              <a:ext cx="1900785" cy="547230"/>
            </a:xfrm>
            <a:prstGeom prst="rect">
              <a:avLst/>
            </a:prstGeom>
            <a:solidFill>
              <a:srgbClr val="F3F3F3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345" name="```{r}…"/>
            <p:cNvSpPr/>
            <p:nvPr/>
          </p:nvSpPr>
          <p:spPr>
            <a:xfrm>
              <a:off x="47337" y="27595"/>
              <a:ext cx="1806110" cy="476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900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pPr>
              <a:r>
                <a:t>```{r}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900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pPr>
              <a:r>
                <a:t>data &lt;- df[, params$state]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900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pPr>
              <a:r>
                <a:t>summary(data)</a:t>
              </a:r>
              <a:br/>
              <a:r>
                <a:t>```</a:t>
              </a:r>
            </a:p>
          </p:txBody>
        </p:sp>
      </p:grpSp>
      <p:pic>
        <p:nvPicPr>
          <p:cNvPr id="347" name="Screen Shot 2016-02-29 at 4.53.30 PM.png" descr="Screen Shot 2016-02-29 at 4.53.30 PM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659426" y="7384220"/>
            <a:ext cx="1257301" cy="873825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</p:spPr>
      </p:pic>
      <p:sp>
        <p:nvSpPr>
          <p:cNvPr id="348" name="Line"/>
          <p:cNvSpPr/>
          <p:nvPr/>
        </p:nvSpPr>
        <p:spPr>
          <a:xfrm>
            <a:off x="325320" y="5247462"/>
            <a:ext cx="1332025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349" name="INTERACTIVITY"/>
          <p:cNvSpPr txBox="1"/>
          <p:nvPr/>
        </p:nvSpPr>
        <p:spPr>
          <a:xfrm>
            <a:off x="10520610" y="5646448"/>
            <a:ext cx="1016255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INTERACTIVITY</a:t>
            </a:r>
          </a:p>
        </p:txBody>
      </p:sp>
      <p:pic>
        <p:nvPicPr>
          <p:cNvPr id="350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2306300" y="203200"/>
            <a:ext cx="1384300" cy="1599192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CUSTOM THEMES"/>
          <p:cNvSpPr txBox="1"/>
          <p:nvPr/>
        </p:nvSpPr>
        <p:spPr>
          <a:xfrm>
            <a:off x="3715291" y="8016016"/>
            <a:ext cx="119222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CUSTOM THEMES</a:t>
            </a:r>
          </a:p>
        </p:txBody>
      </p:sp>
      <p:sp>
        <p:nvSpPr>
          <p:cNvPr id="352" name="Customize individual HTML elements using bslib variables. Use ?bs_theme to see more variables."/>
          <p:cNvSpPr txBox="1"/>
          <p:nvPr/>
        </p:nvSpPr>
        <p:spPr>
          <a:xfrm>
            <a:off x="3715291" y="8277489"/>
            <a:ext cx="3111132" cy="529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Customize individual HTML elements using bslib variables. 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?bs_theme</a:t>
            </a:r>
            <a:r>
              <a:t> to see more variables.</a:t>
            </a:r>
          </a:p>
        </p:txBody>
      </p:sp>
      <p:sp>
        <p:nvSpPr>
          <p:cNvPr id="353" name="Apply CSS styling by writing HTML tags directly or:…"/>
          <p:cNvSpPr txBox="1"/>
          <p:nvPr/>
        </p:nvSpPr>
        <p:spPr>
          <a:xfrm>
            <a:off x="7111058" y="7311092"/>
            <a:ext cx="3131717" cy="2254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Apply CSS styling by writing HTML tags directly or:</a:t>
            </a:r>
          </a:p>
          <a:p>
            <a:pPr marL="135819" indent="-135819">
              <a:lnSpc>
                <a:spcPct val="80000"/>
              </a:lnSpc>
              <a:spcBef>
                <a:spcPts val="0"/>
              </a:spcBef>
              <a:buSzPct val="100000"/>
              <a:buChar char="•"/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Use markdown to apply style attributes inline.</a:t>
            </a:r>
            <a:br/>
            <a:br/>
            <a:r>
              <a:t>Bracketed Span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 [green]{.my-color} word.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t>Fenced Div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::: {.my-color}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All of these words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are green.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:::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</a:p>
          <a:p>
            <a:pPr marL="135819" indent="-135819">
              <a:lnSpc>
                <a:spcPct val="80000"/>
              </a:lnSpc>
              <a:spcBef>
                <a:spcPts val="0"/>
              </a:spcBef>
              <a:buSzPct val="100000"/>
              <a:buChar char="•"/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Use the Visual Editor. Go to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Format &gt; Div/Span</a:t>
            </a:r>
            <a:r>
              <a:t> and add CSS styling directly with Edit Attributes. </a:t>
            </a:r>
          </a:p>
        </p:txBody>
      </p:sp>
      <p:sp>
        <p:nvSpPr>
          <p:cNvPr id="354" name="--- output:   html_document:     theme:       bg: &quot;#121212&quot;       fg: &quot;#E4E4E4&quot;…"/>
          <p:cNvSpPr txBox="1"/>
          <p:nvPr/>
        </p:nvSpPr>
        <p:spPr>
          <a:xfrm>
            <a:off x="3715291" y="8630056"/>
            <a:ext cx="2252404" cy="1330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>
                <a:solidFill>
                  <a:srgbClr val="5C6889"/>
                </a:solidFill>
              </a:rPr>
              <a:t>---</a:t>
            </a:r>
            <a:br>
              <a:rPr>
                <a:solidFill>
                  <a:srgbClr val="036B07"/>
                </a:solidFill>
              </a:rPr>
            </a:br>
            <a:r>
              <a:rPr>
                <a:solidFill>
                  <a:srgbClr val="060C8E"/>
                </a:solidFill>
              </a:rPr>
              <a:t>output:</a:t>
            </a:r>
            <a:br>
              <a:rPr>
                <a:solidFill>
                  <a:srgbClr val="036B07"/>
                </a:solidFill>
              </a:rPr>
            </a:br>
            <a:r>
              <a:rPr>
                <a:solidFill>
                  <a:srgbClr val="036B07"/>
                </a:solidFill>
              </a:rPr>
              <a:t>  </a:t>
            </a:r>
            <a:r>
              <a:rPr>
                <a:solidFill>
                  <a:srgbClr val="060C8E"/>
                </a:solidFill>
              </a:rPr>
              <a:t>html_document:</a:t>
            </a:r>
            <a:br>
              <a:rPr>
                <a:solidFill>
                  <a:srgbClr val="060C8E"/>
                </a:solidFill>
              </a:rPr>
            </a:br>
            <a:r>
              <a:rPr>
                <a:solidFill>
                  <a:srgbClr val="060C8E"/>
                </a:solidFill>
              </a:rPr>
              <a:t>    theme:</a:t>
            </a:r>
            <a:br>
              <a:rPr>
                <a:solidFill>
                  <a:srgbClr val="060C8E"/>
                </a:solidFill>
              </a:rPr>
            </a:br>
            <a:r>
              <a:rPr>
                <a:solidFill>
                  <a:srgbClr val="060C8E"/>
                </a:solidFill>
              </a:rPr>
              <a:t>      bg: </a:t>
            </a:r>
            <a:r>
              <a:rPr>
                <a:solidFill>
                  <a:srgbClr val="036B07"/>
                </a:solidFill>
              </a:rPr>
              <a:t>"#121212"</a:t>
            </a:r>
            <a:br>
              <a:rPr>
                <a:solidFill>
                  <a:srgbClr val="060C8E"/>
                </a:solidFill>
              </a:rPr>
            </a:br>
            <a:r>
              <a:rPr>
                <a:solidFill>
                  <a:srgbClr val="060C8E"/>
                </a:solidFill>
              </a:rPr>
              <a:t>      fg: </a:t>
            </a:r>
            <a:r>
              <a:rPr>
                <a:solidFill>
                  <a:srgbClr val="036B07"/>
                </a:solidFill>
              </a:rPr>
              <a:t>"#E4E4E4"</a:t>
            </a:r>
            <a:endParaRPr>
              <a:solidFill>
                <a:srgbClr val="060C8E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>
                <a:solidFill>
                  <a:srgbClr val="060C8E"/>
                </a:solidFill>
              </a:rPr>
              <a:t>      base_font:</a:t>
            </a:r>
            <a:br>
              <a:rPr>
                <a:solidFill>
                  <a:srgbClr val="060C8E"/>
                </a:solidFill>
              </a:rPr>
            </a:br>
            <a:r>
              <a:rPr>
                <a:solidFill>
                  <a:srgbClr val="060C8E"/>
                </a:solidFill>
              </a:rPr>
              <a:t>        google: </a:t>
            </a:r>
            <a:r>
              <a:rPr>
                <a:solidFill>
                  <a:srgbClr val="036B07"/>
                </a:solidFill>
              </a:rPr>
              <a:t>"Prompt"</a:t>
            </a:r>
            <a:br/>
            <a:r>
              <a:rPr>
                <a:solidFill>
                  <a:srgbClr val="5C6889"/>
                </a:solidFill>
              </a:rPr>
              <a:t>---</a:t>
            </a:r>
          </a:p>
        </p:txBody>
      </p:sp>
      <p:sp>
        <p:nvSpPr>
          <p:cNvPr id="355" name="Also see Shiny Prerendered for better performance. rmarkdown.rstudio.com/authoring_shiny_prerendered…"/>
          <p:cNvSpPr txBox="1"/>
          <p:nvPr/>
        </p:nvSpPr>
        <p:spPr>
          <a:xfrm>
            <a:off x="10517341" y="9178374"/>
            <a:ext cx="3187701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1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Also see Shiny Prerendered for better performance. </a:t>
            </a:r>
            <a:r>
              <a:rPr u="sng">
                <a:latin typeface="Source Sans Pro Bold"/>
                <a:ea typeface="Source Sans Pro Bold"/>
                <a:cs typeface="Source Sans Pro Bold"/>
                <a:sym typeface="Source Sans Pro Bold"/>
                <a:hlinkClick r:id="rId14" invalidUrl="" action="" tgtFrame="" tooltip="" history="1" highlightClick="0" endSnd="0"/>
              </a:rPr>
              <a:t>rmarkdown.rstudio.com/authoring_shiny_prerendered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Embed a complete app into your document with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shiny::shinyAppDir()</a:t>
            </a:r>
            <a:r>
              <a:t>. More at </a:t>
            </a:r>
            <a:r>
              <a:rPr u="sng">
                <a:latin typeface="Source Sans Pro Bold"/>
                <a:ea typeface="Source Sans Pro Bold"/>
                <a:cs typeface="Source Sans Pro Bold"/>
                <a:sym typeface="Source Sans Pro Bold"/>
                <a:hlinkClick r:id="rId15" invalidUrl="" action="" tgtFrame="" tooltip="" history="1" highlightClick="0" endSnd="0"/>
              </a:rPr>
              <a:t>bookdown.org/yihui/rmarkdown/shiny-embedded.html</a:t>
            </a:r>
            <a:r>
              <a:t>. </a:t>
            </a:r>
          </a:p>
        </p:txBody>
      </p:sp>
      <p:sp>
        <p:nvSpPr>
          <p:cNvPr id="356" name="REUSABLE TEMPLATES"/>
          <p:cNvSpPr txBox="1"/>
          <p:nvPr/>
        </p:nvSpPr>
        <p:spPr>
          <a:xfrm>
            <a:off x="318995" y="8330613"/>
            <a:ext cx="152908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REUSABLE TEMPLATES</a:t>
            </a:r>
          </a:p>
        </p:txBody>
      </p:sp>
      <p:sp>
        <p:nvSpPr>
          <p:cNvPr id="357" name="Create a new package with a inst/rmarkdown/templates directory.…"/>
          <p:cNvSpPr txBox="1"/>
          <p:nvPr/>
        </p:nvSpPr>
        <p:spPr>
          <a:xfrm>
            <a:off x="318995" y="8548592"/>
            <a:ext cx="3111133" cy="1772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94027" indent="-194027">
              <a:lnSpc>
                <a:spcPct val="80000"/>
              </a:lnSpc>
              <a:spcBef>
                <a:spcPts val="0"/>
              </a:spcBef>
              <a:buSzPct val="100000"/>
              <a:buAutoNum type="arabicPeriod" startAt="1"/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Create a new package</a:t>
            </a:r>
            <a:r>
              <a:t> with a inst/rmarkdown/templates directory.</a:t>
            </a:r>
          </a:p>
          <a:p>
            <a:pPr marL="194027" indent="-194027">
              <a:lnSpc>
                <a:spcPct val="80000"/>
              </a:lnSpc>
              <a:spcBef>
                <a:spcPts val="0"/>
              </a:spcBef>
              <a:buSzPct val="100000"/>
              <a:buAutoNum type="arabicPeriod" startAt="1"/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Add a folder</a:t>
            </a:r>
            <a:r>
              <a:t> containing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template.yaml</a:t>
            </a:r>
            <a:r>
              <a:t> (below)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skeleton.Rmd</a:t>
            </a:r>
            <a:r>
              <a:t> (template contents).</a:t>
            </a:r>
            <a:br/>
            <a:r>
              <a:rPr sz="1000">
                <a:solidFill>
                  <a:srgbClr val="5C688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</a:t>
            </a:r>
            <a:br>
              <a:rPr sz="1000">
                <a:solidFill>
                  <a:srgbClr val="5C688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sz="1000">
                <a:solidFill>
                  <a:srgbClr val="060C8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name: </a:t>
            </a:r>
            <a:r>
              <a:rPr sz="1000">
                <a:solidFill>
                  <a:srgbClr val="036B0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"My Template"</a:t>
            </a:r>
            <a:br>
              <a:rPr sz="1000">
                <a:solidFill>
                  <a:srgbClr val="036B07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sz="1000">
                <a:solidFill>
                  <a:srgbClr val="5C688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</a:t>
            </a:r>
          </a:p>
          <a:p>
            <a:pPr marL="194027" indent="-194027">
              <a:lnSpc>
                <a:spcPct val="80000"/>
              </a:lnSpc>
              <a:spcBef>
                <a:spcPts val="0"/>
              </a:spcBef>
              <a:buSzPct val="100000"/>
              <a:buAutoNum type="arabicPeriod" startAt="1"/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Install</a:t>
            </a:r>
            <a:r>
              <a:t> the package to access template by going to </a:t>
            </a:r>
            <a:br/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File &gt; New R Markdown &gt; From Template</a:t>
            </a:r>
            <a:r>
              <a:t>.</a:t>
            </a:r>
          </a:p>
        </p:txBody>
      </p:sp>
      <p:sp>
        <p:nvSpPr>
          <p:cNvPr id="358" name="Line"/>
          <p:cNvSpPr/>
          <p:nvPr/>
        </p:nvSpPr>
        <p:spPr>
          <a:xfrm>
            <a:off x="327975" y="8311493"/>
            <a:ext cx="30822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pSp>
        <p:nvGrpSpPr>
          <p:cNvPr id="365" name="Group"/>
          <p:cNvGrpSpPr/>
          <p:nvPr/>
        </p:nvGrpSpPr>
        <p:grpSpPr>
          <a:xfrm>
            <a:off x="7519979" y="9566556"/>
            <a:ext cx="1899911" cy="538733"/>
            <a:chOff x="0" y="0"/>
            <a:chExt cx="1899909" cy="538732"/>
          </a:xfrm>
        </p:grpSpPr>
        <p:sp>
          <p:nvSpPr>
            <p:cNvPr id="359" name="Rectangle"/>
            <p:cNvSpPr/>
            <p:nvPr/>
          </p:nvSpPr>
          <p:spPr>
            <a:xfrm>
              <a:off x="0" y="164082"/>
              <a:ext cx="1899910" cy="374651"/>
            </a:xfrm>
            <a:prstGeom prst="rect">
              <a:avLst/>
            </a:prstGeom>
            <a:solidFill>
              <a:srgbClr val="F3F3F3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360" name="This is a div with some text in it."/>
            <p:cNvSpPr txBox="1"/>
            <p:nvPr/>
          </p:nvSpPr>
          <p:spPr>
            <a:xfrm>
              <a:off x="8884" y="167257"/>
              <a:ext cx="1882141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01600" tIns="101600" rIns="101600" bIns="10160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This is a div with some text in it.</a:t>
              </a:r>
            </a:p>
          </p:txBody>
        </p:sp>
        <p:sp>
          <p:nvSpPr>
            <p:cNvPr id="361" name="Circle"/>
            <p:cNvSpPr/>
            <p:nvPr/>
          </p:nvSpPr>
          <p:spPr>
            <a:xfrm>
              <a:off x="1666502" y="31577"/>
              <a:ext cx="197024" cy="197024"/>
            </a:xfrm>
            <a:prstGeom prst="roundRect">
              <a:avLst>
                <a:gd name="adj" fmla="val 50000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DCDEE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362" name="..."/>
            <p:cNvSpPr txBox="1"/>
            <p:nvPr/>
          </p:nvSpPr>
          <p:spPr>
            <a:xfrm>
              <a:off x="1701901" y="0"/>
              <a:ext cx="128295" cy="1756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spcBef>
                  <a:spcPts val="1200"/>
                </a:spcBef>
                <a:defRPr sz="1100">
                  <a:solidFill>
                    <a:srgbClr val="53585F"/>
                  </a:solidFill>
                </a:defRPr>
              </a:lvl1pPr>
            </a:lstStyle>
            <a:p>
              <a:pPr/>
              <a:r>
                <a:t>... </a:t>
              </a:r>
            </a:p>
          </p:txBody>
        </p:sp>
        <p:sp>
          <p:nvSpPr>
            <p:cNvPr id="363" name="Rounded Rectangle"/>
            <p:cNvSpPr/>
            <p:nvPr/>
          </p:nvSpPr>
          <p:spPr>
            <a:xfrm>
              <a:off x="837846" y="31577"/>
              <a:ext cx="779464" cy="197024"/>
            </a:xfrm>
            <a:prstGeom prst="roundRect">
              <a:avLst>
                <a:gd name="adj" fmla="val 50000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DCDEE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364" name=".my-css-tag"/>
            <p:cNvSpPr txBox="1"/>
            <p:nvPr/>
          </p:nvSpPr>
          <p:spPr>
            <a:xfrm>
              <a:off x="842436" y="43157"/>
              <a:ext cx="779463" cy="1756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spcBef>
                  <a:spcPts val="1200"/>
                </a:spcBef>
                <a:defRPr sz="900">
                  <a:solidFill>
                    <a:srgbClr val="53585F"/>
                  </a:solidFill>
                </a:defRPr>
              </a:lvl1pPr>
            </a:lstStyle>
            <a:p>
              <a:pPr/>
              <a:r>
                <a:t>.my-css-tag</a:t>
              </a:r>
            </a:p>
          </p:txBody>
        </p:sp>
      </p:grpSp>
      <p:sp>
        <p:nvSpPr>
          <p:cNvPr id="366" name="Line"/>
          <p:cNvSpPr/>
          <p:nvPr/>
        </p:nvSpPr>
        <p:spPr>
          <a:xfrm rot="9808801">
            <a:off x="9392572" y="9511842"/>
            <a:ext cx="250709" cy="140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07" fill="norm" stroke="1" extrusionOk="0">
                <a:moveTo>
                  <a:pt x="21600" y="1378"/>
                </a:moveTo>
                <a:cubicBezTo>
                  <a:pt x="16436" y="-1393"/>
                  <a:pt x="10789" y="65"/>
                  <a:pt x="6372" y="5310"/>
                </a:cubicBezTo>
                <a:cubicBezTo>
                  <a:pt x="3307" y="8951"/>
                  <a:pt x="1063" y="14196"/>
                  <a:pt x="0" y="20207"/>
                </a:cubicBezTo>
              </a:path>
            </a:pathLst>
          </a:custGeom>
          <a:ln>
            <a:solidFill>
              <a:srgbClr val="54585E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67" name="A green word.…"/>
          <p:cNvSpPr txBox="1"/>
          <p:nvPr/>
        </p:nvSpPr>
        <p:spPr>
          <a:xfrm>
            <a:off x="8923649" y="7860327"/>
            <a:ext cx="1185822" cy="1058466"/>
          </a:xfrm>
          <a:prstGeom prst="rect">
            <a:avLst/>
          </a:prstGeom>
          <a:ln>
            <a:solidFill>
              <a:srgbClr val="DD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A </a:t>
            </a:r>
            <a:r>
              <a:rPr>
                <a:solidFill>
                  <a:schemeClr val="accent2"/>
                </a:solidFill>
              </a:rPr>
              <a:t>green</a:t>
            </a:r>
            <a:r>
              <a:t> word. 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br/>
            <a:br/>
            <a:br/>
            <a:r>
              <a:rPr>
                <a:solidFill>
                  <a:schemeClr val="accent2"/>
                </a:solidFill>
              </a:rPr>
              <a:t>All of these words </a:t>
            </a:r>
            <a:br>
              <a:rPr>
                <a:solidFill>
                  <a:schemeClr val="accent2"/>
                </a:solidFill>
              </a:rPr>
            </a:br>
            <a:r>
              <a:rPr>
                <a:solidFill>
                  <a:schemeClr val="accent2"/>
                </a:solidFill>
              </a:rPr>
              <a:t>are green.</a:t>
            </a:r>
          </a:p>
        </p:txBody>
      </p:sp>
      <p:sp>
        <p:nvSpPr>
          <p:cNvPr id="368" name="Indent format 2 characters, indent options 4 characters"/>
          <p:cNvSpPr/>
          <p:nvPr/>
        </p:nvSpPr>
        <p:spPr>
          <a:xfrm>
            <a:off x="1641170" y="1963935"/>
            <a:ext cx="1874442" cy="487177"/>
          </a:xfrm>
          <a:prstGeom prst="roundRect">
            <a:avLst>
              <a:gd name="adj" fmla="val 39103"/>
            </a:avLst>
          </a:prstGeom>
          <a:solidFill>
            <a:srgbClr val="D2E6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600"/>
              </a:spcBef>
              <a:defRPr sz="1100">
                <a:solidFill>
                  <a:srgbClr val="15808D"/>
                </a:solidFill>
              </a:defRPr>
            </a:lvl1pPr>
          </a:lstStyle>
          <a:p>
            <a:pPr/>
            <a:r>
              <a:t>Indent format 2 characters, indent options 4 characters</a:t>
            </a:r>
          </a:p>
        </p:txBody>
      </p:sp>
      <p:sp>
        <p:nvSpPr>
          <p:cNvPr id="369" name="Triangle"/>
          <p:cNvSpPr/>
          <p:nvPr/>
        </p:nvSpPr>
        <p:spPr>
          <a:xfrm flipH="1" rot="17372937">
            <a:off x="1498965" y="2109588"/>
            <a:ext cx="190679" cy="261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2E6F4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pic>
        <p:nvPicPr>
          <p:cNvPr id="370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2609744" y="3949534"/>
            <a:ext cx="853502" cy="8483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7" name="Group"/>
          <p:cNvGrpSpPr/>
          <p:nvPr/>
        </p:nvGrpSpPr>
        <p:grpSpPr>
          <a:xfrm>
            <a:off x="10994809" y="2305759"/>
            <a:ext cx="1800829" cy="413942"/>
            <a:chOff x="0" y="0"/>
            <a:chExt cx="1800827" cy="413940"/>
          </a:xfrm>
        </p:grpSpPr>
        <p:grpSp>
          <p:nvGrpSpPr>
            <p:cNvPr id="373" name="Group"/>
            <p:cNvGrpSpPr/>
            <p:nvPr/>
          </p:nvGrpSpPr>
          <p:grpSpPr>
            <a:xfrm>
              <a:off x="35365" y="20573"/>
              <a:ext cx="284803" cy="372794"/>
              <a:chOff x="0" y="0"/>
              <a:chExt cx="284802" cy="372792"/>
            </a:xfrm>
          </p:grpSpPr>
          <p:pic>
            <p:nvPicPr>
              <p:cNvPr id="371" name="Image" descr="Image"/>
              <p:cNvPicPr>
                <a:picLocks noChangeAspect="1"/>
              </p:cNvPicPr>
              <p:nvPr/>
            </p:nvPicPr>
            <p:blipFill>
              <a:blip r:embed="rId17">
                <a:extLst/>
              </a:blip>
              <a:stretch>
                <a:fillRect/>
              </a:stretch>
            </p:blipFill>
            <p:spPr>
              <a:xfrm>
                <a:off x="0" y="24704"/>
                <a:ext cx="271100" cy="34808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372" name="Triangle"/>
              <p:cNvSpPr/>
              <p:nvPr/>
            </p:nvSpPr>
            <p:spPr>
              <a:xfrm rot="10800000">
                <a:off x="182899" y="-1"/>
                <a:ext cx="101904" cy="1019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374" name="Line"/>
            <p:cNvSpPr/>
            <p:nvPr/>
          </p:nvSpPr>
          <p:spPr>
            <a:xfrm>
              <a:off x="342155" y="206970"/>
              <a:ext cx="381001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77" name="Group"/>
            <p:cNvGrpSpPr/>
            <p:nvPr/>
          </p:nvGrpSpPr>
          <p:grpSpPr>
            <a:xfrm>
              <a:off x="757842" y="20573"/>
              <a:ext cx="284804" cy="372794"/>
              <a:chOff x="0" y="0"/>
              <a:chExt cx="284802" cy="372792"/>
            </a:xfrm>
          </p:grpSpPr>
          <p:pic>
            <p:nvPicPr>
              <p:cNvPr id="375" name="Image" descr="Image"/>
              <p:cNvPicPr>
                <a:picLocks noChangeAspect="1"/>
              </p:cNvPicPr>
              <p:nvPr/>
            </p:nvPicPr>
            <p:blipFill>
              <a:blip r:embed="rId17">
                <a:extLst/>
              </a:blip>
              <a:stretch>
                <a:fillRect/>
              </a:stretch>
            </p:blipFill>
            <p:spPr>
              <a:xfrm>
                <a:off x="0" y="24704"/>
                <a:ext cx="271100" cy="34808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376" name="Triangle"/>
              <p:cNvSpPr/>
              <p:nvPr/>
            </p:nvSpPr>
            <p:spPr>
              <a:xfrm rot="10800000">
                <a:off x="182899" y="-1"/>
                <a:ext cx="101904" cy="1019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378" name="Line"/>
            <p:cNvSpPr/>
            <p:nvPr/>
          </p:nvSpPr>
          <p:spPr>
            <a:xfrm>
              <a:off x="1077333" y="206970"/>
              <a:ext cx="381001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81" name="Group"/>
            <p:cNvGrpSpPr/>
            <p:nvPr/>
          </p:nvGrpSpPr>
          <p:grpSpPr>
            <a:xfrm>
              <a:off x="1516025" y="14579"/>
              <a:ext cx="284803" cy="372794"/>
              <a:chOff x="0" y="0"/>
              <a:chExt cx="284802" cy="372792"/>
            </a:xfrm>
          </p:grpSpPr>
          <p:pic>
            <p:nvPicPr>
              <p:cNvPr id="379" name="Image" descr="Image"/>
              <p:cNvPicPr>
                <a:picLocks noChangeAspect="1"/>
              </p:cNvPicPr>
              <p:nvPr/>
            </p:nvPicPr>
            <p:blipFill>
              <a:blip r:embed="rId17">
                <a:extLst/>
              </a:blip>
              <a:stretch>
                <a:fillRect/>
              </a:stretch>
            </p:blipFill>
            <p:spPr>
              <a:xfrm>
                <a:off x="0" y="24704"/>
                <a:ext cx="271100" cy="34808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380" name="Triangle"/>
              <p:cNvSpPr/>
              <p:nvPr/>
            </p:nvSpPr>
            <p:spPr>
              <a:xfrm rot="10800000">
                <a:off x="182899" y="-1"/>
                <a:ext cx="101904" cy="1019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382" name=".Rmd"/>
            <p:cNvSpPr txBox="1"/>
            <p:nvPr/>
          </p:nvSpPr>
          <p:spPr>
            <a:xfrm>
              <a:off x="0" y="95249"/>
              <a:ext cx="330134" cy="223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700">
                  <a:solidFill>
                    <a:schemeClr val="accent5">
                      <a:hueOff val="-444211"/>
                      <a:satOff val="-14915"/>
                      <a:lumOff val="22857"/>
                    </a:schemeClr>
                  </a:solidFill>
                </a:defRPr>
              </a:lvl1pPr>
            </a:lstStyle>
            <a:p>
              <a:pPr/>
              <a:r>
                <a:t>.Rmd</a:t>
              </a:r>
            </a:p>
          </p:txBody>
        </p:sp>
        <p:sp>
          <p:nvSpPr>
            <p:cNvPr id="383" name=".md"/>
            <p:cNvSpPr txBox="1"/>
            <p:nvPr/>
          </p:nvSpPr>
          <p:spPr>
            <a:xfrm>
              <a:off x="747538" y="95249"/>
              <a:ext cx="272104" cy="223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defRPr sz="700">
                  <a:solidFill>
                    <a:schemeClr val="accent5">
                      <a:hueOff val="-444211"/>
                      <a:satOff val="-14915"/>
                      <a:lumOff val="22857"/>
                    </a:schemeClr>
                  </a:solidFill>
                </a:defRPr>
              </a:lvl1pPr>
            </a:lstStyle>
            <a:p>
              <a:pPr/>
              <a:r>
                <a:t>.md</a:t>
              </a:r>
            </a:p>
          </p:txBody>
        </p:sp>
        <p:sp>
          <p:nvSpPr>
            <p:cNvPr id="384" name="HTML…"/>
            <p:cNvSpPr txBox="1"/>
            <p:nvPr/>
          </p:nvSpPr>
          <p:spPr>
            <a:xfrm>
              <a:off x="1492503" y="-1"/>
              <a:ext cx="304798" cy="413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ctr">
                <a:spcBef>
                  <a:spcPts val="0"/>
                </a:spcBef>
                <a:defRPr sz="600">
                  <a:solidFill>
                    <a:schemeClr val="accent4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t>HTML</a:t>
              </a:r>
            </a:p>
            <a:p>
              <a:pPr algn="ctr">
                <a:spcBef>
                  <a:spcPts val="0"/>
                </a:spcBef>
                <a:defRPr sz="60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t>PDF</a:t>
              </a:r>
            </a:p>
            <a:p>
              <a:pPr algn="ctr">
                <a:spcBef>
                  <a:spcPts val="0"/>
                </a:spcBef>
                <a:defRPr sz="60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t>DOC</a:t>
              </a:r>
            </a:p>
          </p:txBody>
        </p:sp>
        <p:sp>
          <p:nvSpPr>
            <p:cNvPr id="385" name="knitr"/>
            <p:cNvSpPr txBox="1"/>
            <p:nvPr/>
          </p:nvSpPr>
          <p:spPr>
            <a:xfrm>
              <a:off x="374449" y="33273"/>
              <a:ext cx="369180" cy="223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defRPr sz="7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knitr</a:t>
              </a:r>
            </a:p>
          </p:txBody>
        </p:sp>
        <p:sp>
          <p:nvSpPr>
            <p:cNvPr id="386" name="pandoc"/>
            <p:cNvSpPr txBox="1"/>
            <p:nvPr/>
          </p:nvSpPr>
          <p:spPr>
            <a:xfrm>
              <a:off x="1053639" y="33273"/>
              <a:ext cx="467773" cy="223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defRPr sz="7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pandoc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Regular"/>
        <a:ea typeface="Source Sans Pro Regular"/>
        <a:cs typeface="Source Sans Pro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Regular"/>
        <a:ea typeface="Source Sans Pro Regular"/>
        <a:cs typeface="Source Sans Pro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