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snapToObjects="1">
      <p:cViewPr>
        <p:scale>
          <a:sx n="293" d="100"/>
          <a:sy n="293" d="100"/>
        </p:scale>
        <p:origin x="144" y="-2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872360"/>
            <a:ext cx="2348549"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Summarise Cases</a:t>
            </a:r>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49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48" name="Apply summary functions to columns to create a new table of summary statistics. Summary functions take vectors as input and return one value (see back)."/>
          <p:cNvSpPr txBox="1"/>
          <p:nvPr/>
        </p:nvSpPr>
        <p:spPr>
          <a:xfrm>
            <a:off x="317499"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a:t>
            </a:r>
            <a:r>
              <a:rPr>
                <a:latin typeface="+mj-lt"/>
                <a:ea typeface="+mj-ea"/>
                <a:cs typeface="+mj-cs"/>
                <a:sym typeface="Source Sans Pro Regular"/>
              </a:rPr>
              <a:t>.data, …</a:t>
            </a:r>
            <a:r>
              <a:t>)</a:t>
            </a:r>
            <a:br/>
            <a:r>
              <a:rPr>
                <a:latin typeface="+mj-lt"/>
                <a:ea typeface="+mj-ea"/>
                <a:cs typeface="+mj-cs"/>
                <a:sym typeface="Source Sans Pro Regular"/>
              </a:rPr>
              <a:t>Compute table of summaries. </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summarise(mtcars, avg = mean(mpg))</a:t>
            </a:r>
          </a:p>
          <a:p>
            <a:pPr>
              <a:lnSpc>
                <a:spcPct val="80000"/>
              </a:lnSpc>
              <a:spcBef>
                <a:spcPts val="0"/>
              </a:spcBef>
              <a:defRPr>
                <a:solidFill>
                  <a:srgbClr val="000000"/>
                </a:solidFill>
              </a:defRPr>
            </a:pPr>
            <a:endParaRPr>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count(</a:t>
            </a:r>
            <a:r>
              <a:rPr>
                <a:latin typeface="+mj-lt"/>
                <a:ea typeface="+mj-ea"/>
                <a:cs typeface="+mj-cs"/>
                <a:sym typeface="Source Sans Pro Regular"/>
              </a:rPr>
              <a:t>.data, …, wt = NULL, sort = FALSE, name = NULL</a:t>
            </a:r>
            <a:r>
              <a:t>) </a:t>
            </a:r>
            <a:r>
              <a:rPr>
                <a:latin typeface="+mj-lt"/>
                <a:ea typeface="+mj-ea"/>
                <a:cs typeface="+mj-cs"/>
                <a:sym typeface="Source Sans Pro Regular"/>
              </a:rPr>
              <a:t>Count number of rows in each group defined by the variables in … Also </a:t>
            </a:r>
            <a:r>
              <a:t>tally()</a:t>
            </a:r>
            <a:r>
              <a:rPr>
                <a:latin typeface="+mj-lt"/>
                <a:ea typeface="+mj-ea"/>
                <a:cs typeface="+mj-cs"/>
                <a:sym typeface="Source Sans Pro Regular"/>
              </a:rPr>
              <a:t>.</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count(mtcars, cyl)</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2"/>
              </a:rPr>
              <a:t>CC BY SA</a:t>
            </a:r>
            <a:r>
              <a:t>  RStudio  •  </a:t>
            </a:r>
            <a:r>
              <a:rPr u="sng">
                <a:solidFill>
                  <a:srgbClr val="0000FF"/>
                </a:solidFill>
                <a:uFill>
                  <a:solidFill>
                    <a:srgbClr val="0000FF"/>
                  </a:solidFill>
                </a:uFill>
                <a:hlinkClick r:id="rId3"/>
              </a:rPr>
              <a:t>info@rstudio.com</a:t>
            </a:r>
            <a:r>
              <a:t>  •  844-448-1212  •  </a:t>
            </a:r>
            <a:r>
              <a:rPr u="sng">
                <a:solidFill>
                  <a:srgbClr val="0000FF"/>
                </a:solidFill>
                <a:uFill>
                  <a:solidFill>
                    <a:srgbClr val="0000FF"/>
                  </a:solidFill>
                </a:uFill>
                <a:hlinkClick r:id="rId4"/>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t>  •  dplyr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t>&amp;</a:t>
            </a:r>
          </a:p>
        </p:txBody>
      </p:sp>
      <p:sp>
        <p:nvSpPr>
          <p:cNvPr id="156" name="dplyr functions work with pipes and expect tidy data. In tidy data:"/>
          <p:cNvSpPr txBox="1"/>
          <p:nvPr/>
        </p:nvSpPr>
        <p:spPr>
          <a:xfrm>
            <a:off x="317500" y="1524000"/>
            <a:ext cx="4264736" cy="225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dplyr</a:t>
            </a:r>
            <a:r>
              <a:rPr>
                <a:latin typeface="+mj-lt"/>
                <a:ea typeface="+mj-ea"/>
                <a:cs typeface="+mj-cs"/>
                <a:sym typeface="Source Sans Pro Regular"/>
              </a:rPr>
              <a:t> functions work with pipes and expect </a:t>
            </a:r>
            <a:r>
              <a:t>tidy data</a:t>
            </a:r>
            <a:r>
              <a:rPr>
                <a:latin typeface="+mj-lt"/>
                <a:ea typeface="+mj-ea"/>
                <a:cs typeface="+mj-cs"/>
                <a:sym typeface="Source Sans Pro Regular"/>
              </a:rPr>
              <a:t>. In tidy data:</a:t>
            </a:r>
          </a:p>
        </p:txBody>
      </p:sp>
      <p:sp>
        <p:nvSpPr>
          <p:cNvPr id="157" name="pipes"/>
          <p:cNvSpPr txBox="1"/>
          <p:nvPr/>
        </p:nvSpPr>
        <p:spPr>
          <a:xfrm>
            <a:off x="3927295" y="2030546"/>
            <a:ext cx="486892"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pipes</a:t>
            </a:r>
          </a:p>
        </p:txBody>
      </p:sp>
      <p:sp>
        <p:nvSpPr>
          <p:cNvPr id="158" name="x %&gt;% f(y)…"/>
          <p:cNvSpPr txBox="1"/>
          <p:nvPr/>
        </p:nvSpPr>
        <p:spPr>
          <a:xfrm>
            <a:off x="3325200" y="2402350"/>
            <a:ext cx="1195269" cy="342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x %&gt;% f(y) </a:t>
            </a:r>
          </a:p>
          <a:p>
            <a:pPr>
              <a:lnSpc>
                <a:spcPct val="80000"/>
              </a:lnSpc>
              <a:spcBef>
                <a:spcPts val="0"/>
              </a:spcBef>
              <a:defRPr>
                <a:solidFill>
                  <a:srgbClr val="000000"/>
                </a:solidFill>
              </a:defRPr>
            </a:pPr>
            <a:r>
              <a:t>becomes  </a:t>
            </a:r>
            <a:r>
              <a:rPr>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filter(</a:t>
            </a:r>
            <a:r>
              <a:rPr>
                <a:latin typeface="+mj-lt"/>
                <a:ea typeface="+mj-ea"/>
                <a:cs typeface="+mj-cs"/>
                <a:sym typeface="Source Sans Pro Regular"/>
              </a:rPr>
              <a:t>.data, …, .preserve = FALSE</a:t>
            </a:r>
            <a:r>
              <a:t>)</a:t>
            </a:r>
            <a:r>
              <a:rPr>
                <a:latin typeface="+mj-lt"/>
                <a:ea typeface="+mj-ea"/>
                <a:cs typeface="+mj-cs"/>
                <a:sym typeface="Source Sans Pro Regular"/>
              </a:rP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filter(mtcars, mpg &gt; 20)</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distinct(</a:t>
            </a:r>
            <a:r>
              <a:rPr>
                <a:latin typeface="+mj-lt"/>
                <a:ea typeface="+mj-ea"/>
                <a:cs typeface="+mj-cs"/>
                <a:sym typeface="Source Sans Pro Regular"/>
              </a:rPr>
              <a:t>.data, …, .keep_all = FALSE</a:t>
            </a:r>
            <a:r>
              <a:t>)</a:t>
            </a:r>
            <a:r>
              <a:rPr>
                <a:latin typeface="+mj-lt"/>
                <a:ea typeface="+mj-ea"/>
                <a:cs typeface="+mj-cs"/>
                <a:sym typeface="Source Sans Pro Regular"/>
              </a:rPr>
              <a:t> Remove rows with duplicate values. </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distinct(mtcars, gear)</a:t>
            </a:r>
            <a:endParaRPr i="1"/>
          </a:p>
          <a:p>
            <a:pPr>
              <a:lnSpc>
                <a:spcPct val="80000"/>
              </a:lnSpc>
              <a:spcBef>
                <a:spcPts val="0"/>
              </a:spcBef>
              <a:defRPr>
                <a:solidFill>
                  <a:srgbClr val="000000"/>
                </a:solidFill>
              </a:defRPr>
            </a:pPr>
            <a:endParaRPr i="1"/>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a:t>
            </a:r>
            <a:r>
              <a:rPr>
                <a:latin typeface="+mj-lt"/>
                <a:ea typeface="+mj-ea"/>
                <a:cs typeface="+mj-cs"/>
                <a:sym typeface="Source Sans Pro Regular"/>
              </a:rPr>
              <a:t>.data, …, .preserve = FALSE</a:t>
            </a:r>
            <a:r>
              <a:t>)</a:t>
            </a:r>
            <a:r>
              <a:rPr>
                <a:latin typeface="+mj-lt"/>
                <a:ea typeface="+mj-ea"/>
                <a:cs typeface="+mj-cs"/>
                <a:sym typeface="Source Sans Pro Regular"/>
              </a:rP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slice(mtcars, 10:15)</a:t>
            </a:r>
            <a:endParaRPr i="1">
              <a:latin typeface="+mj-lt"/>
              <a:ea typeface="+mj-ea"/>
              <a:cs typeface="+mj-cs"/>
              <a:sym typeface="Source Sans Pro Regular"/>
            </a:endParaRPr>
          </a:p>
          <a:p>
            <a:pPr>
              <a:lnSpc>
                <a:spcPct val="80000"/>
              </a:lnSpc>
              <a:spcBef>
                <a:spcPts val="0"/>
              </a:spcBef>
              <a:defRPr i="1">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slice_sample(</a:t>
            </a:r>
            <a:r>
              <a:rPr>
                <a:latin typeface="+mj-lt"/>
                <a:ea typeface="+mj-ea"/>
                <a:cs typeface="+mj-cs"/>
                <a:sym typeface="Source Sans Pro Regular"/>
              </a:rPr>
              <a:t>.data, …, n, prop, weight_by = NULL, replace = FALSE</a:t>
            </a:r>
            <a:r>
              <a:t>) </a:t>
            </a:r>
            <a:r>
              <a:rPr>
                <a:latin typeface="+mj-lt"/>
                <a:ea typeface="+mj-ea"/>
                <a:cs typeface="+mj-cs"/>
                <a:sym typeface="Source Sans Pro Regular"/>
              </a:rPr>
              <a:t>Randomly select rows. Use n to select a number of rows and prop to select a fraction of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slice_sample(mtcars, n = 5, replace = TRUE)</a:t>
            </a:r>
            <a:endParaRPr i="1">
              <a:latin typeface="+mj-lt"/>
              <a:ea typeface="+mj-ea"/>
              <a:cs typeface="+mj-cs"/>
              <a:sym typeface="Source Sans Pro Regular"/>
            </a:endParaRPr>
          </a:p>
          <a:p>
            <a:pPr>
              <a:lnSpc>
                <a:spcPct val="80000"/>
              </a:lnSpc>
              <a:spcBef>
                <a:spcPts val="0"/>
              </a:spcBef>
              <a:defRPr>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slice_min(</a:t>
            </a:r>
            <a:r>
              <a:rPr>
                <a:latin typeface="+mj-lt"/>
                <a:ea typeface="+mj-ea"/>
                <a:cs typeface="+mj-cs"/>
                <a:sym typeface="Source Sans Pro Regular"/>
              </a:rPr>
              <a:t>.data, order_by, …, n, prop, with_ties = TRUE</a:t>
            </a:r>
            <a:r>
              <a:t>) </a:t>
            </a:r>
            <a:r>
              <a:rPr>
                <a:latin typeface="+mj-lt"/>
                <a:ea typeface="+mj-ea"/>
                <a:cs typeface="+mj-cs"/>
                <a:sym typeface="Source Sans Pro Regular"/>
              </a:rPr>
              <a:t>and </a:t>
            </a:r>
            <a:r>
              <a:t>slice_max() </a:t>
            </a:r>
            <a:r>
              <a:rPr>
                <a:latin typeface="+mj-lt"/>
                <a:ea typeface="+mj-ea"/>
                <a:cs typeface="+mj-cs"/>
                <a:sym typeface="Source Sans Pro Regular"/>
              </a:rPr>
              <a:t>Select rows with the lowest and highest values.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slice_min(mtcars, mpg, prop = 0.25)</a:t>
            </a:r>
          </a:p>
          <a:p>
            <a:pPr>
              <a:lnSpc>
                <a:spcPct val="80000"/>
              </a:lnSpc>
              <a:spcBef>
                <a:spcPts val="0"/>
              </a:spcBef>
              <a:defRPr i="1">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slice_head(</a:t>
            </a:r>
            <a:r>
              <a:rPr>
                <a:latin typeface="+mj-lt"/>
                <a:ea typeface="+mj-ea"/>
                <a:cs typeface="+mj-cs"/>
                <a:sym typeface="Source Sans Pro Regular"/>
              </a:rPr>
              <a:t>.data, …, n, prop</a:t>
            </a:r>
            <a:r>
              <a:t>)</a:t>
            </a:r>
            <a:r>
              <a:rPr>
                <a:latin typeface="+mj-lt"/>
                <a:ea typeface="+mj-ea"/>
                <a:cs typeface="+mj-cs"/>
                <a:sym typeface="Source Sans Pro Regular"/>
              </a:rPr>
              <a:t> and </a:t>
            </a:r>
            <a:r>
              <a:t>slice_tail()</a:t>
            </a:r>
            <a:r>
              <a:rPr>
                <a:latin typeface="+mj-lt"/>
                <a:ea typeface="+mj-ea"/>
                <a:cs typeface="+mj-cs"/>
                <a:sym typeface="Source Sans Pro Regular"/>
              </a:rPr>
              <a:t> Select the first or last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slice_head(mtcars, n = 5)</a:t>
            </a:r>
          </a:p>
        </p:txBody>
      </p:sp>
      <p:sp>
        <p:nvSpPr>
          <p:cNvPr id="162" name="Row functions return a subset of rows as a new table."/>
          <p:cNvSpPr txBox="1"/>
          <p:nvPr/>
        </p:nvSpPr>
        <p:spPr>
          <a:xfrm>
            <a:off x="4791188" y="2320095"/>
            <a:ext cx="4140392"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80000"/>
              </a:lnSpc>
              <a:spcBef>
                <a:spcPts val="0"/>
              </a:spcBef>
              <a:defRPr>
                <a:solidFill>
                  <a:srgbClr val="000000"/>
                </a:solidFill>
              </a:defRPr>
            </a:lvl1pPr>
          </a:lstStyle>
          <a:p>
            <a:r>
              <a:t>Row functions return a subset of rows as a new table.</a:t>
            </a:r>
          </a:p>
        </p:txBody>
      </p:sp>
      <p:sp>
        <p:nvSpPr>
          <p:cNvPr id="163" name="See ?base::Logic and ?Comparison for help."/>
          <p:cNvSpPr txBox="1"/>
          <p:nvPr/>
        </p:nvSpPr>
        <p:spPr>
          <a:xfrm>
            <a:off x="4940358" y="7449031"/>
            <a:ext cx="2738928"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arrange(</a:t>
            </a:r>
            <a:r>
              <a:rPr>
                <a:latin typeface="+mj-lt"/>
                <a:ea typeface="+mj-ea"/>
                <a:cs typeface="+mj-cs"/>
                <a:sym typeface="Source Sans Pro Regular"/>
              </a:rPr>
              <a:t>.data, …, .by_group = FALSE</a:t>
            </a:r>
            <a:r>
              <a:t>) </a:t>
            </a:r>
            <a:r>
              <a:rPr>
                <a:latin typeface="+mj-lt"/>
                <a:ea typeface="+mj-ea"/>
                <a:cs typeface="+mj-cs"/>
                <a:sym typeface="Source Sans Pro Regular"/>
              </a:rPr>
              <a:t>Order rows by values of a column or columns (low to high), use with </a:t>
            </a:r>
            <a:r>
              <a:t>desc() </a:t>
            </a:r>
            <a:r>
              <a:rPr>
                <a:latin typeface="+mj-lt"/>
                <a:ea typeface="+mj-ea"/>
                <a:cs typeface="+mj-cs"/>
                <a:sym typeface="Source Sans Pro Regular"/>
              </a:rP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arrange(mtcars,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add_row(.</a:t>
            </a:r>
            <a:r>
              <a:rPr>
                <a:latin typeface="+mj-lt"/>
                <a:ea typeface="+mj-ea"/>
                <a:cs typeface="+mj-cs"/>
                <a:sym typeface="Source Sans Pro Regular"/>
              </a:rPr>
              <a:t>data, …, .before = NULL, .after = NULL</a:t>
            </a:r>
            <a:r>
              <a:t>) </a:t>
            </a:r>
            <a:r>
              <a:rPr>
                <a:latin typeface="+mj-lt"/>
                <a:ea typeface="+mj-ea"/>
                <a:cs typeface="+mj-cs"/>
                <a:sym typeface="Source Sans Pro Regular"/>
              </a:rP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add_row(cars, speed = 1, dist = 1)</a:t>
            </a:r>
          </a:p>
        </p:txBody>
      </p:sp>
      <p:sp>
        <p:nvSpPr>
          <p:cNvPr id="166" name="Group Cases"/>
          <p:cNvSpPr txBox="1"/>
          <p:nvPr/>
        </p:nvSpPr>
        <p:spPr>
          <a:xfrm>
            <a:off x="317498" y="5740251"/>
            <a:ext cx="1664971"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Group Cases</a:t>
            </a:r>
          </a:p>
        </p:txBody>
      </p:sp>
      <p:sp>
        <p:nvSpPr>
          <p:cNvPr id="167" name="Manipulate Cases"/>
          <p:cNvSpPr txBox="1"/>
          <p:nvPr/>
        </p:nvSpPr>
        <p:spPr>
          <a:xfrm>
            <a:off x="4803888" y="1530121"/>
            <a:ext cx="2329498"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t>Manipulate Cases</a:t>
            </a:r>
          </a:p>
        </p:txBody>
      </p:sp>
      <p:sp>
        <p:nvSpPr>
          <p:cNvPr id="168" name="EXTRACT VARIABLES"/>
          <p:cNvSpPr txBox="1"/>
          <p:nvPr/>
        </p:nvSpPr>
        <p:spPr>
          <a:xfrm>
            <a:off x="9426688" y="2059201"/>
            <a:ext cx="1379729"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VARIABLES</a:t>
            </a:r>
          </a:p>
        </p:txBody>
      </p:sp>
      <p:sp>
        <p:nvSpPr>
          <p:cNvPr id="169" name="ADD CASES"/>
          <p:cNvSpPr txBox="1"/>
          <p:nvPr/>
        </p:nvSpPr>
        <p:spPr>
          <a:xfrm>
            <a:off x="4803888" y="9074377"/>
            <a:ext cx="753060"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t>ADD CASES</a:t>
            </a:r>
          </a:p>
        </p:txBody>
      </p:sp>
      <p:sp>
        <p:nvSpPr>
          <p:cNvPr id="170" name="ARRANGE CASES"/>
          <p:cNvSpPr txBox="1"/>
          <p:nvPr/>
        </p:nvSpPr>
        <p:spPr>
          <a:xfrm>
            <a:off x="4803888" y="7820914"/>
            <a:ext cx="1114553"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ARRANGE CASES</a:t>
            </a:r>
          </a:p>
        </p:txBody>
      </p:sp>
      <p:sp>
        <p:nvSpPr>
          <p:cNvPr id="171" name="Logical and boolean operators to use with filter()"/>
          <p:cNvSpPr txBox="1"/>
          <p:nvPr/>
        </p:nvSpPr>
        <p:spPr>
          <a:xfrm>
            <a:off x="4920206" y="6771613"/>
            <a:ext cx="329809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Logical and boolean operators to use with 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80000"/>
              </a:lnSpc>
              <a:spcBef>
                <a:spcPts val="0"/>
              </a:spcBef>
              <a:defRPr>
                <a:solidFill>
                  <a:srgbClr val="000000"/>
                </a:solidFill>
              </a:defRPr>
            </a:lvl1pPr>
          </a:lstStyle>
          <a:p>
            <a:r>
              <a:t>Column functions return a set of columns as a new vector or table.</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t>pull(</a:t>
            </a:r>
            <a:r>
              <a:rPr>
                <a:latin typeface="+mj-lt"/>
                <a:ea typeface="+mj-ea"/>
                <a:cs typeface="+mj-cs"/>
                <a:sym typeface="Source Sans Pro Regular"/>
              </a:rPr>
              <a:t>.data,  var = -1, name = NULL, …</a:t>
            </a:r>
            <a:r>
              <a:t>) </a:t>
            </a:r>
            <a:r>
              <a:rPr>
                <a:latin typeface="+mj-lt"/>
                <a:ea typeface="+mj-ea"/>
                <a:cs typeface="+mj-cs"/>
                <a:sym typeface="Source Sans Pro Regular"/>
              </a:rPr>
              <a:t>Extract column values as a vector, by name or index.</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pull(mtcars,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select(</a:t>
            </a:r>
            <a:r>
              <a:rPr>
                <a:latin typeface="+mj-lt"/>
                <a:ea typeface="+mj-ea"/>
                <a:cs typeface="+mj-cs"/>
                <a:sym typeface="Source Sans Pro Regular"/>
              </a:rPr>
              <a:t>.data, …</a:t>
            </a:r>
            <a:r>
              <a:t>) </a:t>
            </a:r>
            <a:r>
              <a:rPr>
                <a:latin typeface="+mj-lt"/>
                <a:ea typeface="+mj-ea"/>
                <a:cs typeface="+mj-cs"/>
                <a:sym typeface="Source Sans Pro Regular"/>
              </a:rPr>
              <a:t>Extract columns as a table.</a:t>
            </a:r>
            <a:r>
              <a:t> </a:t>
            </a:r>
            <a:br/>
            <a:r>
              <a:rPr>
                <a:latin typeface="Source Sans Pro ExtraLight"/>
                <a:ea typeface="Source Sans Pro ExtraLight"/>
                <a:cs typeface="Source Sans Pro ExtraLight"/>
                <a:sym typeface="Source Sans Pro ExtraLight"/>
              </a:rPr>
              <a:t>select(mtcars, mpg, wt)</a:t>
            </a:r>
            <a:endParaRPr i="1"/>
          </a:p>
          <a:p>
            <a:pPr>
              <a:lnSpc>
                <a:spcPct val="80000"/>
              </a:lnSpc>
              <a:spcBef>
                <a:spcPts val="1500"/>
              </a:spcBef>
              <a:defRPr>
                <a:solidFill>
                  <a:srgbClr val="000000"/>
                </a:solidFill>
                <a:latin typeface="Source Sans Pro Bold"/>
                <a:ea typeface="Source Sans Pro Bold"/>
                <a:cs typeface="Source Sans Pro Bold"/>
                <a:sym typeface="Source Sans Pro Bold"/>
              </a:defRPr>
            </a:pPr>
            <a:r>
              <a:t>relocate(</a:t>
            </a:r>
            <a:r>
              <a:rPr>
                <a:latin typeface="+mj-lt"/>
                <a:ea typeface="+mj-ea"/>
                <a:cs typeface="+mj-cs"/>
                <a:sym typeface="Source Sans Pro Regular"/>
              </a:rPr>
              <a:t>.data, …, .before = NULL, .after = NULL</a:t>
            </a:r>
            <a:r>
              <a:t>) </a:t>
            </a:r>
            <a:r>
              <a:rPr>
                <a:latin typeface="+mj-lt"/>
                <a:ea typeface="+mj-ea"/>
                <a:cs typeface="+mj-cs"/>
                <a:sym typeface="Source Sans Pro Regular"/>
              </a:rPr>
              <a:t>Move columns to new position.</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relocate(mtcars, mpg, cyl, .after = last_col())</a:t>
            </a:r>
          </a:p>
        </p:txBody>
      </p:sp>
      <p:sp>
        <p:nvSpPr>
          <p:cNvPr id="179" name="Manipulate Variables"/>
          <p:cNvSpPr txBox="1"/>
          <p:nvPr/>
        </p:nvSpPr>
        <p:spPr>
          <a:xfrm>
            <a:off x="9426688" y="1530121"/>
            <a:ext cx="2776538"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Manipulate Variables</a:t>
            </a:r>
          </a:p>
        </p:txBody>
      </p:sp>
      <p:sp>
        <p:nvSpPr>
          <p:cNvPr id="180" name="Use these helpers with select() and across()…"/>
          <p:cNvSpPr txBox="1"/>
          <p:nvPr/>
        </p:nvSpPr>
        <p:spPr>
          <a:xfrm>
            <a:off x="9501030" y="4544564"/>
            <a:ext cx="2937816"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Use these helpers with select() and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2" name="mutate(.data, …, .keep = &quot;all&quot;, .before = NULL,  .after = NULL) Compute new column(s). Also add_column(), add_count(), and add_tally().…"/>
          <p:cNvSpPr txBox="1"/>
          <p:nvPr/>
        </p:nvSpPr>
        <p:spPr>
          <a:xfrm>
            <a:off x="10569043" y="8286091"/>
            <a:ext cx="3254430" cy="20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j-lt"/>
                <a:ea typeface="+mj-ea"/>
                <a:cs typeface="+mj-cs"/>
                <a:sym typeface="Source Sans Pro Regular"/>
              </a:rPr>
              <a:t>.data, …, .keep = "all", .before = NULL, </a:t>
            </a:r>
            <a:br>
              <a:rPr>
                <a:latin typeface="+mj-lt"/>
                <a:ea typeface="+mj-ea"/>
                <a:cs typeface="+mj-cs"/>
                <a:sym typeface="Source Sans Pro Regular"/>
              </a:rPr>
            </a:br>
            <a:r>
              <a:rPr>
                <a:latin typeface="+mj-lt"/>
                <a:ea typeface="+mj-ea"/>
                <a:cs typeface="+mj-cs"/>
                <a:sym typeface="Source Sans Pro Regular"/>
              </a:rPr>
              <a:t>.after = NULL</a:t>
            </a:r>
            <a:r>
              <a:t>)</a:t>
            </a:r>
            <a:r>
              <a:rPr>
                <a:latin typeface="+mj-lt"/>
                <a:ea typeface="+mj-ea"/>
                <a:cs typeface="+mj-cs"/>
                <a:sym typeface="Source Sans Pro Regular"/>
              </a:rPr>
              <a:t> Compute new column(s). Also </a:t>
            </a:r>
            <a:r>
              <a:t>add_column(), add_count(), </a:t>
            </a:r>
            <a:r>
              <a:rPr>
                <a:latin typeface="+mj-lt"/>
                <a:ea typeface="+mj-ea"/>
                <a:cs typeface="+mj-cs"/>
                <a:sym typeface="Source Sans Pro Regular"/>
              </a:rPr>
              <a:t>and </a:t>
            </a:r>
            <a:r>
              <a:t>add_tally().</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mutate(mtcars, gpm = 1 / mpg)</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transmute(</a:t>
            </a:r>
            <a:r>
              <a:rPr>
                <a:latin typeface="+mj-lt"/>
                <a:ea typeface="+mj-ea"/>
                <a:cs typeface="+mj-cs"/>
                <a:sym typeface="Source Sans Pro Regular"/>
              </a:rPr>
              <a:t>.data, …</a:t>
            </a:r>
            <a:r>
              <a:t>) </a:t>
            </a:r>
            <a:r>
              <a:rPr>
                <a:latin typeface="+mj-lt"/>
                <a:ea typeface="+mj-ea"/>
                <a:cs typeface="+mj-cs"/>
                <a:sym typeface="Source Sans Pro Regular"/>
              </a:rPr>
              <a:t>Compute new column(s), drop others.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transmute(mtcars, gpm = 1 / mpg)</a:t>
            </a:r>
            <a:endParaRPr i="1">
              <a:latin typeface="+mj-lt"/>
              <a:ea typeface="+mj-ea"/>
              <a:cs typeface="+mj-cs"/>
              <a:sym typeface="Source Sans Pro Regular"/>
            </a:endParaRPr>
          </a:p>
          <a:p>
            <a:pPr>
              <a:lnSpc>
                <a:spcPct val="80000"/>
              </a:lnSpc>
              <a:spcBef>
                <a:spcPts val="0"/>
              </a:spcBef>
              <a:defRPr i="1">
                <a:solidFill>
                  <a:srgbClr val="000000"/>
                </a:solidFill>
              </a:defRPr>
            </a:pPr>
            <a:endParaRPr i="1">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rename(</a:t>
            </a:r>
            <a:r>
              <a:rPr>
                <a:latin typeface="+mj-lt"/>
                <a:ea typeface="+mj-ea"/>
                <a:cs typeface="+mj-cs"/>
                <a:sym typeface="Source Sans Pro Regular"/>
              </a:rPr>
              <a:t>.data, …</a:t>
            </a:r>
            <a:r>
              <a:t>)</a:t>
            </a:r>
            <a:r>
              <a:rPr>
                <a:latin typeface="+mj-lt"/>
                <a:ea typeface="+mj-ea"/>
                <a:cs typeface="+mj-cs"/>
                <a:sym typeface="Source Sans Pro Regular"/>
              </a:rPr>
              <a:t> Rename columns. Use </a:t>
            </a:r>
            <a:r>
              <a:t>rename_with() </a:t>
            </a:r>
            <a:r>
              <a:rPr>
                <a:latin typeface="+mj-lt"/>
                <a:ea typeface="+mj-ea"/>
                <a:cs typeface="+mj-cs"/>
                <a:sym typeface="Source Sans Pro Regular"/>
              </a:rPr>
              <a:t>to rename with a function.</a:t>
            </a:r>
            <a:br>
              <a:rPr>
                <a:latin typeface="+mj-lt"/>
                <a:ea typeface="+mj-ea"/>
                <a:cs typeface="+mj-cs"/>
                <a:sym typeface="Source Sans Pro Regular"/>
              </a:rPr>
            </a:br>
            <a:r>
              <a:rPr>
                <a:latin typeface="Source Sans Pro ExtraLight"/>
                <a:ea typeface="Source Sans Pro ExtraLight"/>
                <a:cs typeface="Source Sans Pro ExtraLight"/>
                <a:sym typeface="Source Sans Pro ExtraLight"/>
              </a:rPr>
              <a:t>rename(cars, distance = dist)</a:t>
            </a:r>
          </a:p>
        </p:txBody>
      </p:sp>
      <p:sp>
        <p:nvSpPr>
          <p:cNvPr id="183" name="MAKE NEW VARIABLES"/>
          <p:cNvSpPr txBox="1"/>
          <p:nvPr/>
        </p:nvSpPr>
        <p:spPr>
          <a:xfrm>
            <a:off x="9426688" y="7271632"/>
            <a:ext cx="1498296"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MAKE NEW VARIABLES</a:t>
            </a:r>
          </a:p>
        </p:txBody>
      </p:sp>
      <p:sp>
        <p:nvSpPr>
          <p:cNvPr id="184" name="EXTRACT CASES"/>
          <p:cNvSpPr txBox="1"/>
          <p:nvPr/>
        </p:nvSpPr>
        <p:spPr>
          <a:xfrm>
            <a:off x="4803888" y="2059201"/>
            <a:ext cx="107340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CASES</a:t>
            </a:r>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2787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39456"/>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24744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pic>
        <p:nvPicPr>
          <p:cNvPr id="200" name="Image" descr="Image"/>
          <p:cNvPicPr>
            <a:picLocks noChangeAspect="1"/>
          </p:cNvPicPr>
          <p:nvPr/>
        </p:nvPicPr>
        <p:blipFill>
          <a:blip r:embed="rId8"/>
          <a:stretch>
            <a:fillRect/>
          </a:stretch>
        </p:blipFill>
        <p:spPr>
          <a:xfrm>
            <a:off x="11087961" y="7921773"/>
            <a:ext cx="2483946" cy="276233"/>
          </a:xfrm>
          <a:prstGeom prst="rect">
            <a:avLst/>
          </a:prstGeom>
          <a:ln w="12700">
            <a:miter lim="400000"/>
          </a:ln>
        </p:spPr>
      </p:pic>
      <p:sp>
        <p:nvSpPr>
          <p:cNvPr id="201" name="vectorized function"/>
          <p:cNvSpPr txBox="1"/>
          <p:nvPr/>
        </p:nvSpPr>
        <p:spPr>
          <a:xfrm>
            <a:off x="11214923" y="7951937"/>
            <a:ext cx="1315568"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vectorized function</a:t>
            </a:r>
          </a:p>
        </p:txBody>
      </p:sp>
      <p:sp>
        <p:nvSpPr>
          <p:cNvPr id="202" name="Data Transformation with dplyr : : CHEAT SHEET"/>
          <p:cNvSpPr txBox="1">
            <a:spLocks noGrp="1"/>
          </p:cNvSpPr>
          <p:nvPr>
            <p:ph type="title"/>
          </p:nvPr>
        </p:nvSpPr>
        <p:spPr>
          <a:xfrm>
            <a:off x="275720" y="361177"/>
            <a:ext cx="10898131" cy="803348"/>
          </a:xfrm>
          <a:prstGeom prst="rect">
            <a:avLst/>
          </a:prstGeom>
        </p:spPr>
        <p:txBody>
          <a:bodyPr lIns="0" tIns="0" rIns="0" bIns="0" anchor="t"/>
          <a:lstStyle/>
          <a:p>
            <a:pPr>
              <a:defRPr>
                <a:solidFill>
                  <a:srgbClr val="424242"/>
                </a:solidFill>
                <a:latin typeface="Source Sans Pro Light"/>
                <a:ea typeface="Source Sans Pro Light"/>
                <a:cs typeface="Source Sans Pro Light"/>
                <a:sym typeface="Source Sans Pro Light"/>
              </a:defRPr>
            </a:pPr>
            <a:r>
              <a:t>Data Transformation with dplyr : :</a:t>
            </a:r>
            <a:r>
              <a:rPr>
                <a:latin typeface="+mj-lt"/>
                <a:ea typeface="+mj-ea"/>
                <a:cs typeface="+mj-cs"/>
                <a:sym typeface="Source Sans Pro Regular"/>
              </a:rPr>
              <a:t> </a:t>
            </a:r>
            <a:r>
              <a:rPr sz="3300">
                <a:latin typeface="Source Sans Pro Bold"/>
                <a:ea typeface="Source Sans Pro Bold"/>
                <a:cs typeface="Source Sans Pro Bold"/>
                <a:sym typeface="Source Sans Pro Bold"/>
              </a:rPr>
              <a:t>CHEAT SHEET</a:t>
            </a:r>
            <a:r>
              <a:rPr>
                <a:latin typeface="+mj-lt"/>
                <a:ea typeface="+mj-ea"/>
                <a:cs typeface="+mj-cs"/>
                <a:sym typeface="Source Sans Pro Regular"/>
              </a:rPr>
              <a:t> </a:t>
            </a: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6748"/>
            <a:ext cx="2936037"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MANIPULATE MULTIPLE VARIABLES AT ONCE</a:t>
            </a:r>
          </a:p>
        </p:txBody>
      </p:sp>
      <p:sp>
        <p:nvSpPr>
          <p:cNvPr id="215" name="across(.cols, .funs, …, .names = NULL) Summarise or mutate multiple columns in the same way.…"/>
          <p:cNvSpPr txBox="1"/>
          <p:nvPr/>
        </p:nvSpPr>
        <p:spPr>
          <a:xfrm>
            <a:off x="10447755" y="5994400"/>
            <a:ext cx="3319208" cy="1130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across(</a:t>
            </a:r>
            <a:r>
              <a:rPr>
                <a:latin typeface="+mj-lt"/>
                <a:ea typeface="+mj-ea"/>
                <a:cs typeface="+mj-cs"/>
                <a:sym typeface="Source Sans Pro Regular"/>
              </a:rPr>
              <a:t>.cols, .funs, …, .names = NULL</a:t>
            </a:r>
            <a:r>
              <a:t>)</a:t>
            </a:r>
            <a:r>
              <a:rPr>
                <a:latin typeface="+mj-lt"/>
                <a:ea typeface="+mj-ea"/>
                <a:cs typeface="+mj-cs"/>
                <a:sym typeface="Source Sans Pro Regular"/>
              </a:rPr>
              <a:t> Summarise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summarise(mtcars, across(everything(), mean))</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c_across(</a:t>
            </a:r>
            <a:r>
              <a:rPr>
                <a:latin typeface="+mj-lt"/>
                <a:ea typeface="+mj-ea"/>
                <a:cs typeface="+mj-cs"/>
                <a:sym typeface="Source Sans Pro Regular"/>
              </a:rPr>
              <a:t>.cols</a:t>
            </a:r>
            <a:r>
              <a:t>)</a:t>
            </a:r>
            <a:r>
              <a:rPr>
                <a:latin typeface="+mj-lt"/>
                <a:ea typeface="+mj-ea"/>
                <a:cs typeface="+mj-cs"/>
                <a:sym typeface="Source Sans Pro Regular"/>
              </a:rPr>
              <a:t> Compute across columns in </a:t>
            </a:r>
          </a:p>
          <a:p>
            <a:pPr>
              <a:lnSpc>
                <a:spcPct val="80000"/>
              </a:lnSpc>
              <a:spcBef>
                <a:spcPts val="0"/>
              </a:spcBef>
              <a:defRPr>
                <a:solidFill>
                  <a:srgbClr val="000000"/>
                </a:solidFill>
              </a:defRPr>
            </a:pPr>
            <a:r>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transmute(rowwise(UKgas), total = sum(c_across(1:2)))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342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ungroup(</a:t>
            </a:r>
            <a:r>
              <a:rPr>
                <a:latin typeface="+mj-lt"/>
                <a:ea typeface="+mj-ea"/>
                <a:cs typeface="+mj-cs"/>
                <a:sym typeface="Source Sans Pro Regular"/>
              </a:rPr>
              <a:t>x, …</a:t>
            </a:r>
            <a:r>
              <a:t>)</a:t>
            </a:r>
            <a:r>
              <a:rPr>
                <a:latin typeface="+mj-lt"/>
                <a:ea typeface="+mj-ea"/>
                <a:cs typeface="+mj-cs"/>
                <a:sym typeface="Source Sans Pro Regular"/>
              </a:rP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ungroup(g_mtcars)</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nvGraphicFramePr>
        <p:xfrm>
          <a:off x="9451820"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nvGraphicFramePr>
        <p:xfrm>
          <a:off x="9451820" y="905864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nvGraphicFramePr>
        <p:xfrm>
          <a:off x="10007904" y="832281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nvGraphicFramePr>
        <p:xfrm>
          <a:off x="10007904" y="905864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083799"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t>OFFSET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lag()</a:t>
            </a:r>
            <a:r>
              <a:rPr>
                <a:solidFill>
                  <a:srgbClr val="000000"/>
                </a:solidFill>
              </a:rPr>
              <a:t> - offset elements by 1</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lead()</a:t>
            </a:r>
            <a:r>
              <a:rPr>
                <a:solidFill>
                  <a:srgbClr val="000000"/>
                </a:solidFill>
              </a:rPr>
              <a:t> - offset elements by -1</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CUMULATIVE AGGREGATE</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cumall()</a:t>
            </a:r>
            <a:r>
              <a:rPr>
                <a:solidFill>
                  <a:srgbClr val="000000"/>
                </a:solidFill>
              </a:rPr>
              <a:t> - cumulative all()</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cumany()</a:t>
            </a:r>
            <a:r>
              <a:rPr>
                <a:solidFill>
                  <a:srgbClr val="000000"/>
                </a:solidFill>
              </a:rPr>
              <a:t> - cumulative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cummax()</a:t>
            </a:r>
            <a:r>
              <a:rPr>
                <a:latin typeface="+mj-lt"/>
                <a:ea typeface="+mj-ea"/>
                <a:cs typeface="+mj-cs"/>
                <a:sym typeface="Source Sans Pro Regular"/>
              </a:rPr>
              <a:t> - cumulative max()</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cummean()</a:t>
            </a:r>
            <a:r>
              <a:rPr>
                <a:solidFill>
                  <a:srgbClr val="000000"/>
                </a:solidFill>
              </a:rPr>
              <a:t> - cumulative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cummin()</a:t>
            </a:r>
            <a:r>
              <a:rPr>
                <a:latin typeface="+mj-lt"/>
                <a:ea typeface="+mj-ea"/>
                <a:cs typeface="+mj-cs"/>
                <a:sym typeface="Source Sans Pro Regular"/>
              </a:rPr>
              <a:t> - cumulative min()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cumprod()</a:t>
            </a:r>
            <a:r>
              <a:rPr>
                <a:latin typeface="+mj-lt"/>
                <a:ea typeface="+mj-ea"/>
                <a:cs typeface="+mj-cs"/>
                <a:sym typeface="Source Sans Pro Regular"/>
              </a:rPr>
              <a:t> - cumulative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cumsum()</a:t>
            </a:r>
            <a:r>
              <a:rPr>
                <a:latin typeface="+mj-lt"/>
                <a:ea typeface="+mj-ea"/>
                <a:cs typeface="+mj-cs"/>
                <a:sym typeface="Source Sans Pro Regular"/>
              </a:rPr>
              <a:t> - cumulative sum()</a:t>
            </a:r>
          </a:p>
          <a:p>
            <a:pPr>
              <a:lnSpc>
                <a:spcPct val="80000"/>
              </a:lnSpc>
              <a:spcBef>
                <a:spcPts val="0"/>
              </a:spcBef>
              <a:defRPr>
                <a:solidFill>
                  <a:srgbClr val="000000"/>
                </a:solidFill>
              </a:defRPr>
            </a:pPr>
            <a:endParaRPr>
              <a:latin typeface="+mj-lt"/>
              <a:ea typeface="+mj-ea"/>
              <a:cs typeface="+mj-cs"/>
              <a:sym typeface="Source Sans Pro Regular"/>
            </a:endParaRPr>
          </a:p>
          <a:p>
            <a:pPr>
              <a:defRPr>
                <a:latin typeface="Source Sans Pro Bold"/>
                <a:ea typeface="Source Sans Pro Bold"/>
                <a:cs typeface="Source Sans Pro Bold"/>
                <a:sym typeface="Source Sans Pro Bold"/>
              </a:defRPr>
            </a:pPr>
            <a:r>
              <a:t>RANKING</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cume_dist()</a:t>
            </a:r>
            <a:r>
              <a:rPr>
                <a:solidFill>
                  <a:srgbClr val="000000"/>
                </a:solidFill>
              </a:rPr>
              <a:t> - proportion of all values &lt;=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dense_rank()</a:t>
            </a:r>
            <a:r>
              <a:rPr>
                <a:solidFill>
                  <a:srgbClr val="000000"/>
                </a:solidFill>
              </a:rPr>
              <a:t> - rank w ties = min, no gaps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min_rank() </a:t>
            </a:r>
            <a:r>
              <a:rPr>
                <a:solidFill>
                  <a:srgbClr val="000000"/>
                </a:solidFill>
              </a:rPr>
              <a:t>- rank with ties = min</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ntile()</a:t>
            </a:r>
            <a:r>
              <a:rPr>
                <a:solidFill>
                  <a:srgbClr val="000000"/>
                </a:solidFill>
              </a:rPr>
              <a:t> - bins into n bins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percent_rank()</a:t>
            </a:r>
            <a:r>
              <a:rPr>
                <a:solidFill>
                  <a:srgbClr val="000000"/>
                </a:solidFill>
              </a:rPr>
              <a:t> - min_rank scaled to [0,1]</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row_number()</a:t>
            </a:r>
            <a:r>
              <a:rPr>
                <a:solidFill>
                  <a:srgbClr val="000000"/>
                </a:solidFill>
              </a:rPr>
              <a:t> - rank with ties = "first"</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 - , *, /, ^, %/%, %% </a:t>
            </a:r>
            <a:r>
              <a:rPr>
                <a:latin typeface="+mj-lt"/>
                <a:ea typeface="+mj-ea"/>
                <a:cs typeface="+mj-cs"/>
                <a:sym typeface="Source Sans Pro Regular"/>
              </a:rPr>
              <a:t>- arithmetic ops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log(), log2(), log10() </a:t>
            </a:r>
            <a:r>
              <a:rPr>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&lt;, &lt;=, &gt;, &gt;=, !=, ==</a:t>
            </a:r>
            <a:r>
              <a:rPr>
                <a:latin typeface="+mj-lt"/>
                <a:ea typeface="+mj-ea"/>
                <a:cs typeface="+mj-cs"/>
                <a:sym typeface="Source Sans Pro Regular"/>
              </a:rPr>
              <a:t> - logical comparisons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between()</a:t>
            </a:r>
            <a:r>
              <a:rPr>
                <a:solidFill>
                  <a:srgbClr val="000000"/>
                </a:solidFill>
              </a:rPr>
              <a:t> - x &gt;= left &amp; x &lt;= right</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near()</a:t>
            </a:r>
            <a:r>
              <a:rPr>
                <a:solidFill>
                  <a:srgbClr val="000000"/>
                </a:solidFill>
              </a:rPr>
              <a:t> - safe == for floating point numbers</a:t>
            </a:r>
          </a:p>
          <a:p>
            <a:pPr>
              <a:lnSpc>
                <a:spcPct val="80000"/>
              </a:lnSpc>
              <a:spcBef>
                <a:spcPts val="0"/>
              </a:spcBef>
              <a:defRPr>
                <a:solidFill>
                  <a:srgbClr val="000000"/>
                </a:solidFill>
              </a:defRPr>
            </a:pPr>
            <a:endParaRPr>
              <a:solidFill>
                <a:srgbClr val="000000"/>
              </a:solidFill>
            </a:endParaRPr>
          </a:p>
          <a:p>
            <a:pPr>
              <a:defRPr>
                <a:latin typeface="Source Sans Pro Bold"/>
                <a:ea typeface="Source Sans Pro Bold"/>
                <a:cs typeface="Source Sans Pro Bold"/>
                <a:sym typeface="Source Sans Pro Bold"/>
              </a:defRPr>
            </a:pPr>
            <a:r>
              <a:t>MISCELLANEOUS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case_when()</a:t>
            </a:r>
            <a:r>
              <a:rPr>
                <a:solidFill>
                  <a:srgbClr val="000000"/>
                </a:solidFill>
              </a:rPr>
              <a:t> - multi-case if_else()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starwars %&gt;% </a:t>
            </a:r>
            <a:br/>
            <a:r>
              <a:t>                  mutate(type = case_when(</a:t>
            </a:r>
            <a:br/>
            <a:r>
              <a:t>                      height &gt; 200 | mass &gt; 200 ~ "large",</a:t>
            </a:r>
            <a:br/>
            <a:r>
              <a:t>                          species == "Droid"           ~ "robot",</a:t>
            </a:r>
            <a:br/>
            <a:r>
              <a:t>                          TRUE                                    ~ "other")</a:t>
            </a:r>
            <a:br/>
            <a:r>
              <a:t>                          )</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coalesce()</a:t>
            </a:r>
            <a:r>
              <a:rPr>
                <a:solidFill>
                  <a:srgbClr val="000000"/>
                </a:solidFill>
              </a:rPr>
              <a:t> - first non-NA values by </a:t>
            </a:r>
            <a:br>
              <a:rPr>
                <a:solidFill>
                  <a:srgbClr val="000000"/>
                </a:solidFill>
              </a:rPr>
            </a:br>
            <a:r>
              <a:rPr>
                <a:solidFill>
                  <a:srgbClr val="000000"/>
                </a:solidFill>
              </a:rPr>
              <a:t>              element  across a set of vectors</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if_else()</a:t>
            </a:r>
            <a:r>
              <a:rPr>
                <a:solidFill>
                  <a:srgbClr val="000000"/>
                </a:solidFill>
              </a:rPr>
              <a:t> - element-wise if() + else()</a:t>
            </a:r>
          </a:p>
          <a:p>
            <a:pPr>
              <a:lnSpc>
                <a:spcPct val="80000"/>
              </a:lnSpc>
              <a:spcBef>
                <a:spcPts val="0"/>
              </a:spcBef>
              <a:defRPr>
                <a:solidFill>
                  <a:srgbClr val="A6AAA9"/>
                </a:solidFill>
              </a:defRPr>
            </a:pPr>
            <a:r>
              <a:t>dplyr::</a:t>
            </a:r>
            <a:r>
              <a:rPr>
                <a:solidFill>
                  <a:srgbClr val="000000"/>
                </a:solidFill>
                <a:latin typeface="Source Sans Pro Bold"/>
                <a:ea typeface="Source Sans Pro Bold"/>
                <a:cs typeface="Source Sans Pro Bold"/>
                <a:sym typeface="Source Sans Pro Bold"/>
              </a:rPr>
              <a:t>na_if()</a:t>
            </a:r>
            <a:r>
              <a:rPr>
                <a:solidFill>
                  <a:srgbClr val="000000"/>
                </a:solidFill>
              </a:rPr>
              <a:t> - replace specific values with NA</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pmax()</a:t>
            </a:r>
            <a:r>
              <a:rPr>
                <a:latin typeface="+mj-lt"/>
                <a:ea typeface="+mj-ea"/>
                <a:cs typeface="+mj-cs"/>
                <a:sym typeface="Source Sans Pro Regular"/>
              </a:rPr>
              <a:t> - element-wise max()</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pmin()</a:t>
            </a:r>
            <a:r>
              <a:rPr>
                <a:latin typeface="+mj-lt"/>
                <a:ea typeface="+mj-ea"/>
                <a:cs typeface="+mj-cs"/>
                <a:sym typeface="Source Sans Pro Regular"/>
              </a:rP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mutate()</a:t>
            </a:r>
            <a:r>
              <a:rPr>
                <a:latin typeface="+mj-lt"/>
                <a:ea typeface="+mj-ea"/>
                <a:cs typeface="+mj-cs"/>
                <a:sym typeface="Source Sans Pro Regular"/>
              </a:rPr>
              <a:t> and </a:t>
            </a:r>
            <a:r>
              <a:t>transmute()</a:t>
            </a:r>
            <a:r>
              <a:rPr>
                <a:latin typeface="+mj-lt"/>
                <a:ea typeface="+mj-ea"/>
                <a:cs typeface="+mj-cs"/>
                <a:sym typeface="Source Sans Pro Regular"/>
              </a:rPr>
              <a:t> apply vectorized functions to columns to create new columns. Vectorized functions take vectors as input and return vectors of the same length as output.</a:t>
            </a:r>
          </a:p>
        </p:txBody>
      </p:sp>
      <p:sp>
        <p:nvSpPr>
          <p:cNvPr id="292" name="Vectorized Functions"/>
          <p:cNvSpPr txBox="1"/>
          <p:nvPr/>
        </p:nvSpPr>
        <p:spPr>
          <a:xfrm>
            <a:off x="323996" y="729729"/>
            <a:ext cx="276669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Vectorized Functions</a:t>
            </a:r>
          </a:p>
        </p:txBody>
      </p:sp>
      <p:sp>
        <p:nvSpPr>
          <p:cNvPr id="293" name="TO USE WITH MUTATE ()"/>
          <p:cNvSpPr txBox="1"/>
          <p:nvPr/>
        </p:nvSpPr>
        <p:spPr>
          <a:xfrm>
            <a:off x="323996" y="1200389"/>
            <a:ext cx="1590041"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6"/>
            <a:ext cx="2483945" cy="276235"/>
            <a:chOff x="0" y="0"/>
            <a:chExt cx="2483944" cy="276234"/>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15569"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Summary Functions</a:t>
            </a:r>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0389"/>
            <a:ext cx="1862684"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 </a:t>
            </a:r>
            <a:r>
              <a:rPr>
                <a:latin typeface="+mj-lt"/>
                <a:ea typeface="+mj-ea"/>
                <a:cs typeface="+mj-cs"/>
                <a:sym typeface="Source Sans Pro Regular"/>
              </a:rPr>
              <a:t>applies summary functions to columns to create a new table. Summary functions take vectors as input and return single values as output.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t>COUNT</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a:t>
            </a:r>
            <a:r>
              <a:rPr>
                <a:solidFill>
                  <a:srgbClr val="000000"/>
                </a:solidFill>
              </a:rPr>
              <a:t> - number of values/rows</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n_distinct()</a:t>
            </a:r>
            <a:r>
              <a:rPr>
                <a:solidFill>
                  <a:srgbClr val="000000"/>
                </a:solidFill>
              </a:rPr>
              <a:t> - # of uniques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sum(!is.na())</a:t>
            </a:r>
            <a:r>
              <a:rPr>
                <a:latin typeface="+mj-lt"/>
                <a:ea typeface="+mj-ea"/>
                <a:cs typeface="+mj-cs"/>
                <a:sym typeface="Source Sans Pro Regular"/>
              </a:rPr>
              <a:t> - # of non-NA’s</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POSITION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j-lt"/>
                <a:ea typeface="+mj-ea"/>
                <a:cs typeface="+mj-cs"/>
                <a:sym typeface="Source Sans Pro Regular"/>
              </a:rPr>
              <a:t> - mean, also </a:t>
            </a:r>
            <a:r>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median()</a:t>
            </a:r>
            <a:r>
              <a:rPr>
                <a:latin typeface="+mj-lt"/>
                <a:ea typeface="+mj-ea"/>
                <a:cs typeface="+mj-cs"/>
                <a:sym typeface="Source Sans Pro Regular"/>
              </a:rPr>
              <a:t> - median</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LOGICAL</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mean()</a:t>
            </a:r>
            <a:r>
              <a:rPr>
                <a:latin typeface="+mj-lt"/>
                <a:ea typeface="+mj-ea"/>
                <a:cs typeface="+mj-cs"/>
                <a:sym typeface="Source Sans Pro Regular"/>
              </a:rPr>
              <a:t> - proportion of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sum()</a:t>
            </a:r>
            <a:r>
              <a:rPr>
                <a:latin typeface="+mj-lt"/>
                <a:ea typeface="+mj-ea"/>
                <a:cs typeface="+mj-cs"/>
                <a:sym typeface="Source Sans Pro Regular"/>
              </a:rPr>
              <a:t> - # of TRUE’s</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ORDER</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first()</a:t>
            </a:r>
            <a:r>
              <a:rPr>
                <a:solidFill>
                  <a:srgbClr val="000000"/>
                </a:solidFill>
              </a:rPr>
              <a:t> - first value</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last()</a:t>
            </a:r>
            <a:r>
              <a:rPr>
                <a:solidFill>
                  <a:srgbClr val="000000"/>
                </a:solidFill>
              </a:rPr>
              <a:t> - last value</a:t>
            </a:r>
          </a:p>
          <a:p>
            <a:pPr defTabSz="578358">
              <a:lnSpc>
                <a:spcPct val="80000"/>
              </a:lnSpc>
              <a:spcBef>
                <a:spcPts val="0"/>
              </a:spcBef>
              <a:defRPr sz="1100">
                <a:solidFill>
                  <a:srgbClr val="A6AAA9"/>
                </a:solidFill>
              </a:defRPr>
            </a:pPr>
            <a:r>
              <a:t>dplyr::</a:t>
            </a:r>
            <a:r>
              <a:rPr>
                <a:solidFill>
                  <a:srgbClr val="000000"/>
                </a:solidFill>
                <a:latin typeface="Source Sans Pro Bold"/>
                <a:ea typeface="Source Sans Pro Bold"/>
                <a:cs typeface="Source Sans Pro Bold"/>
                <a:sym typeface="Source Sans Pro Bold"/>
              </a:rPr>
              <a:t>nth()</a:t>
            </a:r>
            <a:r>
              <a:rPr>
                <a:solidFill>
                  <a:srgbClr val="000000"/>
                </a:solidFill>
              </a:rPr>
              <a:t> - value in nth location of vector</a:t>
            </a:r>
          </a:p>
          <a:p>
            <a:pPr defTabSz="578358">
              <a:lnSpc>
                <a:spcPct val="80000"/>
              </a:lnSpc>
              <a:spcBef>
                <a:spcPts val="0"/>
              </a:spcBef>
              <a:defRPr sz="1100">
                <a:solidFill>
                  <a:srgbClr val="000000"/>
                </a:solidFill>
              </a:defRPr>
            </a:pPr>
            <a:endParaRPr>
              <a:solidFill>
                <a:srgbClr val="000000"/>
              </a:solidFill>
            </a:endParaRPr>
          </a:p>
          <a:p>
            <a:pPr defTabSz="578358">
              <a:spcBef>
                <a:spcPts val="100"/>
              </a:spcBef>
              <a:defRPr sz="1100">
                <a:latin typeface="Source Sans Pro Bold"/>
                <a:ea typeface="Source Sans Pro Bold"/>
                <a:cs typeface="Source Sans Pro Bold"/>
                <a:sym typeface="Source Sans Pro Bold"/>
              </a:defRPr>
            </a:pPr>
            <a:r>
              <a:t>RANK</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quantile()</a:t>
            </a:r>
            <a:r>
              <a:rPr>
                <a:latin typeface="+mj-lt"/>
                <a:ea typeface="+mj-ea"/>
                <a:cs typeface="+mj-cs"/>
                <a:sym typeface="Source Sans Pro Regular"/>
              </a:rPr>
              <a:t> - nth quantile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min() </a:t>
            </a:r>
            <a:r>
              <a:rPr>
                <a:latin typeface="+mj-lt"/>
                <a:ea typeface="+mj-ea"/>
                <a:cs typeface="+mj-cs"/>
                <a:sym typeface="Source Sans Pro Regular"/>
              </a:rPr>
              <a:t>- minimum value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max()</a:t>
            </a:r>
            <a:r>
              <a:rPr>
                <a:latin typeface="+mj-lt"/>
                <a:ea typeface="+mj-ea"/>
                <a:cs typeface="+mj-cs"/>
                <a:sym typeface="Source Sans Pro Regular"/>
              </a:rPr>
              <a:t> - maximum value</a:t>
            </a:r>
          </a:p>
          <a:p>
            <a:pPr defTabSz="578358">
              <a:lnSpc>
                <a:spcPct val="80000"/>
              </a:lnSpc>
              <a:spcBef>
                <a:spcPts val="0"/>
              </a:spcBef>
              <a:defRPr sz="1100">
                <a:solidFill>
                  <a:srgbClr val="000000"/>
                </a:solidFill>
              </a:defRPr>
            </a:pPr>
            <a:endParaRPr>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t>SPREAD</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IQR()</a:t>
            </a:r>
            <a:r>
              <a:rPr>
                <a:latin typeface="+mj-lt"/>
                <a:ea typeface="+mj-ea"/>
                <a:cs typeface="+mj-cs"/>
                <a:sym typeface="Source Sans Pro Regular"/>
              </a:rPr>
              <a:t> - Inter-Quartile Range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mad()</a:t>
            </a:r>
            <a:r>
              <a:rPr>
                <a:latin typeface="+mj-lt"/>
                <a:ea typeface="+mj-ea"/>
                <a:cs typeface="+mj-cs"/>
                <a:sym typeface="Source Sans Pro Regular"/>
              </a:rPr>
              <a:t> - median absolute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sd()</a:t>
            </a:r>
            <a:r>
              <a:rPr>
                <a:latin typeface="+mj-lt"/>
                <a:ea typeface="+mj-ea"/>
                <a:cs typeface="+mj-cs"/>
                <a:sym typeface="Source Sans Pro Regular"/>
              </a:rPr>
              <a:t> - standard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t>var()</a:t>
            </a:r>
            <a:r>
              <a:rPr>
                <a:latin typeface="+mj-lt"/>
                <a:ea typeface="+mj-ea"/>
                <a:cs typeface="+mj-cs"/>
                <a:sym typeface="Source Sans Pro Regular"/>
              </a:rP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Row Names</a:t>
            </a:r>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t>Tidy data does not use rownames, which store a variable outside of the columns. To work with the rownames, first move them into a column.</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321243" cy="1257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rownames_to_column()</a:t>
            </a:r>
          </a:p>
          <a:p>
            <a:pPr>
              <a:lnSpc>
                <a:spcPct val="80000"/>
              </a:lnSpc>
              <a:spcBef>
                <a:spcPts val="0"/>
              </a:spcBef>
              <a:defRPr>
                <a:solidFill>
                  <a:srgbClr val="000000"/>
                </a:solidFill>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j-lt"/>
                <a:ea typeface="+mj-ea"/>
                <a:cs typeface="+mj-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a:p>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column_to_rownames()</a:t>
            </a:r>
          </a:p>
          <a:p>
            <a:pPr>
              <a:lnSpc>
                <a:spcPct val="80000"/>
              </a:lnSpc>
              <a:spcBef>
                <a:spcPts val="0"/>
              </a:spcBef>
              <a:defRPr>
                <a:solidFill>
                  <a:srgbClr val="000000"/>
                </a:solidFill>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5"/>
            <a:ext cx="2483947" cy="276128"/>
            <a:chOff x="0" y="0"/>
            <a:chExt cx="2483946" cy="276126"/>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247445"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grpSp>
      <p:sp>
        <p:nvSpPr>
          <p:cNvPr id="312" name="Also tibble::has_rownames() and tibble::remove_rownames()."/>
          <p:cNvSpPr txBox="1"/>
          <p:nvPr/>
        </p:nvSpPr>
        <p:spPr>
          <a:xfrm>
            <a:off x="3714820" y="9759471"/>
            <a:ext cx="2155749" cy="342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Combine Tables</a:t>
            </a:r>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VARIABLES</a:t>
            </a:r>
          </a:p>
        </p:txBody>
      </p:sp>
      <p:sp>
        <p:nvSpPr>
          <p:cNvPr id="316" name="COMBINE CASES"/>
          <p:cNvSpPr txBox="1"/>
          <p:nvPr/>
        </p:nvSpPr>
        <p:spPr>
          <a:xfrm>
            <a:off x="10520143" y="1200389"/>
            <a:ext cx="1098551"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95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bind_cols(</a:t>
            </a:r>
            <a:r>
              <a:rPr>
                <a:latin typeface="+mj-lt"/>
                <a:ea typeface="+mj-ea"/>
                <a:cs typeface="+mj-cs"/>
                <a:sym typeface="Source Sans Pro Regular"/>
              </a:rPr>
              <a:t>…, .name_repair</a:t>
            </a:r>
            <a:r>
              <a:t>) </a:t>
            </a:r>
            <a:r>
              <a:rPr>
                <a:latin typeface="+mj-lt"/>
                <a:ea typeface="+mj-ea"/>
                <a:cs typeface="+mj-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6" y="4377278"/>
            <a:ext cx="2586111" cy="293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left_join(</a:t>
            </a:r>
            <a:r>
              <a:rPr>
                <a:latin typeface="+mj-lt"/>
                <a:ea typeface="+mj-ea"/>
                <a:cs typeface="+mj-cs"/>
                <a:sym typeface="Source Sans Pro Regular"/>
              </a:rPr>
              <a:t>x, y, by = NULL, copy = FALSE,  suffix = c(".x", ".y"), …, keep = FALSE, na_matched = "na"</a:t>
            </a:r>
            <a:r>
              <a:t>) </a:t>
            </a:r>
            <a:r>
              <a:rPr>
                <a:latin typeface="+mj-lt"/>
                <a:ea typeface="+mj-ea"/>
                <a:cs typeface="+mj-cs"/>
                <a:sym typeface="Source Sans Pro Regular"/>
              </a:rPr>
              <a:t>Join matching values from y to x.</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right_join(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matching values from x to y.</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inner_join(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only rows with matches.</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full_join(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all values, all rows.</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8"/>
            <a:ext cx="2596900" cy="140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have a match in y.  Use to see what will be included in a join.</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do not have a match in y. Use to see what will not be included in a join.</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8" cy="1562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intersect(x, y, …)</a:t>
            </a:r>
          </a:p>
          <a:p>
            <a:pPr>
              <a:lnSpc>
                <a:spcPct val="80000"/>
              </a:lnSpc>
              <a:spcBef>
                <a:spcPts val="0"/>
              </a:spcBef>
              <a:defRPr>
                <a:solidFill>
                  <a:srgbClr val="000000"/>
                </a:solidFill>
              </a:defRPr>
            </a:pPr>
            <a:r>
              <a:t>Rows that appear in both x and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setdiff(x, y, …)</a:t>
            </a:r>
          </a:p>
          <a:p>
            <a:pPr>
              <a:lnSpc>
                <a:spcPct val="80000"/>
              </a:lnSpc>
              <a:spcBef>
                <a:spcPts val="0"/>
              </a:spcBef>
              <a:defRPr>
                <a:solidFill>
                  <a:srgbClr val="000000"/>
                </a:solidFill>
              </a:defRPr>
            </a:pPr>
            <a:r>
              <a:t>Rows that appear in x but not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union(x, y, …)</a:t>
            </a:r>
          </a:p>
          <a:p>
            <a:pPr>
              <a:lnSpc>
                <a:spcPct val="80000"/>
              </a:lnSpc>
              <a:spcBef>
                <a:spcPts val="0"/>
              </a:spcBef>
              <a:defRPr>
                <a:solidFill>
                  <a:srgbClr val="000000"/>
                </a:solidFill>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95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bind_rows(</a:t>
            </a:r>
            <a:r>
              <a:rPr>
                <a:latin typeface="+mj-lt"/>
                <a:ea typeface="+mj-ea"/>
                <a:cs typeface="+mj-cs"/>
                <a:sym typeface="Source Sans Pro Regular"/>
              </a:rPr>
              <a:t>…, .id = NULL</a:t>
            </a:r>
            <a:r>
              <a:t>)</a:t>
            </a:r>
          </a:p>
          <a:p>
            <a:pPr>
              <a:lnSpc>
                <a:spcPct val="80000"/>
              </a:lnSpc>
              <a:spcBef>
                <a:spcPts val="0"/>
              </a:spcBef>
              <a:defRPr>
                <a:solidFill>
                  <a:srgbClr val="000000"/>
                </a:solidFill>
              </a:defRPr>
            </a:pPr>
            <a:r>
              <a:t>Returns tables one on top of the other as a single table. Set .id to a column name to add a column of the original table names (as pictured).</a:t>
            </a:r>
          </a:p>
        </p:txBody>
      </p:sp>
      <p:sp>
        <p:nvSpPr>
          <p:cNvPr id="382" name="SET OPERATIONS"/>
          <p:cNvSpPr txBox="1"/>
          <p:nvPr/>
        </p:nvSpPr>
        <p:spPr>
          <a:xfrm>
            <a:off x="10520143" y="7518886"/>
            <a:ext cx="1164083"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SET OPERATIONS</a:t>
            </a:r>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COLUMN MATCHING FOR JOINS</a:t>
            </a:r>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80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nest_join(</a:t>
            </a:r>
            <a:r>
              <a:rPr>
                <a:latin typeface="+mj-lt"/>
                <a:ea typeface="+mj-ea"/>
                <a:cs typeface="+mj-cs"/>
                <a:sym typeface="Source Sans Pro Regular"/>
              </a:rPr>
              <a:t>x, y, by = NULL, copy = FALSE, keep = FALSE, name = NULL, …</a:t>
            </a:r>
            <a:r>
              <a:t>)</a:t>
            </a:r>
            <a:r>
              <a:rPr>
                <a:latin typeface="+mj-lt"/>
                <a:ea typeface="+mj-ea"/>
                <a:cs typeface="+mj-cs"/>
                <a:sym typeface="Source Sans Pro Regular"/>
              </a:rPr>
              <a:t> Join data, nesting matches from y in a single new data frame column.</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TotalTime>
  <Words>2828</Words>
  <Application>Microsoft Macintosh PowerPoint</Application>
  <PresentationFormat>Custom</PresentationFormat>
  <Paragraphs>575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Data Transformation with dplyr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Averi Perny</cp:lastModifiedBy>
  <cp:revision>2</cp:revision>
  <dcterms:modified xsi:type="dcterms:W3CDTF">2021-08-09T22:47:42Z</dcterms:modified>
</cp:coreProperties>
</file>