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hyperlink" Target="http://ggplot2.tidyverse.org" TargetMode="External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25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hyperlink" Target="http://ggplot2.tidyverse.org" TargetMode="External"/><Relationship Id="rId41" Type="http://schemas.openxmlformats.org/officeDocument/2006/relationships/image" Target="../media/image23.png"/><Relationship Id="rId42" Type="http://schemas.openxmlformats.org/officeDocument/2006/relationships/image" Target="../media/image24.png"/><Relationship Id="rId43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53516" y="55887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26085" y="52114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1676418" y="5588779"/>
            <a:ext cx="736601" cy="148882"/>
          </a:xfrm>
          <a:prstGeom prst="wedgeEllipseCallout">
            <a:avLst>
              <a:gd name="adj1" fmla="val 2076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2379152" y="54001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17518" y="5401935"/>
            <a:ext cx="1197574" cy="148882"/>
          </a:xfrm>
          <a:prstGeom prst="wedgeEllipseCallout">
            <a:avLst>
              <a:gd name="adj1" fmla="val 3202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17518" y="5777451"/>
            <a:ext cx="1601364" cy="148882"/>
          </a:xfrm>
          <a:prstGeom prst="wedgeEllipseCallout">
            <a:avLst>
              <a:gd name="adj1" fmla="val 36554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Quote Bubble"/>
          <p:cNvSpPr/>
          <p:nvPr/>
        </p:nvSpPr>
        <p:spPr>
          <a:xfrm>
            <a:off x="317518" y="59661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9" name="Quote Bubble"/>
          <p:cNvSpPr/>
          <p:nvPr/>
        </p:nvSpPr>
        <p:spPr>
          <a:xfrm>
            <a:off x="317518" y="61547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0" name="Quote Bubble"/>
          <p:cNvSpPr/>
          <p:nvPr/>
        </p:nvSpPr>
        <p:spPr>
          <a:xfrm>
            <a:off x="317518" y="6343466"/>
            <a:ext cx="1257396" cy="148882"/>
          </a:xfrm>
          <a:prstGeom prst="wedgeEllipseCallout">
            <a:avLst>
              <a:gd name="adj1" fmla="val 32875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ggplot2</a:t>
            </a:r>
            <a:r>
              <a:t> is based on the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grammar of graphics</a:t>
            </a:r>
            <a:r>
              <a:t>, the idea that you can build every graph from the same components: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data</a:t>
            </a:r>
            <a:r>
              <a:t> set,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coordinate system</a:t>
            </a:r>
            <a:r>
              <a:t>, and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geoms</a:t>
            </a:r>
            <a:r>
              <a:t>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7460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geom_blank()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expand_limits()</a:t>
            </a:r>
            <a:br/>
            <a:r>
              <a:t>Ensure limits include values across all plots.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geom_curve(</a:t>
            </a:r>
            <a:r>
              <a:t>aes(yend = lat + 1, </a:t>
            </a:r>
            <a:br/>
            <a:r>
              <a:t>xend = long + 1), curvature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geom_path(</a:t>
            </a:r>
            <a:r>
              <a:t>lineend = "butt", </a:t>
            </a:r>
            <a:br/>
            <a:r>
              <a:t>linejoin = "round", linemitre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geom_polygon(</a:t>
            </a:r>
            <a:r>
              <a:t>aes(alpha = 50)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alpha, color, fill, group, subgroup,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geom_rect(</a:t>
            </a:r>
            <a:r>
              <a:t>aes(xmin = long, ymin = lat, </a:t>
            </a:r>
            <a:br/>
            <a:r>
              <a:t>xmax = long + 1, ymax = lat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geom_ribbon(</a:t>
            </a:r>
            <a:r>
              <a:t>aes(ymin = unemploy - 900, ymax = unemploy + 900)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ymax, ymin, </a:t>
            </a:r>
            <a:br/>
            <a:r>
              <a:t>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3983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display values, map variables in the data to visual properties of the geom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aesthetics</a:t>
            </a:r>
            <a:r>
              <a:t>)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size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color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398378"/>
            <a:ext cx="5729884" cy="6139161"/>
            <a:chOff x="25400" y="25400"/>
            <a:chExt cx="5729882" cy="613916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37963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3796395"/>
            <a:ext cx="5729884" cy="6139161"/>
            <a:chOff x="25400" y="25400"/>
            <a:chExt cx="5729882" cy="613916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28333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28333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28333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28333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2290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2290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2290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2290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83236" y="480229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69" name="required"/>
          <p:cNvSpPr txBox="1"/>
          <p:nvPr/>
        </p:nvSpPr>
        <p:spPr>
          <a:xfrm>
            <a:off x="2995860" y="51372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data = mpg,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aes(</a:t>
            </a:r>
            <a:r>
              <a:t>x = cty, y = hwy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 </a:t>
            </a:r>
            <a:r>
              <a:t>Begins a plot that you finish by adding layers to. Add one geom function per layer. 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ggsave(</a:t>
            </a:r>
            <a:r>
              <a:t>"plot.png", width = 5, height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332849" y="2328330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72" name="Circle"/>
          <p:cNvSpPr/>
          <p:nvPr/>
        </p:nvSpPr>
        <p:spPr>
          <a:xfrm>
            <a:off x="711435" y="2454842"/>
            <a:ext cx="56987" cy="56987"/>
          </a:xfrm>
          <a:prstGeom prst="ellipse">
            <a:avLst/>
          </a:prstGeom>
          <a:blipFill>
            <a:blip r:embed="rId1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3" name="Circle"/>
          <p:cNvSpPr/>
          <p:nvPr/>
        </p:nvSpPr>
        <p:spPr>
          <a:xfrm>
            <a:off x="711435" y="2588672"/>
            <a:ext cx="56987" cy="56987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4" name="Circle"/>
          <p:cNvSpPr/>
          <p:nvPr/>
        </p:nvSpPr>
        <p:spPr>
          <a:xfrm>
            <a:off x="711435" y="2722502"/>
            <a:ext cx="56987" cy="56987"/>
          </a:xfrm>
          <a:prstGeom prst="ellipse">
            <a:avLst/>
          </a:prstGeom>
          <a:blipFill>
            <a:blip r:embed="rId1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5" name="Circle"/>
          <p:cNvSpPr/>
          <p:nvPr/>
        </p:nvSpPr>
        <p:spPr>
          <a:xfrm>
            <a:off x="711435" y="2521757"/>
            <a:ext cx="56987" cy="56987"/>
          </a:xfrm>
          <a:prstGeom prst="ellipse">
            <a:avLst/>
          </a:prstGeom>
          <a:blipFill>
            <a:blip r:embed="rId1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6" name="Circle"/>
          <p:cNvSpPr/>
          <p:nvPr/>
        </p:nvSpPr>
        <p:spPr>
          <a:xfrm>
            <a:off x="711435" y="2655587"/>
            <a:ext cx="56987" cy="56987"/>
          </a:xfrm>
          <a:prstGeom prst="ellipse">
            <a:avLst/>
          </a:prstGeom>
          <a:blipFill>
            <a:blip r:embed="rId14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711435" y="2789417"/>
            <a:ext cx="56987" cy="56987"/>
          </a:xfrm>
          <a:prstGeom prst="ellipse">
            <a:avLst/>
          </a:prstGeom>
          <a:blipFill>
            <a:blip r:embed="rId15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8" name="Line"/>
          <p:cNvSpPr/>
          <p:nvPr/>
        </p:nvSpPr>
        <p:spPr>
          <a:xfrm>
            <a:off x="328721" y="251567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" name="Line"/>
          <p:cNvSpPr/>
          <p:nvPr/>
        </p:nvSpPr>
        <p:spPr>
          <a:xfrm>
            <a:off x="328721" y="2579505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328721" y="264333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328721" y="2707162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2" name="Line"/>
          <p:cNvSpPr/>
          <p:nvPr/>
        </p:nvSpPr>
        <p:spPr>
          <a:xfrm>
            <a:off x="328721" y="2770991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3" name="Line"/>
          <p:cNvSpPr/>
          <p:nvPr/>
        </p:nvSpPr>
        <p:spPr>
          <a:xfrm>
            <a:off x="346808" y="247757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4" name="Line"/>
          <p:cNvSpPr/>
          <p:nvPr/>
        </p:nvSpPr>
        <p:spPr>
          <a:xfrm>
            <a:off x="346808" y="261018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346808" y="2742788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346808" y="254387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346808" y="2676485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8" name="Line"/>
          <p:cNvSpPr/>
          <p:nvPr/>
        </p:nvSpPr>
        <p:spPr>
          <a:xfrm>
            <a:off x="346808" y="2809091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9" name="Table"/>
          <p:cNvGraphicFramePr/>
          <p:nvPr/>
        </p:nvGraphicFramePr>
        <p:xfrm>
          <a:off x="332849" y="37217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328721" y="3909129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328721" y="397295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328721" y="4036786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328721" y="410061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328721" y="4164443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E SEGMENTS…"/>
          <p:cNvSpPr txBox="1"/>
          <p:nvPr/>
        </p:nvSpPr>
        <p:spPr>
          <a:xfrm>
            <a:off x="3731523" y="5056857"/>
            <a:ext cx="272046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aesthetics: x, y, alpha, color, linetype, size</a:t>
            </a:r>
          </a:p>
        </p:txBody>
      </p:sp>
      <p:sp>
        <p:nvSpPr>
          <p:cNvPr id="203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09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0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aes(x = long, y = lat))</a:t>
            </a:r>
          </a:p>
        </p:txBody>
      </p:sp>
      <p:sp>
        <p:nvSpPr>
          <p:cNvPr id="211" name="ONE VARIABLE    continuous"/>
          <p:cNvSpPr txBox="1"/>
          <p:nvPr/>
        </p:nvSpPr>
        <p:spPr>
          <a:xfrm>
            <a:off x="3731523" y="65397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12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aes(hwy)); c2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ggplot(mpg)</a:t>
            </a:r>
          </a:p>
        </p:txBody>
      </p:sp>
      <p:sp>
        <p:nvSpPr>
          <p:cNvPr id="213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geom_area(</a:t>
            </a:r>
            <a:r>
              <a:t>stat = "bin"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geom_density(</a:t>
            </a:r>
            <a:r>
              <a:t>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geom_freqpoly()</a:t>
            </a:r>
            <a:r>
              <a:t> 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geom_histogram(</a:t>
            </a:r>
            <a:r>
              <a:t>binwidth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c2 + geom_qq(</a:t>
            </a:r>
            <a:r>
              <a:t>aes(sample = hwy)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</p:txBody>
      </p:sp>
      <p:sp>
        <p:nvSpPr>
          <p:cNvPr id="214" name="discrete d &lt;- ggplot(mpg, aes(fl))"/>
          <p:cNvSpPr txBox="1"/>
          <p:nvPr/>
        </p:nvSpPr>
        <p:spPr>
          <a:xfrm>
            <a:off x="3731523" y="9484352"/>
            <a:ext cx="13374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t>discrete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ggplot(mpg, aes(fl))</a:t>
            </a:r>
          </a:p>
        </p:txBody>
      </p:sp>
      <p:sp>
        <p:nvSpPr>
          <p:cNvPr id="215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16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y, label, alpha, angle, color, family, fontface, hjust, lineheight, size, vjust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geom_quantile()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geom_rug(</a:t>
            </a:r>
            <a:r>
              <a:t>sides = “bl"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geom_smooth(</a:t>
            </a:r>
            <a:r>
              <a:t>method = lm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geom_text(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label, alpha, angle, color, family, fontface, hjust, lineheight, size, vjust</a:t>
            </a:r>
          </a:p>
        </p:txBody>
      </p:sp>
      <p:sp>
        <p:nvSpPr>
          <p:cNvPr id="217" name="one discrete, one continuous…"/>
          <p:cNvSpPr txBox="1"/>
          <p:nvPr/>
        </p:nvSpPr>
        <p:spPr>
          <a:xfrm>
            <a:off x="7134363" y="5270360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one discrete, one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aes(class, hwy))</a:t>
            </a:r>
          </a:p>
        </p:txBody>
      </p:sp>
      <p:sp>
        <p:nvSpPr>
          <p:cNvPr id="218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geom_col()</a:t>
            </a:r>
            <a:r>
              <a:t> </a:t>
            </a:r>
            <a:br/>
            <a:r>
              <a:t>x, y,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geom_boxplot()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lower, middle, upper, ymax, ymin, alpha, </a:t>
            </a:r>
            <a:br/>
            <a:r>
              <a:t>color, fill, group, linetype,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geom_dotplot(</a:t>
            </a:r>
            <a:r>
              <a:t>binaxis = "y", stackdir = “center"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geom_violin(</a:t>
            </a:r>
            <a:r>
              <a:t>scale = “area"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</p:txBody>
      </p:sp>
      <p:sp>
        <p:nvSpPr>
          <p:cNvPr id="219" name="both discrete…"/>
          <p:cNvSpPr txBox="1"/>
          <p:nvPr/>
        </p:nvSpPr>
        <p:spPr>
          <a:xfrm>
            <a:off x="7134363" y="7667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discrete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aes(cut, color))</a:t>
            </a:r>
          </a:p>
        </p:txBody>
      </p:sp>
      <p:sp>
        <p:nvSpPr>
          <p:cNvPr id="220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21" name="THREE VARIABLES…"/>
          <p:cNvSpPr txBox="1"/>
          <p:nvPr/>
        </p:nvSpPr>
        <p:spPr>
          <a:xfrm>
            <a:off x="7134363" y="9012669"/>
            <a:ext cx="62071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seals$z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with(seals, sqrt(delta_long^2 + delta_lat^2)); l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aes(long, lat))</a:t>
            </a:r>
          </a:p>
        </p:txBody>
      </p:sp>
      <p:sp>
        <p:nvSpPr>
          <p:cNvPr id="222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2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t>binwidth = c(0.25, 500)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geom_hex()</a:t>
            </a:r>
            <a:br/>
            <a:r>
              <a:t>x, y, alpha, color, fill, size</a:t>
            </a:r>
          </a:p>
        </p:txBody>
      </p:sp>
      <p:sp>
        <p:nvSpPr>
          <p:cNvPr id="224" name="continuous function…"/>
          <p:cNvSpPr txBox="1"/>
          <p:nvPr/>
        </p:nvSpPr>
        <p:spPr>
          <a:xfrm>
            <a:off x="10533790" y="35526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</p:txBody>
      </p:sp>
      <p:sp>
        <p:nvSpPr>
          <p:cNvPr id="225" name="visualizing error…"/>
          <p:cNvSpPr txBox="1"/>
          <p:nvPr/>
        </p:nvSpPr>
        <p:spPr>
          <a:xfrm>
            <a:off x="10533790" y="5270360"/>
            <a:ext cx="3363320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ggplot(df, aes(grp, fit, ymin = fit - se, ymax = fit + se))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1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282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11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18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37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1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6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0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43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2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39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0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77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0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5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6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7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1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81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7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8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0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4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0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1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395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8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3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4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5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6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7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9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0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1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2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40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9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3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1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2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34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6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7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47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6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2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4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5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97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4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1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5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6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7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8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9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0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1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5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6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3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2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49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0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1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570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4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5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2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73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74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579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1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4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3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7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88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2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04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3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6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2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0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9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6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7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8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2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3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7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22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3" name="maps…"/>
          <p:cNvSpPr txBox="1"/>
          <p:nvPr/>
        </p:nvSpPr>
        <p:spPr>
          <a:xfrm>
            <a:off x="10533790" y="7667054"/>
            <a:ext cx="33633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data.frame(murder = USArrests$Murder,</a:t>
            </a:r>
            <a:br/>
            <a:r>
              <a:t>               state = tolower(rownames(USArrests)))</a:t>
            </a:r>
            <a:br/>
            <a:r>
              <a:t>map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map_data("state")</a:t>
            </a:r>
            <a:br/>
            <a:r>
              <a:t>k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ggplot(data, aes(fill = murder))</a:t>
            </a:r>
          </a:p>
        </p:txBody>
      </p:sp>
      <p:sp>
        <p:nvSpPr>
          <p:cNvPr id="624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 + geom_map(</a:t>
            </a:r>
            <a:r>
              <a:t>aes(map_id = state), map = map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 expand_limits(</a:t>
            </a:r>
            <a:r>
              <a:t>x = map$long, y = map$lat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map_id, alpha, color, fill, linetype, size</a:t>
            </a:r>
          </a:p>
        </p:txBody>
      </p:sp>
      <p:sp>
        <p:nvSpPr>
          <p:cNvPr id="625" name="Line"/>
          <p:cNvSpPr/>
          <p:nvPr/>
        </p:nvSpPr>
        <p:spPr>
          <a:xfrm>
            <a:off x="2904976" y="51791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26" name="Line"/>
          <p:cNvSpPr/>
          <p:nvPr/>
        </p:nvSpPr>
        <p:spPr>
          <a:xfrm>
            <a:off x="2904976" y="55718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27" name="Not  required, sensible defaults supplied"/>
          <p:cNvSpPr txBox="1"/>
          <p:nvPr/>
        </p:nvSpPr>
        <p:spPr>
          <a:xfrm>
            <a:off x="3011313" y="56166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900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30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3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4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Geoms</a:t>
            </a:r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36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7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8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9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0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1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3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4" name="TWO VARIABLES…"/>
          <p:cNvSpPr txBox="1"/>
          <p:nvPr/>
        </p:nvSpPr>
        <p:spPr>
          <a:xfrm>
            <a:off x="7134363" y="1672222"/>
            <a:ext cx="3363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aes(cty, hwy))</a:t>
            </a:r>
          </a:p>
        </p:txBody>
      </p:sp>
      <p:sp>
        <p:nvSpPr>
          <p:cNvPr id="645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aes(carat, price))</a:t>
            </a:r>
          </a:p>
        </p:txBody>
      </p:sp>
      <p:sp>
        <p:nvSpPr>
          <p:cNvPr id="646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25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ggplot2.png" descr="ggplot2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stat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t> , position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t> 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650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z, alpha, color, group, linetype,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geom_contour_filled(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group, linetype, size, subgroup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51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52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fill="norm" stroke="1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3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fill="norm" stroke="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fill="norm" stroke="1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90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9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7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8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9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0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1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691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geom_step(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"hv"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</p:txBody>
      </p:sp>
      <p:sp>
        <p:nvSpPr>
          <p:cNvPr id="692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geom_crossbar(</a:t>
            </a:r>
            <a:r>
              <a:t>fatten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ymax, </a:t>
            </a:r>
            <a:br/>
            <a:r>
              <a:t>ymin,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geom_errorbar() - </a:t>
            </a:r>
            <a:r>
              <a:t>x, ymax, ymin, </a:t>
            </a:r>
            <a:br/>
            <a:r>
              <a:t>alpha, color, group, linetype, size, width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geom_pointrange() - </a:t>
            </a:r>
            <a:r>
              <a:t>x, y, ymin, ymax, </a:t>
            </a:r>
            <a:br/>
            <a:r>
              <a:t>alpha, color, fill, group, linetype, shape, size</a:t>
            </a:r>
          </a:p>
        </p:txBody>
      </p:sp>
      <p:sp>
        <p:nvSpPr>
          <p:cNvPr id="693" name="Aes"/>
          <p:cNvSpPr txBox="1"/>
          <p:nvPr/>
        </p:nvSpPr>
        <p:spPr>
          <a:xfrm>
            <a:off x="282688" y="7986004"/>
            <a:ext cx="5013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Aes</a:t>
            </a:r>
          </a:p>
        </p:txBody>
      </p:sp>
      <p:sp>
        <p:nvSpPr>
          <p:cNvPr id="694" name="color and fill - string (&quot;red&quot;, &quot;#RRGGBB&quot;)…"/>
          <p:cNvSpPr txBox="1"/>
          <p:nvPr/>
        </p:nvSpPr>
        <p:spPr>
          <a:xfrm>
            <a:off x="316919" y="8362681"/>
            <a:ext cx="3079555" cy="16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color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fill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("red", "#RRGGBB")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linetype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or string (0 = "blank", 1 = "solid",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2 = "dashed", 3 = "dotted", 4 = "dotdash", 5 = "longdash",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6 = "twodash")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lineend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"butt", or "square")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linejoin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"mitre", or "bevel")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size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(line width in mm)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shape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integer/shape name or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             a single character ("a")</a:t>
            </a:r>
          </a:p>
        </p:txBody>
      </p:sp>
      <p:sp>
        <p:nvSpPr>
          <p:cNvPr id="695" name="Common aesthetic values."/>
          <p:cNvSpPr txBox="1"/>
          <p:nvPr/>
        </p:nvSpPr>
        <p:spPr>
          <a:xfrm>
            <a:off x="849902" y="8170394"/>
            <a:ext cx="218797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 values.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8">
            <a:extLst/>
          </a:blip>
          <a:srcRect l="0" t="0" r="50311" b="0"/>
          <a:stretch>
            <a:fillRect/>
          </a:stretch>
        </p:blipFill>
        <p:spPr>
          <a:xfrm>
            <a:off x="2084502" y="9434202"/>
            <a:ext cx="1290409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698" name="Image" descr="Image"/>
          <p:cNvPicPr>
            <a:picLocks noChangeAspect="1"/>
          </p:cNvPicPr>
          <p:nvPr/>
        </p:nvPicPr>
        <p:blipFill>
          <a:blip r:embed="rId28">
            <a:extLst/>
          </a:blip>
          <a:srcRect l="49514" t="0" r="0" b="0"/>
          <a:stretch>
            <a:fillRect/>
          </a:stretch>
        </p:blipFill>
        <p:spPr>
          <a:xfrm>
            <a:off x="2076759" y="9680906"/>
            <a:ext cx="1311104" cy="207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angle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Scales</a:t>
            </a:r>
          </a:p>
        </p:txBody>
      </p:sp>
      <p:sp>
        <p:nvSpPr>
          <p:cNvPr id="70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4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Coordinate Systems</a:t>
            </a:r>
          </a:p>
        </p:txBody>
      </p:sp>
      <p:sp>
        <p:nvSpPr>
          <p:cNvPr id="705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6" name="Rectangle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8" name="Stats"/>
          <p:cNvSpPr txBox="1"/>
          <p:nvPr/>
        </p:nvSpPr>
        <p:spPr>
          <a:xfrm>
            <a:off x="282688" y="691629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09" name="An alternative way to build a layer."/>
          <p:cNvSpPr txBox="1"/>
          <p:nvPr/>
        </p:nvSpPr>
        <p:spPr>
          <a:xfrm>
            <a:off x="1046808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An alternative way to build a layer.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10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1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2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3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4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5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6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7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4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18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9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2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3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5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34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26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7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5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7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8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740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1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3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4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4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Visualize a stat by changing the default stat of a geom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geom_bar(stat="count")</a:t>
            </a:r>
            <a:r>
              <a:t> </a:t>
            </a:r>
            <a:r>
              <a:t>or by using a stat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..name.. </a:t>
            </a:r>
            <a:r>
              <a:t>syntax to map stat variables to aesthetics.</a:t>
            </a:r>
          </a:p>
        </p:txBody>
      </p:sp>
      <p:sp>
        <p:nvSpPr>
          <p:cNvPr id="748" name="i + stat_density_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 + stat_density_2d(</a:t>
            </a:r>
            <a:r>
              <a:t>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 = "polygon"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49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0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51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2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3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54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55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6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59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0" name="c + stat_bin(binwidth = 1, boundary = 10) x, y |  ..count.., ..ncount.., ..density.., ..ndensity..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stat_bin(</a:t>
            </a:r>
            <a:r>
              <a:t>binwidth = 1, boundary = 10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..ncount.., ..density.., ..ndensity..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stat_count(</a:t>
            </a:r>
            <a:r>
              <a:t>width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..count.., ..prop..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stat_density(</a:t>
            </a:r>
            <a:r>
              <a:t>adjust = 1, 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..density.., ..scaled..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stat_bin_2d(</a:t>
            </a:r>
            <a:r>
              <a:t>bins = 30, drop = 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stat_bin_hex(</a:t>
            </a:r>
            <a:r>
              <a:t>bins = 30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stat_density_2d(</a:t>
            </a:r>
            <a:r>
              <a:t>contour = TRUE, n =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color, size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stat_ellipse(</a:t>
            </a:r>
            <a:r>
              <a:t>level = 0.95, segments = 51, type = "t"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z, order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stat_summary_hex(</a:t>
            </a:r>
            <a:r>
              <a:t>aes(z = z), bins = 30, fun = max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 </a:t>
            </a:r>
            <a:r>
              <a:t>|  ..value..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stat_summary_2d(</a:t>
            </a:r>
            <a:r>
              <a:t>aes(z = z), bins = 30, fun = mean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</a:t>
            </a:r>
            <a:r>
              <a:t> |  ..value..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stat_boxplot(</a:t>
            </a:r>
            <a:r>
              <a:t>coef = 1.5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..lower.., ..middle.., ..upper.., ..width.. , ..ymin.., ..ymax..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stat_ydensity(</a:t>
            </a:r>
            <a:r>
              <a:t>kernel = "gaussian", scale = "area"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..density.., ..scaled.., ..count.., ..n.., ..violinwidth.., ..width..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stat_ecdf(</a:t>
            </a:r>
            <a:r>
              <a:t>n = 40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stat_quantile(</a:t>
            </a:r>
            <a:r>
              <a:t>quantiles = c(0.1, 0.9), </a:t>
            </a:r>
            <a:br/>
            <a:r>
              <a:t>formula = y ~ log(x), method = "rq"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..quantile..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stat_smooth(</a:t>
            </a:r>
            <a:r>
              <a:t>method = "lm", formula = y ~ x, se = T, </a:t>
            </a:r>
            <a:br/>
            <a:r>
              <a:t>level = 0.95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..se.., ..x.., ..y.., ..ymin.., ..ymax..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xlim(</a:t>
            </a:r>
            <a:r>
              <a:t>-5, 5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stat_function(</a:t>
            </a:r>
            <a:r>
              <a:t>fun = dnorm, </a:t>
            </a:r>
            <a:br/>
            <a:r>
              <a:t>n = 20, geom = “point”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stat_qq(</a:t>
            </a:r>
            <a:r>
              <a:t>aes(sample = 1:100)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sample </a:t>
            </a:r>
            <a:r>
              <a:t>|  ..sample.., ..theoretical..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stat_sum() x, y, size</a:t>
            </a:r>
            <a:r>
              <a:t> |  ..n.., ..prop..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stat_summary(</a:t>
            </a:r>
            <a:r>
              <a:t>fun.data = "mean_cl_boot"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stat_summary_bin(</a:t>
            </a:r>
            <a:r>
              <a:t>fun = "mean", geom = "bar"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stat_identity()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69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n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geom_bar(aes(fill = fl))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values</a:t>
            </a:r>
            <a:r>
              <a:t> = c("skyblue", "royalblue", "blue", "navy"),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</a:t>
            </a:r>
            <a:r>
              <a:t> = "fuel", labels = c("D", "E", "P", "R")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7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C0D9F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scale_*_continuous()</a:t>
            </a:r>
            <a:r>
              <a:t> - Map cont’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scale_*_discrete()</a:t>
            </a:r>
            <a:r>
              <a:t> - Map discrete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scale_*_binned()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Map continuous values to discrete bins.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scale_*_identity()</a:t>
            </a:r>
            <a:r>
              <a:t> - Use data values as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scale_*_manual(</a:t>
            </a:r>
            <a:r>
              <a:t>values = c()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Map discrete values to manually chosen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scale_*_date(</a:t>
            </a:r>
            <a:r>
              <a:t>date_labels = "%m/%d"), </a:t>
            </a:r>
            <a:br/>
            <a:r>
              <a:t>date_breaks = "2 weeks"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scale_*_datetime()</a:t>
            </a:r>
            <a:r>
              <a:t> -  Treat data values as date times. </a:t>
            </a:r>
            <a:br/>
            <a:r>
              <a:t>Same as scale_*_date(). See ?strptime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scale_x_log10()</a:t>
            </a:r>
            <a:r>
              <a:t> - Plot x on log10 scale.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scale_x_reverse()</a:t>
            </a:r>
            <a:r>
              <a:t> - Reverse the direction of the x axis.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scale_x_sqrt()</a:t>
            </a:r>
            <a:r>
              <a:t> - Plot x on square root scale.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500"/>
              </a:spcBef>
            </a:pPr>
            <a:r>
              <a:t>COLOR AND FILL SCALES (DISCRETE)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scale_fill_brewer(</a:t>
            </a:r>
            <a:r>
              <a:t>palette = "Blues"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scale_fill_grey(</a:t>
            </a:r>
            <a:r>
              <a:t>start = 0.2, </a:t>
            </a:r>
            <a:br/>
            <a:r>
              <a:t>end = 0.8, na.value = "red"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688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52672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</a:pPr>
            <a:r>
              <a:t>COLOR AND FILL SCALES (CONTINUOUS)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c + geom_dotplot(aes(fill = ..x..))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scale_fill_distiller(</a:t>
            </a:r>
            <a:r>
              <a:t>palette = “Blues”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scale_fill_gradient(</a:t>
            </a:r>
            <a:r>
              <a:t>low="red", high=“yellow"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scale_fill_gradient2(</a:t>
            </a:r>
            <a:r>
              <a:t>low = "red", high = “blue”,</a:t>
            </a:r>
            <a:br/>
            <a:r>
              <a:t>mid = "white", midpoint = 25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scale_fill_gradientn(</a:t>
            </a:r>
            <a:r>
              <a:t>colors = topo.colors(6)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Also: rainbow(), heat.colors(), terrain.colors(), cm.colors(), RColorBrewer::brewer.pal()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+ geom_point(aes(shape = fl, size = cyl))</a:t>
            </a:r>
            <a:endParaRPr sz="100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scale_shape_manual(</a:t>
            </a:r>
            <a:r>
              <a:t>values = c(3:7)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scale_radius(</a:t>
            </a:r>
            <a:r>
              <a:t>range = c(1,6)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scale_size_area(</a:t>
            </a:r>
            <a:r>
              <a:t>max_size = 6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6302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3290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geom_bar()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 = c(0, 5)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xlim, ylim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default cartesian coordinate system.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coord_fixed(</a:t>
            </a:r>
            <a:r>
              <a:t>ratio = 1/2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ratio, xlim, ylim - Cartesian coordinates with fixed aspect ratio between x and y units.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mpg, aes(y = 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geom_bar()</a:t>
            </a:r>
            <a:br/>
            <a:r>
              <a:t>Flip cartesian coordinates by switching </a:t>
            </a:r>
            <a:br/>
            <a:r>
              <a:t>x and y aesthetic mappings. 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coord_polar(</a:t>
            </a:r>
            <a:r>
              <a:t>theta = "x", direction=1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theta, start, direction - Polar coordinates.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coord_trans(</a:t>
            </a:r>
            <a:r>
              <a:t>y = “sqrt"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xlim, ylim</a:t>
            </a:r>
            <a:br/>
            <a:r>
              <a:t>Transformed cartesian coordinates. Set xtrans and ytrans to the name of a window function.</a:t>
            </a:r>
          </a:p>
          <a:p>
            <a:pPr lvl="2">
              <a:lnSpc>
                <a:spcPct val="80000"/>
              </a:lnSpc>
              <a:spcBef>
                <a:spcPts val="1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  <a:br/>
            <a:r>
              <a:t>π + coord_map(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projection = "ortho", orientation = c(41, -74, 0)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projection,  xlim, ylim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Map projections from the mapproj package (mercator (default), azequalarea, lagrange, etc.).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198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898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6907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31582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</a:t>
            </a:r>
          </a:p>
        </p:txBody>
      </p:sp>
      <p:sp>
        <p:nvSpPr>
          <p:cNvPr id="846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aes(fl, fill = drv))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Arrange elements side by side.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"fill")</a:t>
            </a:r>
            <a:br/>
            <a:r>
              <a:t>Stack elements on top of one </a:t>
            </a:r>
            <a:br/>
            <a:r>
              <a:t>another, normalize height.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geom_point(position = "jitter")</a:t>
            </a:r>
            <a:br/>
            <a:r>
              <a:t>Add random noise to X and Y position of </a:t>
            </a:r>
            <a:br/>
            <a:r>
              <a:t>each element to avoid overplotting.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geom_label(position = "nudge")</a:t>
            </a:r>
            <a:br/>
            <a:r>
              <a:t>Nudge labels away from points.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"stack")</a:t>
            </a:r>
            <a:br/>
            <a:r>
              <a:t>Stack elements on top of one another.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position adjustment can be recast as a function </a:t>
            </a:r>
            <a:br/>
            <a:r>
              <a:t>with manual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width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height</a:t>
            </a:r>
            <a:r>
              <a:t> arguments: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 + geom_bar(position = position_dodge(width = 1))</a:t>
            </a:r>
          </a:p>
        </p:txBody>
      </p:sp>
      <p:pic>
        <p:nvPicPr>
          <p:cNvPr id="847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3784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7674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3" name="Themes"/>
          <p:cNvSpPr txBox="1"/>
          <p:nvPr/>
        </p:nvSpPr>
        <p:spPr>
          <a:xfrm>
            <a:off x="7127988" y="78323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Themes</a:t>
            </a:r>
          </a:p>
        </p:txBody>
      </p:sp>
      <p:sp>
        <p:nvSpPr>
          <p:cNvPr id="864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theme_bw()</a:t>
            </a:r>
            <a:br/>
            <a:r>
              <a:t>White background</a:t>
            </a:r>
            <a:br/>
            <a:r>
              <a:t>with grid lines.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theme_gray()</a:t>
            </a:r>
            <a:br/>
            <a:r>
              <a:t>Grey background </a:t>
            </a:r>
            <a:br/>
            <a:r>
              <a:t>(default theme).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theme_dark()</a:t>
            </a:r>
            <a:br/>
            <a:r>
              <a:t>Dark for contrast.</a:t>
            </a:r>
          </a:p>
        </p:txBody>
      </p:sp>
      <p:sp>
        <p:nvSpPr>
          <p:cNvPr id="865" name="Line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6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theme_minimal()</a:t>
            </a:r>
            <a:br/>
            <a:r>
              <a:t>Minimal theme.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theme_void()</a:t>
            </a:r>
            <a:br/>
            <a:r>
              <a:t>Empty theme.</a:t>
            </a:r>
          </a:p>
        </p:txBody>
      </p:sp>
      <p:pic>
        <p:nvPicPr>
          <p:cNvPr id="867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Line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4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Faceting</a:t>
            </a:r>
          </a:p>
        </p:txBody>
      </p:sp>
      <p:sp>
        <p:nvSpPr>
          <p:cNvPr id="875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/>
              <a:t> </a:t>
            </a:r>
            <a:r>
              <a:t>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facet_grid(cols = vars(fl))</a:t>
            </a:r>
            <a:br/>
            <a:r>
              <a:t>Facet into columns based on fl.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vars(year))</a:t>
            </a:r>
            <a:br/>
            <a:r>
              <a:t>Facet into rows based on year.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vars(year), cols = vars(fl))</a:t>
            </a:r>
            <a:br/>
            <a:r>
              <a:t>Facet into both rows and columns.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facet_wrap(vars(fl))</a:t>
            </a:r>
            <a:br/>
            <a:r>
              <a:t>Wrap facets into a rectangular layout.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to let axis limits vary across facets.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vars(drv), cols = vars(fl),</a:t>
            </a:r>
            <a:r>
              <a:t> </a:t>
            </a:r>
            <a:br/>
            <a:r>
              <a:t>            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= "free")</a:t>
            </a:r>
            <a:br/>
            <a:r>
              <a:t>       x and y axis limits adjust to individual facets: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"free_x"</a:t>
            </a:r>
            <a:r>
              <a:t> - x axis limits adjust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labeller</a:t>
            </a:r>
            <a:r>
              <a:t> to adjust facet label: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vars(fl),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    labeller = label_bquote(</a:t>
            </a:r>
            <a:r>
              <a:t>alpha ^ .(fl)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</a:p>
        </p:txBody>
      </p:sp>
      <p:grpSp>
        <p:nvGrpSpPr>
          <p:cNvPr id="882" name="Group"/>
          <p:cNvGrpSpPr/>
          <p:nvPr/>
        </p:nvGrpSpPr>
        <p:grpSpPr>
          <a:xfrm>
            <a:off x="10593706" y="4852646"/>
            <a:ext cx="2881273" cy="127001"/>
            <a:chOff x="0" y="0"/>
            <a:chExt cx="2881271" cy="127000"/>
          </a:xfrm>
        </p:grpSpPr>
        <p:sp>
          <p:nvSpPr>
            <p:cNvPr id="87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7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3" name="Group"/>
          <p:cNvGrpSpPr/>
          <p:nvPr/>
        </p:nvGrpSpPr>
        <p:grpSpPr>
          <a:xfrm>
            <a:off x="10593269" y="5308603"/>
            <a:ext cx="2881273" cy="134651"/>
            <a:chOff x="0" y="0"/>
            <a:chExt cx="2881271" cy="134650"/>
          </a:xfrm>
        </p:grpSpPr>
        <p:sp>
          <p:nvSpPr>
            <p:cNvPr id="883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6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1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4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abels and Legends"/>
          <p:cNvSpPr txBox="1"/>
          <p:nvPr/>
        </p:nvSpPr>
        <p:spPr>
          <a:xfrm>
            <a:off x="10572878" y="5551703"/>
            <a:ext cx="26371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and Legends</a:t>
            </a:r>
          </a:p>
        </p:txBody>
      </p:sp>
      <p:sp>
        <p:nvSpPr>
          <p:cNvPr id="899" name="Line"/>
          <p:cNvSpPr/>
          <p:nvPr/>
        </p:nvSpPr>
        <p:spPr>
          <a:xfrm>
            <a:off x="10572878" y="56027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0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labs()</a:t>
            </a:r>
            <a:r>
              <a:t> to label the elements of your plot.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labs(x </a:t>
            </a:r>
            <a:r>
              <a:t>= "New x axis label",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 </a:t>
            </a:r>
            <a:r>
              <a:t>= "New y axis label",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title</a:t>
            </a:r>
            <a:r>
              <a:t> ="Add a title above the plot", 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subtitle</a:t>
            </a:r>
            <a:r>
              <a:t> = "Add a subtitle below title",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caption</a:t>
            </a:r>
            <a:r>
              <a:t> = "Add a caption below plot",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</a:t>
            </a:r>
            <a:r>
              <a:t> = "Add alt text to the plot",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    &lt;aes&gt;  = "New   &lt;aes&gt;    legend title"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annotate(</a:t>
            </a:r>
            <a:r>
              <a:t>geom = "text", x = 8, y = 9, label = “A"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Places a geom with manually selected aesthetics.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p + guides(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guide_axis(n.dodge = 2)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Avoid crowded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 overlapping labels with guide_axis(n.dodge or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guides(</a:t>
            </a:r>
            <a:r>
              <a:t>fill = “none"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Set legend type for each </a:t>
            </a:r>
            <a:br/>
            <a:r>
              <a:t>aesthetic: colorbar, legend, or none (no legend).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theme(</a:t>
            </a:r>
            <a:r>
              <a:t>legend.position = "bottom"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Place legend at "bottom", "top", "left", or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Set legend title and labels with a scale function.</a:t>
            </a:r>
          </a:p>
        </p:txBody>
      </p:sp>
      <p:sp>
        <p:nvSpPr>
          <p:cNvPr id="901" name="&lt;AES&gt;"/>
          <p:cNvSpPr/>
          <p:nvPr/>
        </p:nvSpPr>
        <p:spPr>
          <a:xfrm>
            <a:off x="10687608" y="6822654"/>
            <a:ext cx="444436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2" name="&lt;AES&gt;"/>
          <p:cNvSpPr/>
          <p:nvPr/>
        </p:nvSpPr>
        <p:spPr>
          <a:xfrm>
            <a:off x="11559652" y="6822654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3" name="Zooming"/>
          <p:cNvSpPr txBox="1"/>
          <p:nvPr/>
        </p:nvSpPr>
        <p:spPr>
          <a:xfrm>
            <a:off x="10572878" y="8708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Zooming</a:t>
            </a:r>
          </a:p>
        </p:txBody>
      </p:sp>
      <p:sp>
        <p:nvSpPr>
          <p:cNvPr id="904" name="Line"/>
          <p:cNvSpPr/>
          <p:nvPr/>
        </p:nvSpPr>
        <p:spPr>
          <a:xfrm>
            <a:off x="10572878" y="8746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5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Without clipping </a:t>
            </a:r>
            <a:r>
              <a:t>(preferred):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coord_cartesian(</a:t>
            </a:r>
            <a:r>
              <a:t>xlim = c(0, 100), ylim = c(10, 20)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 clipping</a:t>
            </a:r>
            <a:r>
              <a:t> (removes unseen data points):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xlim(</a:t>
            </a:r>
            <a:r>
              <a:t>0, 100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ylim(</a:t>
            </a:r>
            <a:r>
              <a:t>10, 20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scale_x_continuous(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scale_y_continuous(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906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7079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1565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40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ggplot2.png" descr="ggplot2.png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Rplot03.pdf" descr="Rplot03.pdf"/>
          <p:cNvPicPr>
            <a:picLocks noChangeAspect="1"/>
          </p:cNvPicPr>
          <p:nvPr/>
        </p:nvPicPr>
        <p:blipFill>
          <a:blip r:embed="rId43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6982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2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theme()</a:t>
            </a:r>
            <a:r>
              <a:t> Customize aspects of the theme such </a:t>
            </a:r>
            <a:br/>
            <a:r>
              <a:t>as axis, legend, panel, and facet properties.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ggtitle(“Title”) + theme(plot.title.postion = “plot”)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theme(panel.background = element_rect(fill = “blue”))  </a:t>
            </a:r>
          </a:p>
        </p:txBody>
      </p:sp>
      <p:sp>
        <p:nvSpPr>
          <p:cNvPr id="913" name="Override defaults with scales package."/>
          <p:cNvSpPr txBox="1"/>
          <p:nvPr/>
        </p:nvSpPr>
        <p:spPr>
          <a:xfrm>
            <a:off x="4692504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Override defaults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package.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