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b="1" sz="3300"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 sz="1200"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23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1pPr>
      <a:lvl2pPr marL="567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2pPr>
      <a:lvl3pPr marL="1012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3pPr>
      <a:lvl4pPr marL="1456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4pPr>
      <a:lvl5pPr marL="1901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5pPr>
      <a:lvl6pPr marL="2345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6pPr>
      <a:lvl7pPr marL="2790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7pPr>
      <a:lvl8pPr marL="3234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8pPr>
      <a:lvl9pPr marL="3679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hyperlink" Target="https://creativecommons.org/licenses/by-sa/4.0/" TargetMode="External"/><Relationship Id="rId23" Type="http://schemas.openxmlformats.org/officeDocument/2006/relationships/hyperlink" Target="mailto:info@rstudio.com" TargetMode="External"/><Relationship Id="rId24" Type="http://schemas.openxmlformats.org/officeDocument/2006/relationships/hyperlink" Target="http://rstudio.com" TargetMode="External"/><Relationship Id="rId25" Type="http://schemas.openxmlformats.org/officeDocument/2006/relationships/hyperlink" Target="http://ggplot2.tidyverse.org" TargetMode="External"/><Relationship Id="rId26" Type="http://schemas.openxmlformats.org/officeDocument/2006/relationships/image" Target="../media/image23.png"/><Relationship Id="rId27" Type="http://schemas.openxmlformats.org/officeDocument/2006/relationships/image" Target="../media/image24.png"/><Relationship Id="rId28" Type="http://schemas.openxmlformats.org/officeDocument/2006/relationships/image" Target="../media/image2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25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image" Target="../media/image47.png"/><Relationship Id="rId26" Type="http://schemas.openxmlformats.org/officeDocument/2006/relationships/image" Target="../media/image48.png"/><Relationship Id="rId27" Type="http://schemas.openxmlformats.org/officeDocument/2006/relationships/image" Target="../media/image49.png"/><Relationship Id="rId28" Type="http://schemas.openxmlformats.org/officeDocument/2006/relationships/image" Target="../media/image50.png"/><Relationship Id="rId29" Type="http://schemas.openxmlformats.org/officeDocument/2006/relationships/image" Target="../media/image51.png"/><Relationship Id="rId30" Type="http://schemas.openxmlformats.org/officeDocument/2006/relationships/image" Target="../media/image52.png"/><Relationship Id="rId31" Type="http://schemas.openxmlformats.org/officeDocument/2006/relationships/image" Target="../media/image53.png"/><Relationship Id="rId32" Type="http://schemas.openxmlformats.org/officeDocument/2006/relationships/image" Target="../media/image54.png"/><Relationship Id="rId33" Type="http://schemas.openxmlformats.org/officeDocument/2006/relationships/image" Target="../media/image55.png"/><Relationship Id="rId34" Type="http://schemas.openxmlformats.org/officeDocument/2006/relationships/image" Target="../media/image56.png"/><Relationship Id="rId35" Type="http://schemas.openxmlformats.org/officeDocument/2006/relationships/image" Target="../media/image57.png"/><Relationship Id="rId36" Type="http://schemas.openxmlformats.org/officeDocument/2006/relationships/image" Target="../media/image58.png"/><Relationship Id="rId37" Type="http://schemas.openxmlformats.org/officeDocument/2006/relationships/hyperlink" Target="https://creativecommons.org/licenses/by-sa/4.0/" TargetMode="External"/><Relationship Id="rId38" Type="http://schemas.openxmlformats.org/officeDocument/2006/relationships/hyperlink" Target="mailto:info@rstudio.com" TargetMode="External"/><Relationship Id="rId39" Type="http://schemas.openxmlformats.org/officeDocument/2006/relationships/hyperlink" Target="http://rstudio.com" TargetMode="External"/><Relationship Id="rId40" Type="http://schemas.openxmlformats.org/officeDocument/2006/relationships/hyperlink" Target="http://ggplot2.tidyverse.org" TargetMode="External"/><Relationship Id="rId41" Type="http://schemas.openxmlformats.org/officeDocument/2006/relationships/image" Target="../media/image23.png"/><Relationship Id="rId42" Type="http://schemas.openxmlformats.org/officeDocument/2006/relationships/image" Target="../media/image24.png"/><Relationship Id="rId43" Type="http://schemas.openxmlformats.org/officeDocument/2006/relationships/image" Target="../media/image5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Quote Bubble"/>
          <p:cNvSpPr/>
          <p:nvPr/>
        </p:nvSpPr>
        <p:spPr>
          <a:xfrm>
            <a:off x="678916" y="5588779"/>
            <a:ext cx="444501" cy="148882"/>
          </a:xfrm>
          <a:prstGeom prst="wedgeEllipseCallout">
            <a:avLst>
              <a:gd name="adj1" fmla="val 1558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0" name="Rectangle"/>
          <p:cNvSpPr/>
          <p:nvPr/>
        </p:nvSpPr>
        <p:spPr>
          <a:xfrm>
            <a:off x="198459" y="1210284"/>
            <a:ext cx="3328451" cy="6727689"/>
          </a:xfrm>
          <a:prstGeom prst="rect">
            <a:avLst/>
          </a:prstGeom>
          <a:solidFill>
            <a:srgbClr val="75D142">
              <a:alpha val="1979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pic>
        <p:nvPicPr>
          <p:cNvPr id="121" name="Screen Shot 2019-02-08 at 4.44.20 PM.png" descr="Screen Shot 2019-02-08 at 4.44.2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59444" y="-11453"/>
            <a:ext cx="5613847" cy="2361044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Data Visualization with ggplot2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Visualization with ggplot2 : : </a:t>
            </a:r>
            <a:r>
              <a:rPr b="1" sz="330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CHEAT SHEET</a:t>
            </a:r>
            <a:r>
              <a:t> </a:t>
            </a:r>
          </a:p>
        </p:txBody>
      </p:sp>
      <p:sp>
        <p:nvSpPr>
          <p:cNvPr id="123" name="Quote Bubble"/>
          <p:cNvSpPr/>
          <p:nvPr/>
        </p:nvSpPr>
        <p:spPr>
          <a:xfrm>
            <a:off x="1151485" y="5211435"/>
            <a:ext cx="438151" cy="148882"/>
          </a:xfrm>
          <a:prstGeom prst="wedgeEllipseCallout">
            <a:avLst>
              <a:gd name="adj1" fmla="val 856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4" name="Quote Bubble"/>
          <p:cNvSpPr/>
          <p:nvPr/>
        </p:nvSpPr>
        <p:spPr>
          <a:xfrm>
            <a:off x="1727218" y="5588779"/>
            <a:ext cx="685801" cy="148882"/>
          </a:xfrm>
          <a:prstGeom prst="wedgeEllipseCallout">
            <a:avLst>
              <a:gd name="adj1" fmla="val 18602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5" name="Quote Bubble"/>
          <p:cNvSpPr/>
          <p:nvPr/>
        </p:nvSpPr>
        <p:spPr>
          <a:xfrm>
            <a:off x="2404552" y="5400107"/>
            <a:ext cx="814846" cy="148882"/>
          </a:xfrm>
          <a:prstGeom prst="wedgeEllipseCallout">
            <a:avLst>
              <a:gd name="adj1" fmla="val 23575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6" name="Quote Bubble"/>
          <p:cNvSpPr/>
          <p:nvPr/>
        </p:nvSpPr>
        <p:spPr>
          <a:xfrm>
            <a:off x="342918" y="5401935"/>
            <a:ext cx="1172174" cy="148882"/>
          </a:xfrm>
          <a:prstGeom prst="wedgeEllipseCallout">
            <a:avLst>
              <a:gd name="adj1" fmla="val 31630"/>
              <a:gd name="adj2" fmla="val -7403"/>
            </a:avLst>
          </a:prstGeom>
          <a:solidFill>
            <a:srgbClr val="007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7" name="Quote Bubble"/>
          <p:cNvSpPr/>
          <p:nvPr/>
        </p:nvSpPr>
        <p:spPr>
          <a:xfrm>
            <a:off x="342918" y="5777451"/>
            <a:ext cx="1563264" cy="148882"/>
          </a:xfrm>
          <a:prstGeom prst="wedgeEllipseCallout">
            <a:avLst>
              <a:gd name="adj1" fmla="val 36226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8" name="Quote Bubble"/>
          <p:cNvSpPr/>
          <p:nvPr/>
        </p:nvSpPr>
        <p:spPr>
          <a:xfrm>
            <a:off x="342918" y="5966123"/>
            <a:ext cx="1219296" cy="148881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9" name="Quote Bubble"/>
          <p:cNvSpPr/>
          <p:nvPr/>
        </p:nvSpPr>
        <p:spPr>
          <a:xfrm>
            <a:off x="342918" y="6154794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30" name="Quote Bubble"/>
          <p:cNvSpPr/>
          <p:nvPr/>
        </p:nvSpPr>
        <p:spPr>
          <a:xfrm>
            <a:off x="342918" y="6343466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3DA64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31" name="Rectangle"/>
          <p:cNvSpPr/>
          <p:nvPr/>
        </p:nvSpPr>
        <p:spPr>
          <a:xfrm>
            <a:off x="3629217" y="1632083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32" name="Rectangle"/>
          <p:cNvSpPr/>
          <p:nvPr/>
        </p:nvSpPr>
        <p:spPr>
          <a:xfrm>
            <a:off x="3629217" y="6494214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33" name="Rectangle"/>
          <p:cNvSpPr/>
          <p:nvPr/>
        </p:nvSpPr>
        <p:spPr>
          <a:xfrm>
            <a:off x="7081503" y="8984150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34" name="ggplot2 is based on the grammar of graphics, the idea that you can build every graph from the same components: a data set, a coordinate system, and geoms—visual marks that represent data points."/>
          <p:cNvSpPr txBox="1"/>
          <p:nvPr/>
        </p:nvSpPr>
        <p:spPr>
          <a:xfrm>
            <a:off x="310208" y="1592862"/>
            <a:ext cx="3054155" cy="653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ggplot2</a:t>
            </a:r>
            <a:r>
              <a:t> is based on the 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grammar of graphics</a:t>
            </a:r>
            <a:r>
              <a:t>, the idea that you can build every graph from the same components: a 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data</a:t>
            </a:r>
            <a:r>
              <a:t> set, a 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coordinate system</a:t>
            </a:r>
            <a:r>
              <a:t>, and 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geoms</a:t>
            </a:r>
            <a:r>
              <a:t>—visual marks that represent data points.</a:t>
            </a:r>
          </a:p>
        </p:txBody>
      </p:sp>
      <p:sp>
        <p:nvSpPr>
          <p:cNvPr id="135" name="Basics"/>
          <p:cNvSpPr txBox="1"/>
          <p:nvPr/>
        </p:nvSpPr>
        <p:spPr>
          <a:xfrm>
            <a:off x="282688" y="117460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Basics</a:t>
            </a:r>
          </a:p>
        </p:txBody>
      </p:sp>
      <p:sp>
        <p:nvSpPr>
          <p:cNvPr id="136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37" name="Line"/>
          <p:cNvSpPr/>
          <p:nvPr/>
        </p:nvSpPr>
        <p:spPr>
          <a:xfrm>
            <a:off x="3722239" y="1211871"/>
            <a:ext cx="8204968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38" name="GRAPHICAL PRIMITIVES"/>
          <p:cNvSpPr txBox="1"/>
          <p:nvPr/>
        </p:nvSpPr>
        <p:spPr>
          <a:xfrm>
            <a:off x="3731523" y="1672222"/>
            <a:ext cx="16154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GRAPHICAL PRIMITIVES</a:t>
            </a:r>
          </a:p>
        </p:txBody>
      </p:sp>
      <p:sp>
        <p:nvSpPr>
          <p:cNvPr id="139" name="a + geom_blank() and a + expand_limits() Ensure limits include values across all plots.…"/>
          <p:cNvSpPr txBox="1"/>
          <p:nvPr/>
        </p:nvSpPr>
        <p:spPr>
          <a:xfrm>
            <a:off x="4187827" y="2249034"/>
            <a:ext cx="2621679" cy="269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 + geom_blank() </a:t>
            </a:r>
            <a:r>
              <a:t>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 + expand_limits()</a:t>
            </a:r>
            <a:br/>
            <a:r>
              <a:t>Ensure limits include values across all plots.</a:t>
            </a:r>
            <a:endParaRPr>
              <a:solidFill>
                <a:schemeClr val="accent5"/>
              </a:solidFill>
            </a:endParaRP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geom_curve(</a:t>
            </a:r>
            <a:r>
              <a:t>aes(yend = lat + 1, </a:t>
            </a:r>
            <a:br/>
            <a:r>
              <a:t>xend = long + 1), curvature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- x, xend, y, yend, alpha, angle, color, curvature, linetype, size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 + geom_path(</a:t>
            </a:r>
            <a:r>
              <a:t>lineend = "butt", </a:t>
            </a:r>
            <a:br/>
            <a:r>
              <a:t>linejoin = "round", linemitre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group, linetype, size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 + geom_polygon(</a:t>
            </a:r>
            <a:r>
              <a:t>aes(alpha = 50)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x, y, alpha, color, fill, group, subgroup, linetype, size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geom_rect(</a:t>
            </a:r>
            <a:r>
              <a:t>aes(xmin = long, ymin = lat, </a:t>
            </a:r>
            <a:br/>
            <a:r>
              <a:t>xmax = long + 1, ymax = lat + 1)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- xmax, xmin, ymax, ymin, alpha, color, fill, linetype, size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 + geom_ribbon(</a:t>
            </a:r>
            <a:r>
              <a:t>aes(ymin = unemploy - 900, ymax = unemploy + 900)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- x, ymax, ymin, </a:t>
            </a:r>
            <a:br/>
            <a:r>
              <a:t>alpha, color, fill, group, linetype, size</a:t>
            </a:r>
          </a:p>
        </p:txBody>
      </p:sp>
      <p:sp>
        <p:nvSpPr>
          <p:cNvPr id="14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graphicFrame>
        <p:nvGraphicFramePr>
          <p:cNvPr id="141" name="Table"/>
          <p:cNvGraphicFramePr/>
          <p:nvPr/>
        </p:nvGraphicFramePr>
        <p:xfrm>
          <a:off x="1495917" y="239837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2" name="+"/>
          <p:cNvSpPr txBox="1"/>
          <p:nvPr/>
        </p:nvSpPr>
        <p:spPr>
          <a:xfrm>
            <a:off x="1024751" y="23975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43" name="="/>
          <p:cNvSpPr txBox="1"/>
          <p:nvPr/>
        </p:nvSpPr>
        <p:spPr>
          <a:xfrm>
            <a:off x="2215688" y="23975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144" name="To display values, map variables in the data to visual properties of the geom (aesthetics) like size, color, and x and y locations."/>
          <p:cNvSpPr txBox="1"/>
          <p:nvPr/>
        </p:nvSpPr>
        <p:spPr>
          <a:xfrm>
            <a:off x="310208" y="3197784"/>
            <a:ext cx="3054155" cy="57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To display values, map variables in the data to visual properties of the geom (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aesthetics</a:t>
            </a:r>
            <a:r>
              <a:t>) like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size</a:t>
            </a:r>
            <a:r>
              <a:t>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color</a:t>
            </a:r>
            <a:r>
              <a:t>,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</a:t>
            </a:r>
            <a:r>
              <a:t>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y</a:t>
            </a:r>
            <a:r>
              <a:t> locations.</a:t>
            </a:r>
          </a:p>
        </p:txBody>
      </p:sp>
      <p:grpSp>
        <p:nvGrpSpPr>
          <p:cNvPr id="152" name="Group"/>
          <p:cNvGrpSpPr/>
          <p:nvPr/>
        </p:nvGrpSpPr>
        <p:grpSpPr>
          <a:xfrm>
            <a:off x="2714983" y="2398378"/>
            <a:ext cx="5729884" cy="6139161"/>
            <a:chOff x="25400" y="25400"/>
            <a:chExt cx="5729882" cy="6139160"/>
          </a:xfrm>
        </p:grpSpPr>
        <p:graphicFrame>
          <p:nvGraphicFramePr>
            <p:cNvPr id="145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46" name="Circle"/>
            <p:cNvSpPr/>
            <p:nvPr/>
          </p:nvSpPr>
          <p:spPr>
            <a:xfrm>
              <a:off x="346572" y="50172"/>
              <a:ext cx="57151" cy="57151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47" name="Circle"/>
            <p:cNvSpPr/>
            <p:nvPr/>
          </p:nvSpPr>
          <p:spPr>
            <a:xfrm>
              <a:off x="315204" y="117052"/>
              <a:ext cx="57151" cy="5715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48" name="Circle"/>
            <p:cNvSpPr/>
            <p:nvPr/>
          </p:nvSpPr>
          <p:spPr>
            <a:xfrm>
              <a:off x="250825" y="162189"/>
              <a:ext cx="57150" cy="57151"/>
            </a:xfrm>
            <a:prstGeom prst="ellipse">
              <a:avLst/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49" name="Circle"/>
            <p:cNvSpPr/>
            <p:nvPr/>
          </p:nvSpPr>
          <p:spPr>
            <a:xfrm>
              <a:off x="302504" y="218223"/>
              <a:ext cx="57151" cy="57151"/>
            </a:xfrm>
            <a:prstGeom prst="ellipse">
              <a:avLst/>
            </a:prstGeom>
            <a:blipFill rotWithShape="1">
              <a:blip r:embed="rId6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50" name="Circle"/>
            <p:cNvSpPr/>
            <p:nvPr/>
          </p:nvSpPr>
          <p:spPr>
            <a:xfrm>
              <a:off x="212725" y="266558"/>
              <a:ext cx="57150" cy="57151"/>
            </a:xfrm>
            <a:prstGeom prst="ellipse">
              <a:avLst/>
            </a:prstGeom>
            <a:blipFill rotWithShape="1">
              <a:blip r:embed="rId7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51" name="Circle"/>
            <p:cNvSpPr/>
            <p:nvPr/>
          </p:nvSpPr>
          <p:spPr>
            <a:xfrm>
              <a:off x="63690" y="356054"/>
              <a:ext cx="57151" cy="57151"/>
            </a:xfrm>
            <a:prstGeom prst="ellipse">
              <a:avLst/>
            </a:prstGeom>
            <a:blipFill rotWithShape="1">
              <a:blip r:embed="rId8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aphicFrame>
        <p:nvGraphicFramePr>
          <p:cNvPr id="153" name="Table"/>
          <p:cNvGraphicFramePr/>
          <p:nvPr/>
        </p:nvGraphicFramePr>
        <p:xfrm>
          <a:off x="1495917" y="379639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700">
                          <a:sym typeface="Source Sans Pro Bold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4" name="+"/>
          <p:cNvSpPr txBox="1"/>
          <p:nvPr/>
        </p:nvSpPr>
        <p:spPr>
          <a:xfrm>
            <a:off x="1024751" y="37955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55" name="="/>
          <p:cNvSpPr txBox="1"/>
          <p:nvPr/>
        </p:nvSpPr>
        <p:spPr>
          <a:xfrm>
            <a:off x="2215688" y="37955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pSp>
        <p:nvGrpSpPr>
          <p:cNvPr id="158" name="Group"/>
          <p:cNvGrpSpPr/>
          <p:nvPr/>
        </p:nvGrpSpPr>
        <p:grpSpPr>
          <a:xfrm>
            <a:off x="2714983" y="3796395"/>
            <a:ext cx="5729884" cy="6139161"/>
            <a:chOff x="25400" y="25400"/>
            <a:chExt cx="5729882" cy="6139160"/>
          </a:xfrm>
        </p:grpSpPr>
        <p:graphicFrame>
          <p:nvGraphicFramePr>
            <p:cNvPr id="156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pic>
          <p:nvPicPr>
            <p:cNvPr id="157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71187" y="74507"/>
              <a:ext cx="365626" cy="3335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9" name="data"/>
          <p:cNvSpPr txBox="1"/>
          <p:nvPr/>
        </p:nvSpPr>
        <p:spPr>
          <a:xfrm>
            <a:off x="336016" y="2833385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60" name="geom…"/>
          <p:cNvSpPr txBox="1"/>
          <p:nvPr/>
        </p:nvSpPr>
        <p:spPr>
          <a:xfrm>
            <a:off x="717016" y="2833385"/>
            <a:ext cx="685801" cy="333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</p:txBody>
      </p:sp>
      <p:sp>
        <p:nvSpPr>
          <p:cNvPr id="161" name="coordinate system"/>
          <p:cNvSpPr txBox="1"/>
          <p:nvPr/>
        </p:nvSpPr>
        <p:spPr>
          <a:xfrm>
            <a:off x="1490025" y="2833385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62" name="plot"/>
          <p:cNvSpPr txBox="1"/>
          <p:nvPr/>
        </p:nvSpPr>
        <p:spPr>
          <a:xfrm>
            <a:off x="2725807" y="2833385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63" name="data"/>
          <p:cNvSpPr txBox="1"/>
          <p:nvPr/>
        </p:nvSpPr>
        <p:spPr>
          <a:xfrm>
            <a:off x="336016" y="4229022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64" name="geom…"/>
          <p:cNvSpPr txBox="1"/>
          <p:nvPr/>
        </p:nvSpPr>
        <p:spPr>
          <a:xfrm>
            <a:off x="717016" y="4229022"/>
            <a:ext cx="685801" cy="487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color = F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size = A</a:t>
            </a:r>
          </a:p>
        </p:txBody>
      </p:sp>
      <p:sp>
        <p:nvSpPr>
          <p:cNvPr id="165" name="coordinate system"/>
          <p:cNvSpPr txBox="1"/>
          <p:nvPr/>
        </p:nvSpPr>
        <p:spPr>
          <a:xfrm>
            <a:off x="1490025" y="4229022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66" name="plot"/>
          <p:cNvSpPr txBox="1"/>
          <p:nvPr/>
        </p:nvSpPr>
        <p:spPr>
          <a:xfrm>
            <a:off x="2725807" y="4229022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67" name="Complete the template below to build a graph."/>
          <p:cNvSpPr txBox="1"/>
          <p:nvPr/>
        </p:nvSpPr>
        <p:spPr>
          <a:xfrm>
            <a:off x="310208" y="4949719"/>
            <a:ext cx="30541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Complete the template below to build a graph.</a:t>
            </a:r>
          </a:p>
        </p:txBody>
      </p:sp>
      <p:sp>
        <p:nvSpPr>
          <p:cNvPr id="168" name="Line"/>
          <p:cNvSpPr/>
          <p:nvPr/>
        </p:nvSpPr>
        <p:spPr>
          <a:xfrm>
            <a:off x="245136" y="4802293"/>
            <a:ext cx="32600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169" name="required"/>
          <p:cNvSpPr txBox="1"/>
          <p:nvPr/>
        </p:nvSpPr>
        <p:spPr>
          <a:xfrm>
            <a:off x="2995860" y="5137254"/>
            <a:ext cx="537595" cy="165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7600"/>
                </a:solidFill>
              </a:defRPr>
            </a:lvl1pPr>
          </a:lstStyle>
          <a:p>
            <a:pPr/>
            <a:r>
              <a:t>required</a:t>
            </a:r>
          </a:p>
        </p:txBody>
      </p:sp>
      <p:sp>
        <p:nvSpPr>
          <p:cNvPr id="170" name="ggplot(data = mpg, aes(x = cty, y = hwy)) Begins a plot that you finish by adding layers to. Add one geom function per layer.…"/>
          <p:cNvSpPr txBox="1"/>
          <p:nvPr/>
        </p:nvSpPr>
        <p:spPr>
          <a:xfrm>
            <a:off x="316919" y="6594663"/>
            <a:ext cx="3054155" cy="127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ggplot(</a:t>
            </a:r>
            <a:r>
              <a:t>data = mpg,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aes(</a:t>
            </a:r>
            <a:r>
              <a:t>x = cty, y = hwy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)) </a:t>
            </a:r>
            <a:r>
              <a:t>Begins a plot that you finish by adding layers to. Add one geom function per layer.     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last_plot() </a:t>
            </a:r>
            <a:r>
              <a:t>Returns the last plot.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ggsave(</a:t>
            </a:r>
            <a:r>
              <a:t>"plot.png", width = 5, height = 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Saves last plot as 5’ x 5’ file named "plot.png" in working directory. Matches file type to file extension.</a:t>
            </a:r>
          </a:p>
        </p:txBody>
      </p:sp>
      <p:grpSp>
        <p:nvGrpSpPr>
          <p:cNvPr id="189" name="Group"/>
          <p:cNvGrpSpPr/>
          <p:nvPr/>
        </p:nvGrpSpPr>
        <p:grpSpPr>
          <a:xfrm>
            <a:off x="138221" y="2328330"/>
            <a:ext cx="630201" cy="811599"/>
            <a:chOff x="0" y="25400"/>
            <a:chExt cx="630199" cy="811597"/>
          </a:xfrm>
        </p:grpSpPr>
        <p:graphicFrame>
          <p:nvGraphicFramePr>
            <p:cNvPr id="171" name="Table"/>
            <p:cNvGraphicFramePr/>
            <p:nvPr/>
          </p:nvGraphicFramePr>
          <p:xfrm>
            <a:off x="194627" y="25400"/>
            <a:ext cx="355075" cy="811598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>
                            <a:solidFill>
                              <a:srgbClr val="FFFFFF"/>
                            </a:solidFill>
                          </a:rPr>
                          <a:t>F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>
                            <a:solidFill>
                              <a:srgbClr val="FFFFFF"/>
                            </a:solidFill>
                          </a:rPr>
                          <a:t>M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4000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72" name="Circle"/>
            <p:cNvSpPr/>
            <p:nvPr/>
          </p:nvSpPr>
          <p:spPr>
            <a:xfrm>
              <a:off x="573213" y="151911"/>
              <a:ext cx="56987" cy="56987"/>
            </a:xfrm>
            <a:prstGeom prst="ellipse">
              <a:avLst/>
            </a:prstGeom>
            <a:blipFill rotWithShape="1">
              <a:blip r:embed="rId10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73" name="Circle"/>
            <p:cNvSpPr/>
            <p:nvPr/>
          </p:nvSpPr>
          <p:spPr>
            <a:xfrm>
              <a:off x="573213" y="285741"/>
              <a:ext cx="56987" cy="56987"/>
            </a:xfrm>
            <a:prstGeom prst="ellipse">
              <a:avLst/>
            </a:prstGeom>
            <a:blipFill rotWithShape="1">
              <a:blip r:embed="rId11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74" name="Circle"/>
            <p:cNvSpPr/>
            <p:nvPr/>
          </p:nvSpPr>
          <p:spPr>
            <a:xfrm>
              <a:off x="573213" y="419571"/>
              <a:ext cx="56987" cy="56987"/>
            </a:xfrm>
            <a:prstGeom prst="ellipse">
              <a:avLst/>
            </a:prstGeom>
            <a:blipFill rotWithShape="1">
              <a:blip r:embed="rId1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75" name="Circle"/>
            <p:cNvSpPr/>
            <p:nvPr/>
          </p:nvSpPr>
          <p:spPr>
            <a:xfrm>
              <a:off x="573213" y="218826"/>
              <a:ext cx="56987" cy="56987"/>
            </a:xfrm>
            <a:prstGeom prst="ellipse">
              <a:avLst/>
            </a:prstGeom>
            <a:blipFill rotWithShape="1">
              <a:blip r:embed="rId1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76" name="Circle"/>
            <p:cNvSpPr/>
            <p:nvPr/>
          </p:nvSpPr>
          <p:spPr>
            <a:xfrm>
              <a:off x="573213" y="352656"/>
              <a:ext cx="56987" cy="56987"/>
            </a:xfrm>
            <a:prstGeom prst="ellipse">
              <a:avLst/>
            </a:prstGeom>
            <a:blipFill rotWithShape="1">
              <a:blip r:embed="rId1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77" name="Circle"/>
            <p:cNvSpPr/>
            <p:nvPr/>
          </p:nvSpPr>
          <p:spPr>
            <a:xfrm>
              <a:off x="573213" y="486486"/>
              <a:ext cx="56987" cy="56987"/>
            </a:xfrm>
            <a:prstGeom prst="ellipse">
              <a:avLst/>
            </a:prstGeom>
            <a:blipFill rotWithShape="1">
              <a:blip r:embed="rId1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178" name="Line"/>
            <p:cNvSpPr/>
            <p:nvPr/>
          </p:nvSpPr>
          <p:spPr>
            <a:xfrm>
              <a:off x="0" y="212746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79" name="Line"/>
            <p:cNvSpPr/>
            <p:nvPr/>
          </p:nvSpPr>
          <p:spPr>
            <a:xfrm>
              <a:off x="0" y="276574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0" name="Line"/>
            <p:cNvSpPr/>
            <p:nvPr/>
          </p:nvSpPr>
          <p:spPr>
            <a:xfrm>
              <a:off x="0" y="340403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1" name="Line"/>
            <p:cNvSpPr/>
            <p:nvPr/>
          </p:nvSpPr>
          <p:spPr>
            <a:xfrm>
              <a:off x="0" y="404231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2" name="Line"/>
            <p:cNvSpPr/>
            <p:nvPr/>
          </p:nvSpPr>
          <p:spPr>
            <a:xfrm>
              <a:off x="0" y="468060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3" name="Line"/>
            <p:cNvSpPr/>
            <p:nvPr/>
          </p:nvSpPr>
          <p:spPr>
            <a:xfrm>
              <a:off x="208587" y="174646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4" name="Line"/>
            <p:cNvSpPr/>
            <p:nvPr/>
          </p:nvSpPr>
          <p:spPr>
            <a:xfrm>
              <a:off x="208587" y="307251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5" name="Line"/>
            <p:cNvSpPr/>
            <p:nvPr/>
          </p:nvSpPr>
          <p:spPr>
            <a:xfrm>
              <a:off x="208587" y="439857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6" name="Line"/>
            <p:cNvSpPr/>
            <p:nvPr/>
          </p:nvSpPr>
          <p:spPr>
            <a:xfrm>
              <a:off x="208587" y="240949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>
              <a:off x="208587" y="373554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>
              <a:off x="208587" y="506160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aphicFrame>
        <p:nvGraphicFramePr>
          <p:cNvPr id="190" name="Table"/>
          <p:cNvGraphicFramePr/>
          <p:nvPr/>
        </p:nvGraphicFramePr>
        <p:xfrm>
          <a:off x="332849" y="3721782"/>
          <a:ext cx="355075" cy="81159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>
                          <a:solidFill>
                            <a:srgbClr val="FFFFFF"/>
                          </a:solidFill>
                          <a:sym typeface="Source Sans Pro Bold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191" name="Line"/>
          <p:cNvSpPr/>
          <p:nvPr/>
        </p:nvSpPr>
        <p:spPr>
          <a:xfrm>
            <a:off x="138221" y="3909129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2" name="Line"/>
          <p:cNvSpPr/>
          <p:nvPr/>
        </p:nvSpPr>
        <p:spPr>
          <a:xfrm>
            <a:off x="138221" y="3972957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3" name="Line"/>
          <p:cNvSpPr/>
          <p:nvPr/>
        </p:nvSpPr>
        <p:spPr>
          <a:xfrm>
            <a:off x="138221" y="4036786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4" name="Line"/>
          <p:cNvSpPr/>
          <p:nvPr/>
        </p:nvSpPr>
        <p:spPr>
          <a:xfrm>
            <a:off x="138221" y="4100614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5" name="Line"/>
          <p:cNvSpPr/>
          <p:nvPr/>
        </p:nvSpPr>
        <p:spPr>
          <a:xfrm>
            <a:off x="138221" y="4164443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6" name="Line"/>
          <p:cNvSpPr/>
          <p:nvPr/>
        </p:nvSpPr>
        <p:spPr>
          <a:xfrm>
            <a:off x="346808" y="3871029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7" name="Line"/>
          <p:cNvSpPr/>
          <p:nvPr/>
        </p:nvSpPr>
        <p:spPr>
          <a:xfrm>
            <a:off x="346808" y="4003634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8" name="Line"/>
          <p:cNvSpPr/>
          <p:nvPr/>
        </p:nvSpPr>
        <p:spPr>
          <a:xfrm>
            <a:off x="346808" y="4136240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9" name="Line"/>
          <p:cNvSpPr/>
          <p:nvPr/>
        </p:nvSpPr>
        <p:spPr>
          <a:xfrm>
            <a:off x="346808" y="3937332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0" name="Line"/>
          <p:cNvSpPr/>
          <p:nvPr/>
        </p:nvSpPr>
        <p:spPr>
          <a:xfrm>
            <a:off x="346808" y="4069937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1" name="Line"/>
          <p:cNvSpPr/>
          <p:nvPr/>
        </p:nvSpPr>
        <p:spPr>
          <a:xfrm>
            <a:off x="346808" y="4202543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17474" y="3857318"/>
            <a:ext cx="80389" cy="378734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LINE SEGMENTS…"/>
          <p:cNvSpPr txBox="1"/>
          <p:nvPr/>
        </p:nvSpPr>
        <p:spPr>
          <a:xfrm>
            <a:off x="3731523" y="5056857"/>
            <a:ext cx="2720468" cy="349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70000"/>
              </a:lnSpc>
            </a:pPr>
            <a:r>
              <a:t>LINE SEGMENTS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common aesthetics: x, y, alpha, color, linetype, size</a:t>
            </a:r>
          </a:p>
        </p:txBody>
      </p:sp>
      <p:sp>
        <p:nvSpPr>
          <p:cNvPr id="204" name="b + geom_abline(aes(intercept = 0, slope = 1))…"/>
          <p:cNvSpPr txBox="1"/>
          <p:nvPr/>
        </p:nvSpPr>
        <p:spPr>
          <a:xfrm>
            <a:off x="4187827" y="5437439"/>
            <a:ext cx="2915708" cy="516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geom_abline(</a:t>
            </a:r>
            <a:r>
              <a:t>aes(intercept = 0, slope = 1)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geom_hline(</a:t>
            </a:r>
            <a:r>
              <a:t>aes(yintercept = lat)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geom_vline(</a:t>
            </a:r>
            <a:r>
              <a:t>aes(xintercept = long)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grpSp>
        <p:nvGrpSpPr>
          <p:cNvPr id="209" name="Group"/>
          <p:cNvGrpSpPr/>
          <p:nvPr/>
        </p:nvGrpSpPr>
        <p:grpSpPr>
          <a:xfrm>
            <a:off x="3731523" y="5481232"/>
            <a:ext cx="385749" cy="385851"/>
            <a:chOff x="0" y="0"/>
            <a:chExt cx="385747" cy="385850"/>
          </a:xfrm>
        </p:grpSpPr>
        <p:pic>
          <p:nvPicPr>
            <p:cNvPr id="20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85748" cy="385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6" name="Line"/>
            <p:cNvSpPr/>
            <p:nvPr/>
          </p:nvSpPr>
          <p:spPr>
            <a:xfrm flipV="1">
              <a:off x="109397" y="93152"/>
              <a:ext cx="192896" cy="62676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7" name="Line"/>
            <p:cNvSpPr/>
            <p:nvPr/>
          </p:nvSpPr>
          <p:spPr>
            <a:xfrm>
              <a:off x="50329" y="275980"/>
              <a:ext cx="202824" cy="1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08" name="Line"/>
            <p:cNvSpPr/>
            <p:nvPr/>
          </p:nvSpPr>
          <p:spPr>
            <a:xfrm flipV="1">
              <a:off x="335693" y="152927"/>
              <a:ext cx="1" cy="202824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10" name="b + geom_segment(aes(yend = lat + 1, xend = long + 1))…"/>
          <p:cNvSpPr txBox="1"/>
          <p:nvPr/>
        </p:nvSpPr>
        <p:spPr>
          <a:xfrm>
            <a:off x="3731523" y="5941039"/>
            <a:ext cx="3288657" cy="378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geom_segment(</a:t>
            </a:r>
            <a:r>
              <a:t>aes(yend = lat + 1, xend = long + 1)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 + geom_spoke(</a:t>
            </a:r>
            <a:r>
              <a:t>aes(angle = 1:1155, radius = 1)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sp>
        <p:nvSpPr>
          <p:cNvPr id="211" name="a &lt;- ggplot(economics, aes(date, unemploy))…"/>
          <p:cNvSpPr txBox="1"/>
          <p:nvPr/>
        </p:nvSpPr>
        <p:spPr>
          <a:xfrm>
            <a:off x="3736217" y="1865561"/>
            <a:ext cx="3288657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ggplot(economics, aes(date, unemploy))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b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ggplot(seals, aes(x = long, y = lat))</a:t>
            </a:r>
          </a:p>
        </p:txBody>
      </p:sp>
      <p:sp>
        <p:nvSpPr>
          <p:cNvPr id="212" name="ONE VARIABLE    continuous"/>
          <p:cNvSpPr txBox="1"/>
          <p:nvPr/>
        </p:nvSpPr>
        <p:spPr>
          <a:xfrm>
            <a:off x="3731523" y="6539714"/>
            <a:ext cx="188168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ONE VARIABLE    continuous</a:t>
            </a:r>
          </a:p>
        </p:txBody>
      </p:sp>
      <p:sp>
        <p:nvSpPr>
          <p:cNvPr id="213" name="c &lt;- ggplot(mpg, aes(hwy)); c2 &lt;- ggplot(mpg)"/>
          <p:cNvSpPr txBox="1"/>
          <p:nvPr/>
        </p:nvSpPr>
        <p:spPr>
          <a:xfrm>
            <a:off x="3736217" y="6745754"/>
            <a:ext cx="3288657" cy="223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ggplot(mpg, aes(hwy)); c2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ggplot(mpg)</a:t>
            </a:r>
          </a:p>
        </p:txBody>
      </p:sp>
      <p:sp>
        <p:nvSpPr>
          <p:cNvPr id="214" name="c + geom_area(stat = &quot;bin&quot;) x, y, alpha, color, fill, linetype, size…"/>
          <p:cNvSpPr txBox="1"/>
          <p:nvPr/>
        </p:nvSpPr>
        <p:spPr>
          <a:xfrm>
            <a:off x="4187827" y="6982699"/>
            <a:ext cx="2621679" cy="2462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geom_area(</a:t>
            </a:r>
            <a:r>
              <a:t>stat = "bin"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x, y, alpha, color, fill,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geom_density(</a:t>
            </a:r>
            <a:r>
              <a:t>kernel = "gaussian"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x, y, alpha, color, fill, group, linetype,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geom_dotplot()</a:t>
            </a:r>
            <a:r>
              <a:t> </a:t>
            </a:r>
            <a:br/>
            <a:r>
              <a:t>x, y, alpha, color, fill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geom_freqpoly()</a:t>
            </a:r>
            <a:r>
              <a:t> </a:t>
            </a:r>
            <a:br/>
            <a:r>
              <a:t>x, y, alpha, color, group,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geom_histogram(</a:t>
            </a:r>
            <a:r>
              <a:t>binwidth = 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x, y, alpha, color, fill, linetype,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c2 + geom_qq(</a:t>
            </a:r>
            <a:r>
              <a:t>aes(sample = hwy)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x, y, alpha, color, fill, linetype, size, weight</a:t>
            </a:r>
          </a:p>
        </p:txBody>
      </p:sp>
      <p:sp>
        <p:nvSpPr>
          <p:cNvPr id="215" name="discrete d &lt;- ggplot(mpg, aes(fl))"/>
          <p:cNvSpPr txBox="1"/>
          <p:nvPr/>
        </p:nvSpPr>
        <p:spPr>
          <a:xfrm>
            <a:off x="3731523" y="9484352"/>
            <a:ext cx="1337438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</a:pPr>
            <a:r>
              <a:t>discrete</a:t>
            </a:r>
            <a:br/>
            <a:r>
              <a: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 </a:t>
            </a:r>
            <a:r>
              <a:rPr b="1"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ggplot(mpg, aes(fl))</a:t>
            </a:r>
          </a:p>
        </p:txBody>
      </p:sp>
      <p:sp>
        <p:nvSpPr>
          <p:cNvPr id="216" name="d + geom_bar()  x, alpha, color, fill, linetype, size, weight"/>
          <p:cNvSpPr txBox="1"/>
          <p:nvPr/>
        </p:nvSpPr>
        <p:spPr>
          <a:xfrm>
            <a:off x="4187827" y="9870668"/>
            <a:ext cx="262167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 + geom_bar() </a:t>
            </a:r>
            <a:br/>
            <a:r>
              <a:t>x, alpha, color, fill, linetype, size, weight</a:t>
            </a:r>
          </a:p>
        </p:txBody>
      </p:sp>
      <p:sp>
        <p:nvSpPr>
          <p:cNvPr id="217" name="e + geom_label(aes(label = cty), nudge_x = 1, nudge_y = 1) - x, y, label, alpha, angle, color, family, fontface, hjust, lineheight, size, vjust…"/>
          <p:cNvSpPr txBox="1"/>
          <p:nvPr/>
        </p:nvSpPr>
        <p:spPr>
          <a:xfrm>
            <a:off x="7592003" y="2249034"/>
            <a:ext cx="2621679" cy="267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geom_label(</a:t>
            </a:r>
            <a:r>
              <a:t>aes(label = cty), nudge_x = 1, nudge_y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- x, y, label, alpha, angle, color, family, fontface, hjust, lineheight, size, vjust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geom_point()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fill, shape, size, stroke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geom_quantile()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group, linetype,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geom_rug(</a:t>
            </a:r>
            <a:r>
              <a:t>sides = “bl"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geom_smooth(</a:t>
            </a:r>
            <a:r>
              <a:t>method = lm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fill, group, linetype,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geom_text(</a:t>
            </a:r>
            <a:r>
              <a:t>aes(label = cty), nudge_x = 1, nudge_y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 x, y, label, alpha, angle, color, family, fontface, hjust, lineheight, size, vjust</a:t>
            </a:r>
          </a:p>
        </p:txBody>
      </p:sp>
      <p:sp>
        <p:nvSpPr>
          <p:cNvPr id="218" name="one discrete, one continuous…"/>
          <p:cNvSpPr txBox="1"/>
          <p:nvPr/>
        </p:nvSpPr>
        <p:spPr>
          <a:xfrm>
            <a:off x="7134363" y="5270360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one discrete, one continuous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f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ggplot(mpg, aes(class, hwy))</a:t>
            </a:r>
          </a:p>
        </p:txBody>
      </p:sp>
      <p:sp>
        <p:nvSpPr>
          <p:cNvPr id="219" name="f + geom_col()  x, y, alpha, color, fill, group, linetype, size…"/>
          <p:cNvSpPr txBox="1"/>
          <p:nvPr/>
        </p:nvSpPr>
        <p:spPr>
          <a:xfrm>
            <a:off x="7592003" y="5829471"/>
            <a:ext cx="2741474" cy="166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geom_col()</a:t>
            </a:r>
            <a:r>
              <a:t> </a:t>
            </a:r>
            <a:br/>
            <a:r>
              <a:t>x, y, alpha, color, fill, group,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geom_boxplot()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lower, middle, upper, ymax, ymin, alpha, </a:t>
            </a:r>
            <a:br/>
            <a:r>
              <a:t>color, fill, group, linetype, shape,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geom_dotplot(</a:t>
            </a:r>
            <a:r>
              <a:t>binaxis = "y", stackdir = “center"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x, y, alpha, color, fill, group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geom_violin(</a:t>
            </a:r>
            <a:r>
              <a:t>scale = “area"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fill, group, linetype, size, weight</a:t>
            </a:r>
          </a:p>
        </p:txBody>
      </p:sp>
      <p:sp>
        <p:nvSpPr>
          <p:cNvPr id="220" name="both discrete…"/>
          <p:cNvSpPr txBox="1"/>
          <p:nvPr/>
        </p:nvSpPr>
        <p:spPr>
          <a:xfrm>
            <a:off x="7134363" y="766705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both discrete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ggplot(diamonds, aes(cut, color))</a:t>
            </a:r>
          </a:p>
        </p:txBody>
      </p:sp>
      <p:sp>
        <p:nvSpPr>
          <p:cNvPr id="221" name="g + geom_count()  x, y, alpha, color, fill, shape, size, stroke…"/>
          <p:cNvSpPr txBox="1"/>
          <p:nvPr/>
        </p:nvSpPr>
        <p:spPr>
          <a:xfrm>
            <a:off x="7592003" y="8076493"/>
            <a:ext cx="2621679" cy="1029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 + geom_count()</a:t>
            </a:r>
            <a:r>
              <a:t> </a:t>
            </a:r>
            <a:br/>
            <a:r>
              <a:t>x, y, alpha, color, fill, shape, size, stroke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geom_jitter(</a:t>
            </a:r>
            <a:r>
              <a:t>height = 2, width = 2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x, y, alpha, color, fill, shape, size</a:t>
            </a:r>
          </a:p>
        </p:txBody>
      </p:sp>
      <p:sp>
        <p:nvSpPr>
          <p:cNvPr id="222" name="THREE VARIABLES…"/>
          <p:cNvSpPr txBox="1"/>
          <p:nvPr/>
        </p:nvSpPr>
        <p:spPr>
          <a:xfrm>
            <a:off x="7134363" y="9012669"/>
            <a:ext cx="6207146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</a:pPr>
            <a:r>
              <a:t>THREE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seals$z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with(seals, sqrt(delta_long^2 + delta_lat^2)); l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ggplot(seals, aes(long, lat))</a:t>
            </a:r>
          </a:p>
        </p:txBody>
      </p:sp>
      <p:sp>
        <p:nvSpPr>
          <p:cNvPr id="223" name="l + geom_raster(aes(fill = z), hjust = 0.5,  vjust = 0.5, interpolate = FALSE) x, y, alpha, fill…"/>
          <p:cNvSpPr txBox="1"/>
          <p:nvPr/>
        </p:nvSpPr>
        <p:spPr>
          <a:xfrm>
            <a:off x="10985161" y="9426216"/>
            <a:ext cx="2723760" cy="105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geom_raster(</a:t>
            </a:r>
            <a:r>
              <a:t>aes(fill = z), hjust = 0.5, </a:t>
            </a:r>
            <a:br/>
            <a:r>
              <a:t>vjust = 0.5, interpolate = FALSE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x, y, alpha, fill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geom_tile(</a:t>
            </a:r>
            <a:r>
              <a:t>aes(fill = z)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x, y, alpha, color, fill, linetype, size, width</a:t>
            </a:r>
          </a:p>
        </p:txBody>
      </p:sp>
      <p:sp>
        <p:nvSpPr>
          <p:cNvPr id="224" name="h + geom_bin2d(binwidth = c(0.25, 500)) x, y, alpha, color, fill, linetype, size, weight…"/>
          <p:cNvSpPr txBox="1"/>
          <p:nvPr/>
        </p:nvSpPr>
        <p:spPr>
          <a:xfrm>
            <a:off x="10995674" y="2249034"/>
            <a:ext cx="2621679" cy="1289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 + geom_bin2d(</a:t>
            </a:r>
            <a:r>
              <a:t>binwidth = c(0.25, 500)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x, y, alpha, color, fill, linetype, size, weight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 + geom_density_2d()</a:t>
            </a:r>
            <a:br/>
            <a:r>
              <a:t>x, y, alpha, color, group,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 + geom_hex()</a:t>
            </a:r>
            <a:br/>
            <a:r>
              <a:t>x, y, alpha, color, fill, size</a:t>
            </a:r>
          </a:p>
        </p:txBody>
      </p:sp>
      <p:sp>
        <p:nvSpPr>
          <p:cNvPr id="225" name="continuous function…"/>
          <p:cNvSpPr txBox="1"/>
          <p:nvPr/>
        </p:nvSpPr>
        <p:spPr>
          <a:xfrm>
            <a:off x="10533790" y="3552665"/>
            <a:ext cx="336332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function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i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ggplot(economics, aes(date, unemploy))</a:t>
            </a:r>
          </a:p>
        </p:txBody>
      </p:sp>
      <p:sp>
        <p:nvSpPr>
          <p:cNvPr id="226" name="visualizing error…"/>
          <p:cNvSpPr txBox="1"/>
          <p:nvPr/>
        </p:nvSpPr>
        <p:spPr>
          <a:xfrm>
            <a:off x="10533790" y="5270360"/>
            <a:ext cx="3363320" cy="474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visualizing error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df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data.frame(grp = c("A", "B"), fit = 4:5, se = 1:2)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j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ggplot(df, aes(grp, fit, ymin = fit - se, ymax = fit + se))</a:t>
            </a:r>
          </a:p>
        </p:txBody>
      </p:sp>
      <p:pic>
        <p:nvPicPr>
          <p:cNvPr id="227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0555153" y="3037405"/>
            <a:ext cx="357951" cy="357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0" name="Group"/>
          <p:cNvGrpSpPr/>
          <p:nvPr/>
        </p:nvGrpSpPr>
        <p:grpSpPr>
          <a:xfrm>
            <a:off x="3731523" y="6985461"/>
            <a:ext cx="357938" cy="358034"/>
            <a:chOff x="0" y="0"/>
            <a:chExt cx="357936" cy="358032"/>
          </a:xfrm>
        </p:grpSpPr>
        <p:pic>
          <p:nvPicPr>
            <p:cNvPr id="22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9" name="Shape"/>
            <p:cNvSpPr/>
            <p:nvPr/>
          </p:nvSpPr>
          <p:spPr>
            <a:xfrm>
              <a:off x="3754" y="69958"/>
              <a:ext cx="350428" cy="285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" y="16494"/>
                  </a:moveTo>
                  <a:lnTo>
                    <a:pt x="1993" y="15338"/>
                  </a:lnTo>
                  <a:lnTo>
                    <a:pt x="3481" y="14133"/>
                  </a:lnTo>
                  <a:lnTo>
                    <a:pt x="4497" y="12375"/>
                  </a:lnTo>
                  <a:cubicBezTo>
                    <a:pt x="4634" y="12127"/>
                    <a:pt x="4772" y="11878"/>
                    <a:pt x="4910" y="11630"/>
                  </a:cubicBezTo>
                  <a:cubicBezTo>
                    <a:pt x="5048" y="11381"/>
                    <a:pt x="5186" y="11133"/>
                    <a:pt x="5323" y="10884"/>
                  </a:cubicBezTo>
                  <a:cubicBezTo>
                    <a:pt x="5494" y="11316"/>
                    <a:pt x="5664" y="11747"/>
                    <a:pt x="5835" y="12178"/>
                  </a:cubicBezTo>
                  <a:cubicBezTo>
                    <a:pt x="6005" y="12610"/>
                    <a:pt x="6175" y="13041"/>
                    <a:pt x="6346" y="13472"/>
                  </a:cubicBezTo>
                  <a:lnTo>
                    <a:pt x="7988" y="12224"/>
                  </a:lnTo>
                  <a:lnTo>
                    <a:pt x="9187" y="10392"/>
                  </a:lnTo>
                  <a:lnTo>
                    <a:pt x="10418" y="7160"/>
                  </a:lnTo>
                  <a:lnTo>
                    <a:pt x="12133" y="8959"/>
                  </a:lnTo>
                  <a:lnTo>
                    <a:pt x="13210" y="6557"/>
                  </a:lnTo>
                  <a:lnTo>
                    <a:pt x="14441" y="3207"/>
                  </a:lnTo>
                  <a:lnTo>
                    <a:pt x="15450" y="0"/>
                  </a:lnTo>
                  <a:lnTo>
                    <a:pt x="16789" y="3764"/>
                  </a:lnTo>
                  <a:lnTo>
                    <a:pt x="18283" y="3049"/>
                  </a:lnTo>
                  <a:lnTo>
                    <a:pt x="19736" y="6934"/>
                  </a:lnTo>
                  <a:lnTo>
                    <a:pt x="21600" y="10679"/>
                  </a:lnTo>
                  <a:lnTo>
                    <a:pt x="21457" y="21600"/>
                  </a:lnTo>
                  <a:lnTo>
                    <a:pt x="0" y="21508"/>
                  </a:lnTo>
                  <a:lnTo>
                    <a:pt x="43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231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3731523" y="2288941"/>
            <a:ext cx="357938" cy="3580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4" name="Group"/>
          <p:cNvGrpSpPr/>
          <p:nvPr/>
        </p:nvGrpSpPr>
        <p:grpSpPr>
          <a:xfrm>
            <a:off x="3731523" y="3596060"/>
            <a:ext cx="357938" cy="358033"/>
            <a:chOff x="0" y="0"/>
            <a:chExt cx="357936" cy="358032"/>
          </a:xfrm>
        </p:grpSpPr>
        <p:pic>
          <p:nvPicPr>
            <p:cNvPr id="23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3" name="Shape"/>
            <p:cNvSpPr/>
            <p:nvPr/>
          </p:nvSpPr>
          <p:spPr>
            <a:xfrm>
              <a:off x="61954" y="70532"/>
              <a:ext cx="238019" cy="219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655"/>
                  </a:moveTo>
                  <a:lnTo>
                    <a:pt x="5174" y="21343"/>
                  </a:lnTo>
                  <a:lnTo>
                    <a:pt x="14737" y="21600"/>
                  </a:lnTo>
                  <a:lnTo>
                    <a:pt x="21600" y="14346"/>
                  </a:lnTo>
                  <a:lnTo>
                    <a:pt x="18702" y="0"/>
                  </a:lnTo>
                  <a:lnTo>
                    <a:pt x="5450" y="341"/>
                  </a:lnTo>
                  <a:lnTo>
                    <a:pt x="0" y="16655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37" name="Group"/>
          <p:cNvGrpSpPr/>
          <p:nvPr/>
        </p:nvGrpSpPr>
        <p:grpSpPr>
          <a:xfrm>
            <a:off x="3731523" y="3160354"/>
            <a:ext cx="357938" cy="358033"/>
            <a:chOff x="0" y="0"/>
            <a:chExt cx="357936" cy="358032"/>
          </a:xfrm>
        </p:grpSpPr>
        <p:pic>
          <p:nvPicPr>
            <p:cNvPr id="23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6" name="Line"/>
            <p:cNvSpPr/>
            <p:nvPr/>
          </p:nvSpPr>
          <p:spPr>
            <a:xfrm>
              <a:off x="27516" y="94810"/>
              <a:ext cx="301624" cy="213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370"/>
                  </a:moveTo>
                  <a:lnTo>
                    <a:pt x="15506" y="0"/>
                  </a:lnTo>
                  <a:lnTo>
                    <a:pt x="21170" y="10866"/>
                  </a:lnTo>
                  <a:lnTo>
                    <a:pt x="11065" y="7138"/>
                  </a:lnTo>
                  <a:lnTo>
                    <a:pt x="3456" y="13126"/>
                  </a:lnTo>
                  <a:lnTo>
                    <a:pt x="8326" y="21600"/>
                  </a:lnTo>
                  <a:lnTo>
                    <a:pt x="21600" y="8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40" name="Group"/>
          <p:cNvGrpSpPr/>
          <p:nvPr/>
        </p:nvGrpSpPr>
        <p:grpSpPr>
          <a:xfrm>
            <a:off x="3731523" y="4467473"/>
            <a:ext cx="357938" cy="358033"/>
            <a:chOff x="0" y="0"/>
            <a:chExt cx="357936" cy="358032"/>
          </a:xfrm>
        </p:grpSpPr>
        <p:pic>
          <p:nvPicPr>
            <p:cNvPr id="23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9" name="Shape"/>
            <p:cNvSpPr/>
            <p:nvPr/>
          </p:nvSpPr>
          <p:spPr>
            <a:xfrm>
              <a:off x="5382" y="82660"/>
              <a:ext cx="351163" cy="225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96"/>
                  </a:moveTo>
                  <a:lnTo>
                    <a:pt x="1943" y="17135"/>
                  </a:lnTo>
                  <a:lnTo>
                    <a:pt x="3426" y="15611"/>
                  </a:lnTo>
                  <a:lnTo>
                    <a:pt x="4438" y="13387"/>
                  </a:lnTo>
                  <a:cubicBezTo>
                    <a:pt x="4575" y="13073"/>
                    <a:pt x="4713" y="12759"/>
                    <a:pt x="4850" y="12445"/>
                  </a:cubicBezTo>
                  <a:cubicBezTo>
                    <a:pt x="4987" y="12131"/>
                    <a:pt x="5125" y="11816"/>
                    <a:pt x="5262" y="11502"/>
                  </a:cubicBezTo>
                  <a:cubicBezTo>
                    <a:pt x="5432" y="12048"/>
                    <a:pt x="5602" y="12593"/>
                    <a:pt x="5771" y="13139"/>
                  </a:cubicBezTo>
                  <a:cubicBezTo>
                    <a:pt x="5941" y="13684"/>
                    <a:pt x="6111" y="14230"/>
                    <a:pt x="6281" y="14775"/>
                  </a:cubicBezTo>
                  <a:lnTo>
                    <a:pt x="7917" y="13196"/>
                  </a:lnTo>
                  <a:lnTo>
                    <a:pt x="9112" y="10880"/>
                  </a:lnTo>
                  <a:lnTo>
                    <a:pt x="10338" y="6792"/>
                  </a:lnTo>
                  <a:lnTo>
                    <a:pt x="12048" y="9067"/>
                  </a:lnTo>
                  <a:lnTo>
                    <a:pt x="13120" y="6029"/>
                  </a:lnTo>
                  <a:lnTo>
                    <a:pt x="14347" y="1793"/>
                  </a:lnTo>
                  <a:lnTo>
                    <a:pt x="15353" y="0"/>
                  </a:lnTo>
                  <a:lnTo>
                    <a:pt x="16687" y="2498"/>
                  </a:lnTo>
                  <a:lnTo>
                    <a:pt x="18175" y="1593"/>
                  </a:lnTo>
                  <a:lnTo>
                    <a:pt x="19991" y="4837"/>
                  </a:lnTo>
                  <a:lnTo>
                    <a:pt x="21588" y="6129"/>
                  </a:lnTo>
                  <a:lnTo>
                    <a:pt x="21600" y="16793"/>
                  </a:lnTo>
                  <a:lnTo>
                    <a:pt x="18766" y="11491"/>
                  </a:lnTo>
                  <a:lnTo>
                    <a:pt x="16777" y="14328"/>
                  </a:lnTo>
                  <a:lnTo>
                    <a:pt x="15895" y="11886"/>
                  </a:lnTo>
                  <a:lnTo>
                    <a:pt x="12348" y="19785"/>
                  </a:lnTo>
                  <a:lnTo>
                    <a:pt x="10080" y="17665"/>
                  </a:lnTo>
                  <a:lnTo>
                    <a:pt x="7613" y="20622"/>
                  </a:lnTo>
                  <a:lnTo>
                    <a:pt x="5893" y="19675"/>
                  </a:lnTo>
                  <a:lnTo>
                    <a:pt x="5054" y="17726"/>
                  </a:lnTo>
                  <a:lnTo>
                    <a:pt x="4074" y="19054"/>
                  </a:lnTo>
                  <a:lnTo>
                    <a:pt x="1844" y="20750"/>
                  </a:lnTo>
                  <a:lnTo>
                    <a:pt x="65" y="21600"/>
                  </a:lnTo>
                  <a:lnTo>
                    <a:pt x="0" y="18596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43" name="Group"/>
          <p:cNvGrpSpPr/>
          <p:nvPr/>
        </p:nvGrpSpPr>
        <p:grpSpPr>
          <a:xfrm>
            <a:off x="3731523" y="4031767"/>
            <a:ext cx="357938" cy="358033"/>
            <a:chOff x="0" y="0"/>
            <a:chExt cx="357936" cy="358032"/>
          </a:xfrm>
        </p:grpSpPr>
        <p:pic>
          <p:nvPicPr>
            <p:cNvPr id="24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2" name="Rectangle"/>
            <p:cNvSpPr/>
            <p:nvPr/>
          </p:nvSpPr>
          <p:spPr>
            <a:xfrm>
              <a:off x="47567" y="103203"/>
              <a:ext cx="266791" cy="14843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pSp>
        <p:nvGrpSpPr>
          <p:cNvPr id="246" name="Group"/>
          <p:cNvGrpSpPr/>
          <p:nvPr/>
        </p:nvGrpSpPr>
        <p:grpSpPr>
          <a:xfrm>
            <a:off x="3731523" y="2724647"/>
            <a:ext cx="357938" cy="358033"/>
            <a:chOff x="0" y="0"/>
            <a:chExt cx="357936" cy="358032"/>
          </a:xfrm>
        </p:grpSpPr>
        <p:pic>
          <p:nvPicPr>
            <p:cNvPr id="24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5" name="Line"/>
            <p:cNvSpPr/>
            <p:nvPr/>
          </p:nvSpPr>
          <p:spPr>
            <a:xfrm>
              <a:off x="97922" y="101302"/>
              <a:ext cx="179254" cy="104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19545" fill="norm" stroke="1" extrusionOk="0">
                  <a:moveTo>
                    <a:pt x="29" y="19545"/>
                  </a:moveTo>
                  <a:cubicBezTo>
                    <a:pt x="-311" y="12033"/>
                    <a:pt x="2321" y="4966"/>
                    <a:pt x="6650" y="1765"/>
                  </a:cubicBezTo>
                  <a:cubicBezTo>
                    <a:pt x="11816" y="-2055"/>
                    <a:pt x="17978" y="489"/>
                    <a:pt x="21289" y="7809"/>
                  </a:cubicBezTo>
                </a:path>
              </a:pathLst>
            </a:cu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49" name="Group"/>
          <p:cNvGrpSpPr/>
          <p:nvPr/>
        </p:nvGrpSpPr>
        <p:grpSpPr>
          <a:xfrm>
            <a:off x="3731523" y="7383437"/>
            <a:ext cx="357938" cy="358033"/>
            <a:chOff x="0" y="0"/>
            <a:chExt cx="357936" cy="358032"/>
          </a:xfrm>
        </p:grpSpPr>
        <p:pic>
          <p:nvPicPr>
            <p:cNvPr id="24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8" name="Line"/>
            <p:cNvSpPr/>
            <p:nvPr/>
          </p:nvSpPr>
          <p:spPr>
            <a:xfrm>
              <a:off x="1420" y="71615"/>
              <a:ext cx="351731" cy="219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fill="norm" stroke="1" extrusionOk="0">
                  <a:moveTo>
                    <a:pt x="0" y="21135"/>
                  </a:moveTo>
                  <a:cubicBezTo>
                    <a:pt x="923" y="21468"/>
                    <a:pt x="1879" y="21193"/>
                    <a:pt x="2668" y="20383"/>
                  </a:cubicBezTo>
                  <a:cubicBezTo>
                    <a:pt x="3450" y="19579"/>
                    <a:pt x="3991" y="18314"/>
                    <a:pt x="4445" y="17015"/>
                  </a:cubicBezTo>
                  <a:cubicBezTo>
                    <a:pt x="5966" y="12666"/>
                    <a:pt x="6764" y="7409"/>
                    <a:pt x="8296" y="2832"/>
                  </a:cubicBezTo>
                  <a:cubicBezTo>
                    <a:pt x="8754" y="1464"/>
                    <a:pt x="9326" y="135"/>
                    <a:pt x="10318" y="11"/>
                  </a:cubicBezTo>
                  <a:cubicBezTo>
                    <a:pt x="11466" y="-132"/>
                    <a:pt x="12113" y="1122"/>
                    <a:pt x="12643" y="2592"/>
                  </a:cubicBezTo>
                  <a:cubicBezTo>
                    <a:pt x="14168" y="6825"/>
                    <a:pt x="14626" y="12173"/>
                    <a:pt x="16050" y="16219"/>
                  </a:cubicBezTo>
                  <a:cubicBezTo>
                    <a:pt x="16782" y="18300"/>
                    <a:pt x="17815" y="20105"/>
                    <a:pt x="19196" y="20897"/>
                  </a:cubicBezTo>
                  <a:cubicBezTo>
                    <a:pt x="19959" y="21334"/>
                    <a:pt x="20790" y="21429"/>
                    <a:pt x="21600" y="21146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52" name="Group"/>
          <p:cNvGrpSpPr/>
          <p:nvPr/>
        </p:nvGrpSpPr>
        <p:grpSpPr>
          <a:xfrm>
            <a:off x="3731523" y="8179389"/>
            <a:ext cx="357938" cy="358034"/>
            <a:chOff x="0" y="0"/>
            <a:chExt cx="357936" cy="358032"/>
          </a:xfrm>
        </p:grpSpPr>
        <p:pic>
          <p:nvPicPr>
            <p:cNvPr id="25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1" name="Line"/>
            <p:cNvSpPr/>
            <p:nvPr/>
          </p:nvSpPr>
          <p:spPr>
            <a:xfrm>
              <a:off x="7750" y="59109"/>
              <a:ext cx="349431" cy="235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448"/>
                  </a:moveTo>
                  <a:lnTo>
                    <a:pt x="2308" y="5808"/>
                  </a:lnTo>
                  <a:lnTo>
                    <a:pt x="5439" y="7354"/>
                  </a:lnTo>
                  <a:lnTo>
                    <a:pt x="9805" y="0"/>
                  </a:lnTo>
                  <a:lnTo>
                    <a:pt x="15688" y="16978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63" name="Group"/>
          <p:cNvGrpSpPr/>
          <p:nvPr/>
        </p:nvGrpSpPr>
        <p:grpSpPr>
          <a:xfrm>
            <a:off x="3731523" y="8577365"/>
            <a:ext cx="357938" cy="358033"/>
            <a:chOff x="0" y="0"/>
            <a:chExt cx="357936" cy="358032"/>
          </a:xfrm>
        </p:grpSpPr>
        <p:pic>
          <p:nvPicPr>
            <p:cNvPr id="25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2" name="Group"/>
            <p:cNvGrpSpPr/>
            <p:nvPr/>
          </p:nvGrpSpPr>
          <p:grpSpPr>
            <a:xfrm>
              <a:off x="0" y="63791"/>
              <a:ext cx="357937" cy="294242"/>
              <a:chOff x="0" y="0"/>
              <a:chExt cx="357936" cy="294240"/>
            </a:xfrm>
          </p:grpSpPr>
          <p:sp>
            <p:nvSpPr>
              <p:cNvPr id="254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55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56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57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58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59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0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1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283" name="Group"/>
          <p:cNvGrpSpPr/>
          <p:nvPr/>
        </p:nvGrpSpPr>
        <p:grpSpPr>
          <a:xfrm>
            <a:off x="3731523" y="7781413"/>
            <a:ext cx="357938" cy="358033"/>
            <a:chOff x="0" y="0"/>
            <a:chExt cx="357936" cy="358032"/>
          </a:xfrm>
        </p:grpSpPr>
        <p:pic>
          <p:nvPicPr>
            <p:cNvPr id="26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82" name="Group"/>
            <p:cNvGrpSpPr/>
            <p:nvPr/>
          </p:nvGrpSpPr>
          <p:grpSpPr>
            <a:xfrm>
              <a:off x="12995" y="37017"/>
              <a:ext cx="331947" cy="306164"/>
              <a:chOff x="0" y="0"/>
              <a:chExt cx="331946" cy="306163"/>
            </a:xfrm>
          </p:grpSpPr>
          <p:sp>
            <p:nvSpPr>
              <p:cNvPr id="265" name="Circle"/>
              <p:cNvSpPr/>
              <p:nvPr/>
            </p:nvSpPr>
            <p:spPr>
              <a:xfrm>
                <a:off x="0" y="254547"/>
                <a:ext cx="50888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6" name="Circle"/>
              <p:cNvSpPr/>
              <p:nvPr/>
            </p:nvSpPr>
            <p:spPr>
              <a:xfrm>
                <a:off x="56503" y="254547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7" name="Circle"/>
              <p:cNvSpPr/>
              <p:nvPr/>
            </p:nvSpPr>
            <p:spPr>
              <a:xfrm>
                <a:off x="56503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8" name="Circle"/>
              <p:cNvSpPr/>
              <p:nvPr/>
            </p:nvSpPr>
            <p:spPr>
              <a:xfrm>
                <a:off x="116314" y="25527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69" name="Circle"/>
              <p:cNvSpPr/>
              <p:nvPr/>
            </p:nvSpPr>
            <p:spPr>
              <a:xfrm>
                <a:off x="116314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0" name="Circle"/>
              <p:cNvSpPr/>
              <p:nvPr/>
            </p:nvSpPr>
            <p:spPr>
              <a:xfrm>
                <a:off x="116314" y="152502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1" name="Circle"/>
              <p:cNvSpPr/>
              <p:nvPr/>
            </p:nvSpPr>
            <p:spPr>
              <a:xfrm>
                <a:off x="116314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2" name="Circle"/>
              <p:cNvSpPr/>
              <p:nvPr/>
            </p:nvSpPr>
            <p:spPr>
              <a:xfrm>
                <a:off x="172737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3" name="Circle"/>
              <p:cNvSpPr/>
              <p:nvPr/>
            </p:nvSpPr>
            <p:spPr>
              <a:xfrm>
                <a:off x="225806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4" name="Circle"/>
              <p:cNvSpPr/>
              <p:nvPr/>
            </p:nvSpPr>
            <p:spPr>
              <a:xfrm>
                <a:off x="224634" y="203888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5" name="Circle"/>
              <p:cNvSpPr/>
              <p:nvPr/>
            </p:nvSpPr>
            <p:spPr>
              <a:xfrm>
                <a:off x="226493" y="1522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6" name="Circle"/>
              <p:cNvSpPr/>
              <p:nvPr/>
            </p:nvSpPr>
            <p:spPr>
              <a:xfrm>
                <a:off x="225806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7" name="Circle"/>
              <p:cNvSpPr/>
              <p:nvPr/>
            </p:nvSpPr>
            <p:spPr>
              <a:xfrm>
                <a:off x="115711" y="49784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8" name="Circle"/>
              <p:cNvSpPr/>
              <p:nvPr/>
            </p:nvSpPr>
            <p:spPr>
              <a:xfrm>
                <a:off x="172737" y="20355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79" name="Circle"/>
              <p:cNvSpPr/>
              <p:nvPr/>
            </p:nvSpPr>
            <p:spPr>
              <a:xfrm>
                <a:off x="58157" y="15252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0" name="Circle"/>
              <p:cNvSpPr/>
              <p:nvPr/>
            </p:nvSpPr>
            <p:spPr>
              <a:xfrm>
                <a:off x="281058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1" name="Circle"/>
              <p:cNvSpPr/>
              <p:nvPr/>
            </p:nvSpPr>
            <p:spPr>
              <a:xfrm>
                <a:off x="115085" y="0"/>
                <a:ext cx="50888" cy="508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312" name="Group"/>
          <p:cNvGrpSpPr/>
          <p:nvPr/>
        </p:nvGrpSpPr>
        <p:grpSpPr>
          <a:xfrm>
            <a:off x="3731523" y="8975341"/>
            <a:ext cx="357938" cy="358033"/>
            <a:chOff x="0" y="0"/>
            <a:chExt cx="357936" cy="358032"/>
          </a:xfrm>
        </p:grpSpPr>
        <p:pic>
          <p:nvPicPr>
            <p:cNvPr id="28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11" name="Group"/>
            <p:cNvGrpSpPr/>
            <p:nvPr/>
          </p:nvGrpSpPr>
          <p:grpSpPr>
            <a:xfrm>
              <a:off x="12995" y="19213"/>
              <a:ext cx="318518" cy="309851"/>
              <a:chOff x="0" y="0"/>
              <a:chExt cx="318517" cy="309849"/>
            </a:xfrm>
          </p:grpSpPr>
          <p:sp>
            <p:nvSpPr>
              <p:cNvPr id="285" name="Circle"/>
              <p:cNvSpPr/>
              <p:nvPr/>
            </p:nvSpPr>
            <p:spPr>
              <a:xfrm>
                <a:off x="0" y="290131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6" name="Circle"/>
              <p:cNvSpPr/>
              <p:nvPr/>
            </p:nvSpPr>
            <p:spPr>
              <a:xfrm>
                <a:off x="35016" y="2587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7" name="Circle"/>
              <p:cNvSpPr/>
              <p:nvPr/>
            </p:nvSpPr>
            <p:spPr>
              <a:xfrm>
                <a:off x="64592" y="248937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8" name="Circle"/>
              <p:cNvSpPr/>
              <p:nvPr/>
            </p:nvSpPr>
            <p:spPr>
              <a:xfrm>
                <a:off x="44875" y="248937"/>
                <a:ext cx="19718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89" name="Circle"/>
              <p:cNvSpPr/>
              <p:nvPr/>
            </p:nvSpPr>
            <p:spPr>
              <a:xfrm>
                <a:off x="84310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0" name="Circle"/>
              <p:cNvSpPr/>
              <p:nvPr/>
            </p:nvSpPr>
            <p:spPr>
              <a:xfrm>
                <a:off x="104028" y="199159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1" name="Circle"/>
              <p:cNvSpPr/>
              <p:nvPr/>
            </p:nvSpPr>
            <p:spPr>
              <a:xfrm>
                <a:off x="123746" y="189300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2" name="Circle"/>
              <p:cNvSpPr/>
              <p:nvPr/>
            </p:nvSpPr>
            <p:spPr>
              <a:xfrm>
                <a:off x="180492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3" name="Circle"/>
              <p:cNvSpPr/>
              <p:nvPr/>
            </p:nvSpPr>
            <p:spPr>
              <a:xfrm>
                <a:off x="190351" y="13022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4" name="Circle"/>
              <p:cNvSpPr/>
              <p:nvPr/>
            </p:nvSpPr>
            <p:spPr>
              <a:xfrm>
                <a:off x="170634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5" name="Circle"/>
              <p:cNvSpPr/>
              <p:nvPr/>
            </p:nvSpPr>
            <p:spPr>
              <a:xfrm>
                <a:off x="160775" y="169661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6" name="Circle"/>
              <p:cNvSpPr/>
              <p:nvPr/>
            </p:nvSpPr>
            <p:spPr>
              <a:xfrm>
                <a:off x="160775" y="15980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7" name="Circle"/>
              <p:cNvSpPr/>
              <p:nvPr/>
            </p:nvSpPr>
            <p:spPr>
              <a:xfrm>
                <a:off x="131198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8" name="Circle"/>
              <p:cNvSpPr/>
              <p:nvPr/>
            </p:nvSpPr>
            <p:spPr>
              <a:xfrm>
                <a:off x="160775" y="14994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299" name="Circle"/>
              <p:cNvSpPr/>
              <p:nvPr/>
            </p:nvSpPr>
            <p:spPr>
              <a:xfrm>
                <a:off x="74451" y="21865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0" name="Circle"/>
              <p:cNvSpPr/>
              <p:nvPr/>
            </p:nvSpPr>
            <p:spPr>
              <a:xfrm>
                <a:off x="200210" y="120366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1" name="Circle"/>
              <p:cNvSpPr/>
              <p:nvPr/>
            </p:nvSpPr>
            <p:spPr>
              <a:xfrm>
                <a:off x="141057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2" name="Circle"/>
              <p:cNvSpPr/>
              <p:nvPr/>
            </p:nvSpPr>
            <p:spPr>
              <a:xfrm>
                <a:off x="94169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3" name="Circle"/>
              <p:cNvSpPr/>
              <p:nvPr/>
            </p:nvSpPr>
            <p:spPr>
              <a:xfrm>
                <a:off x="210069" y="110508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4" name="Circle"/>
              <p:cNvSpPr/>
              <p:nvPr/>
            </p:nvSpPr>
            <p:spPr>
              <a:xfrm>
                <a:off x="219928" y="100649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5" name="Circle"/>
              <p:cNvSpPr/>
              <p:nvPr/>
            </p:nvSpPr>
            <p:spPr>
              <a:xfrm>
                <a:off x="219928" y="9079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6" name="Circle"/>
              <p:cNvSpPr/>
              <p:nvPr/>
            </p:nvSpPr>
            <p:spPr>
              <a:xfrm>
                <a:off x="229787" y="7107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7" name="Circle"/>
              <p:cNvSpPr/>
              <p:nvPr/>
            </p:nvSpPr>
            <p:spPr>
              <a:xfrm>
                <a:off x="239646" y="6121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8" name="Circle"/>
              <p:cNvSpPr/>
              <p:nvPr/>
            </p:nvSpPr>
            <p:spPr>
              <a:xfrm>
                <a:off x="249505" y="5135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09" name="Circle"/>
              <p:cNvSpPr/>
              <p:nvPr/>
            </p:nvSpPr>
            <p:spPr>
              <a:xfrm>
                <a:off x="269223" y="414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10" name="Circle"/>
              <p:cNvSpPr/>
              <p:nvPr/>
            </p:nvSpPr>
            <p:spPr>
              <a:xfrm>
                <a:off x="298799" y="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319" name="Group"/>
          <p:cNvGrpSpPr/>
          <p:nvPr/>
        </p:nvGrpSpPr>
        <p:grpSpPr>
          <a:xfrm>
            <a:off x="3731523" y="9888654"/>
            <a:ext cx="357938" cy="358034"/>
            <a:chOff x="0" y="0"/>
            <a:chExt cx="357936" cy="358032"/>
          </a:xfrm>
        </p:grpSpPr>
        <p:pic>
          <p:nvPicPr>
            <p:cNvPr id="31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18" name="Group"/>
            <p:cNvGrpSpPr/>
            <p:nvPr/>
          </p:nvGrpSpPr>
          <p:grpSpPr>
            <a:xfrm>
              <a:off x="13413" y="97685"/>
              <a:ext cx="331112" cy="260348"/>
              <a:chOff x="0" y="0"/>
              <a:chExt cx="331111" cy="260346"/>
            </a:xfrm>
          </p:grpSpPr>
          <p:sp>
            <p:nvSpPr>
              <p:cNvPr id="314" name="Rectangle"/>
              <p:cNvSpPr/>
              <p:nvPr/>
            </p:nvSpPr>
            <p:spPr>
              <a:xfrm>
                <a:off x="0" y="214654"/>
                <a:ext cx="60923" cy="45693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15" name="Rectangle"/>
              <p:cNvSpPr/>
              <p:nvPr/>
            </p:nvSpPr>
            <p:spPr>
              <a:xfrm>
                <a:off x="90063" y="181545"/>
                <a:ext cx="60923" cy="78802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16" name="Rectangle"/>
              <p:cNvSpPr/>
              <p:nvPr/>
            </p:nvSpPr>
            <p:spPr>
              <a:xfrm>
                <a:off x="180125" y="114645"/>
                <a:ext cx="60924" cy="145701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17" name="Rectangle"/>
              <p:cNvSpPr/>
              <p:nvPr/>
            </p:nvSpPr>
            <p:spPr>
              <a:xfrm>
                <a:off x="270188" y="0"/>
                <a:ext cx="60924" cy="2603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338" name="Group"/>
          <p:cNvGrpSpPr/>
          <p:nvPr/>
        </p:nvGrpSpPr>
        <p:grpSpPr>
          <a:xfrm>
            <a:off x="7145801" y="2724647"/>
            <a:ext cx="357938" cy="358033"/>
            <a:chOff x="0" y="0"/>
            <a:chExt cx="357936" cy="358032"/>
          </a:xfrm>
        </p:grpSpPr>
        <p:pic>
          <p:nvPicPr>
            <p:cNvPr id="32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7" name="Group"/>
            <p:cNvGrpSpPr/>
            <p:nvPr/>
          </p:nvGrpSpPr>
          <p:grpSpPr>
            <a:xfrm>
              <a:off x="34371" y="44444"/>
              <a:ext cx="284392" cy="276353"/>
              <a:chOff x="0" y="0"/>
              <a:chExt cx="284391" cy="276351"/>
            </a:xfrm>
          </p:grpSpPr>
          <p:sp>
            <p:nvSpPr>
              <p:cNvPr id="321" name="Circle"/>
              <p:cNvSpPr/>
              <p:nvPr/>
            </p:nvSpPr>
            <p:spPr>
              <a:xfrm>
                <a:off x="0" y="256180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22" name="Circle"/>
              <p:cNvSpPr/>
              <p:nvPr/>
            </p:nvSpPr>
            <p:spPr>
              <a:xfrm>
                <a:off x="136054" y="84131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23" name="Circle"/>
              <p:cNvSpPr/>
              <p:nvPr/>
            </p:nvSpPr>
            <p:spPr>
              <a:xfrm>
                <a:off x="50459" y="21239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24" name="Circle"/>
              <p:cNvSpPr/>
              <p:nvPr/>
            </p:nvSpPr>
            <p:spPr>
              <a:xfrm>
                <a:off x="85984" y="133427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25" name="Circle"/>
              <p:cNvSpPr/>
              <p:nvPr/>
            </p:nvSpPr>
            <p:spPr>
              <a:xfrm>
                <a:off x="136054" y="2172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26" name="Circle"/>
              <p:cNvSpPr/>
              <p:nvPr/>
            </p:nvSpPr>
            <p:spPr>
              <a:xfrm>
                <a:off x="136054" y="16860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27" name="Circle"/>
              <p:cNvSpPr/>
              <p:nvPr/>
            </p:nvSpPr>
            <p:spPr>
              <a:xfrm>
                <a:off x="136054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28" name="Circle"/>
              <p:cNvSpPr/>
              <p:nvPr/>
            </p:nvSpPr>
            <p:spPr>
              <a:xfrm>
                <a:off x="179024" y="17431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29" name="Circle"/>
              <p:cNvSpPr/>
              <p:nvPr/>
            </p:nvSpPr>
            <p:spPr>
              <a:xfrm>
                <a:off x="176037" y="13142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0" name="Circle"/>
              <p:cNvSpPr/>
              <p:nvPr/>
            </p:nvSpPr>
            <p:spPr>
              <a:xfrm>
                <a:off x="176037" y="8712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1" name="Circle"/>
              <p:cNvSpPr/>
              <p:nvPr/>
            </p:nvSpPr>
            <p:spPr>
              <a:xfrm>
                <a:off x="219367" y="4333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2" name="Circle"/>
              <p:cNvSpPr/>
              <p:nvPr/>
            </p:nvSpPr>
            <p:spPr>
              <a:xfrm>
                <a:off x="262907" y="4333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3" name="Circle"/>
              <p:cNvSpPr/>
              <p:nvPr/>
            </p:nvSpPr>
            <p:spPr>
              <a:xfrm>
                <a:off x="216417" y="8377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4" name="Circle"/>
              <p:cNvSpPr/>
              <p:nvPr/>
            </p:nvSpPr>
            <p:spPr>
              <a:xfrm>
                <a:off x="26421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5" name="Circle"/>
              <p:cNvSpPr/>
              <p:nvPr/>
            </p:nvSpPr>
            <p:spPr>
              <a:xfrm>
                <a:off x="177710" y="457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36" name="Circle"/>
              <p:cNvSpPr/>
              <p:nvPr/>
            </p:nvSpPr>
            <p:spPr>
              <a:xfrm>
                <a:off x="91713" y="21411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344" name="Group"/>
          <p:cNvGrpSpPr/>
          <p:nvPr/>
        </p:nvGrpSpPr>
        <p:grpSpPr>
          <a:xfrm>
            <a:off x="7145801" y="3160354"/>
            <a:ext cx="359147" cy="358033"/>
            <a:chOff x="0" y="0"/>
            <a:chExt cx="359146" cy="358032"/>
          </a:xfrm>
        </p:grpSpPr>
        <p:pic>
          <p:nvPicPr>
            <p:cNvPr id="33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3" name="Group"/>
            <p:cNvGrpSpPr/>
            <p:nvPr/>
          </p:nvGrpSpPr>
          <p:grpSpPr>
            <a:xfrm>
              <a:off x="152" y="46052"/>
              <a:ext cx="358995" cy="273690"/>
              <a:chOff x="0" y="0"/>
              <a:chExt cx="358993" cy="273688"/>
            </a:xfrm>
          </p:grpSpPr>
          <p:sp>
            <p:nvSpPr>
              <p:cNvPr id="340" name="Line"/>
              <p:cNvSpPr/>
              <p:nvPr/>
            </p:nvSpPr>
            <p:spPr>
              <a:xfrm flipV="1">
                <a:off x="5299" y="61946"/>
                <a:ext cx="350633" cy="18433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1" name="Line"/>
              <p:cNvSpPr/>
              <p:nvPr/>
            </p:nvSpPr>
            <p:spPr>
              <a:xfrm flipV="1">
                <a:off x="7574" y="113179"/>
                <a:ext cx="351420" cy="16051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2" name="Line"/>
              <p:cNvSpPr/>
              <p:nvPr/>
            </p:nvSpPr>
            <p:spPr>
              <a:xfrm flipV="1">
                <a:off x="0" y="-1"/>
                <a:ext cx="357987" cy="21919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378" name="Group"/>
          <p:cNvGrpSpPr/>
          <p:nvPr/>
        </p:nvGrpSpPr>
        <p:grpSpPr>
          <a:xfrm>
            <a:off x="7145801" y="3596060"/>
            <a:ext cx="357938" cy="358033"/>
            <a:chOff x="0" y="0"/>
            <a:chExt cx="357936" cy="358032"/>
          </a:xfrm>
        </p:grpSpPr>
        <p:pic>
          <p:nvPicPr>
            <p:cNvPr id="345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61" name="Group"/>
            <p:cNvGrpSpPr/>
            <p:nvPr/>
          </p:nvGrpSpPr>
          <p:grpSpPr>
            <a:xfrm>
              <a:off x="-1" y="41873"/>
              <a:ext cx="65536" cy="239478"/>
              <a:chOff x="0" y="0"/>
              <a:chExt cx="65534" cy="239476"/>
            </a:xfrm>
          </p:grpSpPr>
          <p:sp>
            <p:nvSpPr>
              <p:cNvPr id="346" name="Line"/>
              <p:cNvSpPr/>
              <p:nvPr/>
            </p:nvSpPr>
            <p:spPr>
              <a:xfrm>
                <a:off x="0" y="368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7" name="Line"/>
              <p:cNvSpPr/>
              <p:nvPr/>
            </p:nvSpPr>
            <p:spPr>
              <a:xfrm>
                <a:off x="0" y="0"/>
                <a:ext cx="65535" cy="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8" name="Line"/>
              <p:cNvSpPr/>
              <p:nvPr/>
            </p:nvSpPr>
            <p:spPr>
              <a:xfrm>
                <a:off x="0" y="18413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49" name="Line"/>
              <p:cNvSpPr/>
              <p:nvPr/>
            </p:nvSpPr>
            <p:spPr>
              <a:xfrm>
                <a:off x="0" y="504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0" name="Line"/>
              <p:cNvSpPr/>
              <p:nvPr/>
            </p:nvSpPr>
            <p:spPr>
              <a:xfrm>
                <a:off x="0" y="68501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1" name="Line"/>
              <p:cNvSpPr/>
              <p:nvPr/>
            </p:nvSpPr>
            <p:spPr>
              <a:xfrm>
                <a:off x="0" y="145607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2" name="Line"/>
              <p:cNvSpPr/>
              <p:nvPr/>
            </p:nvSpPr>
            <p:spPr>
              <a:xfrm>
                <a:off x="0" y="17100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3" name="Line"/>
              <p:cNvSpPr/>
              <p:nvPr/>
            </p:nvSpPr>
            <p:spPr>
              <a:xfrm>
                <a:off x="0" y="188660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4" name="Line"/>
              <p:cNvSpPr/>
              <p:nvPr/>
            </p:nvSpPr>
            <p:spPr>
              <a:xfrm>
                <a:off x="0" y="22012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5" name="Line"/>
              <p:cNvSpPr/>
              <p:nvPr/>
            </p:nvSpPr>
            <p:spPr>
              <a:xfrm>
                <a:off x="0" y="20108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6" name="Line"/>
              <p:cNvSpPr/>
              <p:nvPr/>
            </p:nvSpPr>
            <p:spPr>
              <a:xfrm>
                <a:off x="0" y="20378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7" name="Line"/>
              <p:cNvSpPr/>
              <p:nvPr/>
            </p:nvSpPr>
            <p:spPr>
              <a:xfrm>
                <a:off x="0" y="15515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8" name="Line"/>
              <p:cNvSpPr/>
              <p:nvPr/>
            </p:nvSpPr>
            <p:spPr>
              <a:xfrm>
                <a:off x="0" y="1062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59" name="Line"/>
              <p:cNvSpPr/>
              <p:nvPr/>
            </p:nvSpPr>
            <p:spPr>
              <a:xfrm>
                <a:off x="0" y="13861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0" name="Line"/>
              <p:cNvSpPr/>
              <p:nvPr/>
            </p:nvSpPr>
            <p:spPr>
              <a:xfrm>
                <a:off x="0" y="239476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377" name="Group"/>
            <p:cNvGrpSpPr/>
            <p:nvPr/>
          </p:nvGrpSpPr>
          <p:grpSpPr>
            <a:xfrm>
              <a:off x="107401" y="292498"/>
              <a:ext cx="226585" cy="65535"/>
              <a:chOff x="0" y="0"/>
              <a:chExt cx="226583" cy="65534"/>
            </a:xfrm>
          </p:grpSpPr>
          <p:sp>
            <p:nvSpPr>
              <p:cNvPr id="362" name="Line"/>
              <p:cNvSpPr/>
              <p:nvPr/>
            </p:nvSpPr>
            <p:spPr>
              <a:xfrm flipV="1">
                <a:off x="14141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3" name="Line"/>
              <p:cNvSpPr/>
              <p:nvPr/>
            </p:nvSpPr>
            <p:spPr>
              <a:xfrm flipV="1">
                <a:off x="194917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4" name="Line"/>
              <p:cNvSpPr/>
              <p:nvPr/>
            </p:nvSpPr>
            <p:spPr>
              <a:xfrm flipV="1">
                <a:off x="1580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5" name="Line"/>
              <p:cNvSpPr/>
              <p:nvPr/>
            </p:nvSpPr>
            <p:spPr>
              <a:xfrm flipV="1">
                <a:off x="176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6" name="Line"/>
              <p:cNvSpPr/>
              <p:nvPr/>
            </p:nvSpPr>
            <p:spPr>
              <a:xfrm flipV="1">
                <a:off x="16312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7" name="Line"/>
              <p:cNvSpPr/>
              <p:nvPr/>
            </p:nvSpPr>
            <p:spPr>
              <a:xfrm flipV="1">
                <a:off x="226583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8" name="Line"/>
              <p:cNvSpPr/>
              <p:nvPr/>
            </p:nvSpPr>
            <p:spPr>
              <a:xfrm flipV="1">
                <a:off x="-1" y="0"/>
                <a:ext cx="2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69" name="Line"/>
              <p:cNvSpPr/>
              <p:nvPr/>
            </p:nvSpPr>
            <p:spPr>
              <a:xfrm flipV="1">
                <a:off x="25394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0" name="Line"/>
              <p:cNvSpPr/>
              <p:nvPr/>
            </p:nvSpPr>
            <p:spPr>
              <a:xfrm flipV="1">
                <a:off x="4305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1" name="Line"/>
              <p:cNvSpPr/>
              <p:nvPr/>
            </p:nvSpPr>
            <p:spPr>
              <a:xfrm flipV="1">
                <a:off x="74516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2" name="Line"/>
              <p:cNvSpPr/>
              <p:nvPr/>
            </p:nvSpPr>
            <p:spPr>
              <a:xfrm flipV="1">
                <a:off x="554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3" name="Line"/>
              <p:cNvSpPr/>
              <p:nvPr/>
            </p:nvSpPr>
            <p:spPr>
              <a:xfrm flipV="1">
                <a:off x="58181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4" name="Line"/>
              <p:cNvSpPr/>
              <p:nvPr/>
            </p:nvSpPr>
            <p:spPr>
              <a:xfrm flipV="1">
                <a:off x="120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5" name="Line"/>
              <p:cNvSpPr/>
              <p:nvPr/>
            </p:nvSpPr>
            <p:spPr>
              <a:xfrm flipV="1">
                <a:off x="152258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76" name="Line"/>
              <p:cNvSpPr/>
              <p:nvPr/>
            </p:nvSpPr>
            <p:spPr>
              <a:xfrm flipV="1">
                <a:off x="9386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382" name="Group"/>
          <p:cNvGrpSpPr/>
          <p:nvPr/>
        </p:nvGrpSpPr>
        <p:grpSpPr>
          <a:xfrm>
            <a:off x="7145801" y="4031767"/>
            <a:ext cx="358347" cy="358033"/>
            <a:chOff x="0" y="0"/>
            <a:chExt cx="358346" cy="358032"/>
          </a:xfrm>
        </p:grpSpPr>
        <p:pic>
          <p:nvPicPr>
            <p:cNvPr id="37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0" name="Shape"/>
            <p:cNvSpPr/>
            <p:nvPr/>
          </p:nvSpPr>
          <p:spPr>
            <a:xfrm>
              <a:off x="4935" y="25781"/>
              <a:ext cx="353412" cy="27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0" y="13823"/>
                  </a:moveTo>
                  <a:cubicBezTo>
                    <a:pt x="1565" y="14711"/>
                    <a:pt x="3363" y="14645"/>
                    <a:pt x="4885" y="13644"/>
                  </a:cubicBezTo>
                  <a:cubicBezTo>
                    <a:pt x="7470" y="11944"/>
                    <a:pt x="8521" y="8157"/>
                    <a:pt x="10407" y="5389"/>
                  </a:cubicBezTo>
                  <a:cubicBezTo>
                    <a:pt x="11808" y="3332"/>
                    <a:pt x="13610" y="1881"/>
                    <a:pt x="15554" y="1001"/>
                  </a:cubicBezTo>
                  <a:cubicBezTo>
                    <a:pt x="17412" y="159"/>
                    <a:pt x="19418" y="-170"/>
                    <a:pt x="21442" y="84"/>
                  </a:cubicBezTo>
                  <a:lnTo>
                    <a:pt x="21600" y="15172"/>
                  </a:lnTo>
                  <a:cubicBezTo>
                    <a:pt x="20059" y="13765"/>
                    <a:pt x="18101" y="13317"/>
                    <a:pt x="16270" y="13951"/>
                  </a:cubicBezTo>
                  <a:cubicBezTo>
                    <a:pt x="14211" y="14666"/>
                    <a:pt x="12635" y="16633"/>
                    <a:pt x="10859" y="18117"/>
                  </a:cubicBezTo>
                  <a:cubicBezTo>
                    <a:pt x="9226" y="19481"/>
                    <a:pt x="7405" y="20442"/>
                    <a:pt x="5489" y="20933"/>
                  </a:cubicBezTo>
                  <a:cubicBezTo>
                    <a:pt x="3719" y="21387"/>
                    <a:pt x="1900" y="21430"/>
                    <a:pt x="118" y="21062"/>
                  </a:cubicBezTo>
                  <a:lnTo>
                    <a:pt x="0" y="13823"/>
                  </a:lnTo>
                  <a:close/>
                </a:path>
              </a:pathLst>
            </a:custGeom>
            <a:solidFill>
              <a:srgbClr val="659FD5">
                <a:alpha val="642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81" name="Line"/>
            <p:cNvSpPr/>
            <p:nvPr/>
          </p:nvSpPr>
          <p:spPr>
            <a:xfrm>
              <a:off x="4788" y="118614"/>
              <a:ext cx="352355" cy="137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52" fill="norm" stroke="1" extrusionOk="0">
                  <a:moveTo>
                    <a:pt x="0" y="17478"/>
                  </a:moveTo>
                  <a:cubicBezTo>
                    <a:pt x="1778" y="20400"/>
                    <a:pt x="4076" y="20868"/>
                    <a:pt x="6038" y="18707"/>
                  </a:cubicBezTo>
                  <a:cubicBezTo>
                    <a:pt x="7975" y="16572"/>
                    <a:pt x="9237" y="12233"/>
                    <a:pt x="10800" y="8811"/>
                  </a:cubicBezTo>
                  <a:cubicBezTo>
                    <a:pt x="13720" y="2418"/>
                    <a:pt x="17645" y="-732"/>
                    <a:pt x="21600" y="144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389" name="Group"/>
          <p:cNvGrpSpPr/>
          <p:nvPr/>
        </p:nvGrpSpPr>
        <p:grpSpPr>
          <a:xfrm>
            <a:off x="7145801" y="5829471"/>
            <a:ext cx="357938" cy="358033"/>
            <a:chOff x="0" y="0"/>
            <a:chExt cx="357936" cy="358032"/>
          </a:xfrm>
        </p:grpSpPr>
        <p:pic>
          <p:nvPicPr>
            <p:cNvPr id="38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8" name="Group"/>
            <p:cNvGrpSpPr/>
            <p:nvPr/>
          </p:nvGrpSpPr>
          <p:grpSpPr>
            <a:xfrm>
              <a:off x="14520" y="91670"/>
              <a:ext cx="328897" cy="258606"/>
              <a:chOff x="0" y="0"/>
              <a:chExt cx="328896" cy="258605"/>
            </a:xfrm>
          </p:grpSpPr>
          <p:sp>
            <p:nvSpPr>
              <p:cNvPr id="384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85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86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387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402" name="Group"/>
          <p:cNvGrpSpPr/>
          <p:nvPr/>
        </p:nvGrpSpPr>
        <p:grpSpPr>
          <a:xfrm>
            <a:off x="7145801" y="6250214"/>
            <a:ext cx="357938" cy="358033"/>
            <a:chOff x="0" y="0"/>
            <a:chExt cx="357936" cy="358032"/>
          </a:xfrm>
        </p:grpSpPr>
        <p:pic>
          <p:nvPicPr>
            <p:cNvPr id="390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01" name="Group"/>
            <p:cNvGrpSpPr/>
            <p:nvPr/>
          </p:nvGrpSpPr>
          <p:grpSpPr>
            <a:xfrm>
              <a:off x="93469" y="39963"/>
              <a:ext cx="193379" cy="295120"/>
              <a:chOff x="0" y="0"/>
              <a:chExt cx="193377" cy="295119"/>
            </a:xfrm>
          </p:grpSpPr>
          <p:grpSp>
            <p:nvGrpSpPr>
              <p:cNvPr id="395" name="Group"/>
              <p:cNvGrpSpPr/>
              <p:nvPr/>
            </p:nvGrpSpPr>
            <p:grpSpPr>
              <a:xfrm>
                <a:off x="0" y="-1"/>
                <a:ext cx="67321" cy="295121"/>
                <a:chOff x="0" y="0"/>
                <a:chExt cx="67320" cy="295119"/>
              </a:xfrm>
            </p:grpSpPr>
            <p:sp>
              <p:nvSpPr>
                <p:cNvPr id="391" name="Rectangle"/>
                <p:cNvSpPr/>
                <p:nvPr/>
              </p:nvSpPr>
              <p:spPr>
                <a:xfrm>
                  <a:off x="0" y="84744"/>
                  <a:ext cx="62732" cy="1581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392" name="Line"/>
                <p:cNvSpPr/>
                <p:nvPr/>
              </p:nvSpPr>
              <p:spPr>
                <a:xfrm>
                  <a:off x="1762" y="196703"/>
                  <a:ext cx="65559" cy="1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393" name="Line"/>
                <p:cNvSpPr/>
                <p:nvPr/>
              </p:nvSpPr>
              <p:spPr>
                <a:xfrm flipV="1">
                  <a:off x="30246" y="240063"/>
                  <a:ext cx="1" cy="5505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394" name="Line"/>
                <p:cNvSpPr/>
                <p:nvPr/>
              </p:nvSpPr>
              <p:spPr>
                <a:xfrm flipV="1">
                  <a:off x="30246" y="-1"/>
                  <a:ext cx="1" cy="83318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396" name="Rectangle"/>
              <p:cNvSpPr/>
              <p:nvPr/>
            </p:nvSpPr>
            <p:spPr>
              <a:xfrm>
                <a:off x="126056" y="115758"/>
                <a:ext cx="62733" cy="710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7" name="Line"/>
              <p:cNvSpPr/>
              <p:nvPr/>
            </p:nvSpPr>
            <p:spPr>
              <a:xfrm>
                <a:off x="127819" y="159089"/>
                <a:ext cx="65559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8" name="Line"/>
              <p:cNvSpPr/>
              <p:nvPr/>
            </p:nvSpPr>
            <p:spPr>
              <a:xfrm flipV="1">
                <a:off x="156303" y="182277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9" name="Line"/>
              <p:cNvSpPr/>
              <p:nvPr/>
            </p:nvSpPr>
            <p:spPr>
              <a:xfrm flipV="1">
                <a:off x="156303" y="75752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0" name="Circle"/>
              <p:cNvSpPr/>
              <p:nvPr/>
            </p:nvSpPr>
            <p:spPr>
              <a:xfrm>
                <a:off x="147234" y="2623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430" name="Group"/>
          <p:cNvGrpSpPr/>
          <p:nvPr/>
        </p:nvGrpSpPr>
        <p:grpSpPr>
          <a:xfrm>
            <a:off x="7145801" y="6670067"/>
            <a:ext cx="357938" cy="358033"/>
            <a:chOff x="0" y="0"/>
            <a:chExt cx="357936" cy="358032"/>
          </a:xfrm>
        </p:grpSpPr>
        <p:pic>
          <p:nvPicPr>
            <p:cNvPr id="403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9" name="Group"/>
            <p:cNvGrpSpPr/>
            <p:nvPr/>
          </p:nvGrpSpPr>
          <p:grpSpPr>
            <a:xfrm>
              <a:off x="118452" y="40413"/>
              <a:ext cx="121032" cy="278478"/>
              <a:chOff x="0" y="0"/>
              <a:chExt cx="121030" cy="278477"/>
            </a:xfrm>
          </p:grpSpPr>
          <p:sp>
            <p:nvSpPr>
              <p:cNvPr id="404" name="Circle"/>
              <p:cNvSpPr/>
              <p:nvPr/>
            </p:nvSpPr>
            <p:spPr>
              <a:xfrm>
                <a:off x="10086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05" name="Circle"/>
              <p:cNvSpPr/>
              <p:nvPr/>
            </p:nvSpPr>
            <p:spPr>
              <a:xfrm>
                <a:off x="30257" y="11710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06" name="Circle"/>
              <p:cNvSpPr/>
              <p:nvPr/>
            </p:nvSpPr>
            <p:spPr>
              <a:xfrm>
                <a:off x="50429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07" name="Circle"/>
              <p:cNvSpPr/>
              <p:nvPr/>
            </p:nvSpPr>
            <p:spPr>
              <a:xfrm>
                <a:off x="70601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08" name="Circle"/>
              <p:cNvSpPr/>
              <p:nvPr/>
            </p:nvSpPr>
            <p:spPr>
              <a:xfrm>
                <a:off x="90772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09" name="Circle"/>
              <p:cNvSpPr/>
              <p:nvPr/>
            </p:nvSpPr>
            <p:spPr>
              <a:xfrm>
                <a:off x="0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0" name="Circle"/>
              <p:cNvSpPr/>
              <p:nvPr/>
            </p:nvSpPr>
            <p:spPr>
              <a:xfrm>
                <a:off x="20172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1" name="Circle"/>
              <p:cNvSpPr/>
              <p:nvPr/>
            </p:nvSpPr>
            <p:spPr>
              <a:xfrm>
                <a:off x="40344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2" name="Circle"/>
              <p:cNvSpPr/>
              <p:nvPr/>
            </p:nvSpPr>
            <p:spPr>
              <a:xfrm>
                <a:off x="60515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3" name="Circle"/>
              <p:cNvSpPr/>
              <p:nvPr/>
            </p:nvSpPr>
            <p:spPr>
              <a:xfrm>
                <a:off x="80687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4" name="Circle"/>
              <p:cNvSpPr/>
              <p:nvPr/>
            </p:nvSpPr>
            <p:spPr>
              <a:xfrm>
                <a:off x="100859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5" name="Circle"/>
              <p:cNvSpPr/>
              <p:nvPr/>
            </p:nvSpPr>
            <p:spPr>
              <a:xfrm>
                <a:off x="40344" y="90772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6" name="Circle"/>
              <p:cNvSpPr/>
              <p:nvPr/>
            </p:nvSpPr>
            <p:spPr>
              <a:xfrm>
                <a:off x="60515" y="9077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7" name="Circle"/>
              <p:cNvSpPr/>
              <p:nvPr/>
            </p:nvSpPr>
            <p:spPr>
              <a:xfrm>
                <a:off x="30257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8" name="Circle"/>
              <p:cNvSpPr/>
              <p:nvPr/>
            </p:nvSpPr>
            <p:spPr>
              <a:xfrm>
                <a:off x="50429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19" name="Circle"/>
              <p:cNvSpPr/>
              <p:nvPr/>
            </p:nvSpPr>
            <p:spPr>
              <a:xfrm>
                <a:off x="70601" y="19779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0" name="Circle"/>
              <p:cNvSpPr/>
              <p:nvPr/>
            </p:nvSpPr>
            <p:spPr>
              <a:xfrm>
                <a:off x="40344" y="17145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1" name="Circle"/>
              <p:cNvSpPr/>
              <p:nvPr/>
            </p:nvSpPr>
            <p:spPr>
              <a:xfrm>
                <a:off x="60515" y="17145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2" name="Circle"/>
              <p:cNvSpPr/>
              <p:nvPr/>
            </p:nvSpPr>
            <p:spPr>
              <a:xfrm>
                <a:off x="50429" y="22804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3" name="Circle"/>
              <p:cNvSpPr/>
              <p:nvPr/>
            </p:nvSpPr>
            <p:spPr>
              <a:xfrm>
                <a:off x="50429" y="2583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4" name="Circle"/>
              <p:cNvSpPr/>
              <p:nvPr/>
            </p:nvSpPr>
            <p:spPr>
              <a:xfrm>
                <a:off x="5042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5" name="Circle"/>
              <p:cNvSpPr/>
              <p:nvPr/>
            </p:nvSpPr>
            <p:spPr>
              <a:xfrm>
                <a:off x="50429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6" name="Circle"/>
              <p:cNvSpPr/>
              <p:nvPr/>
            </p:nvSpPr>
            <p:spPr>
              <a:xfrm>
                <a:off x="30257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7" name="Circle"/>
              <p:cNvSpPr/>
              <p:nvPr/>
            </p:nvSpPr>
            <p:spPr>
              <a:xfrm>
                <a:off x="50429" y="3025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28" name="Circle"/>
              <p:cNvSpPr/>
              <p:nvPr/>
            </p:nvSpPr>
            <p:spPr>
              <a:xfrm>
                <a:off x="70601" y="6051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441" name="Group"/>
          <p:cNvGrpSpPr/>
          <p:nvPr/>
        </p:nvGrpSpPr>
        <p:grpSpPr>
          <a:xfrm>
            <a:off x="7145801" y="7094536"/>
            <a:ext cx="357938" cy="358033"/>
            <a:chOff x="0" y="0"/>
            <a:chExt cx="357936" cy="358032"/>
          </a:xfrm>
        </p:grpSpPr>
        <p:pic>
          <p:nvPicPr>
            <p:cNvPr id="43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40" name="Group"/>
            <p:cNvGrpSpPr/>
            <p:nvPr/>
          </p:nvGrpSpPr>
          <p:grpSpPr>
            <a:xfrm>
              <a:off x="61423" y="21851"/>
              <a:ext cx="263027" cy="317706"/>
              <a:chOff x="0" y="0"/>
              <a:chExt cx="263026" cy="317704"/>
            </a:xfrm>
          </p:grpSpPr>
          <p:grpSp>
            <p:nvGrpSpPr>
              <p:cNvPr id="434" name="Group"/>
              <p:cNvGrpSpPr/>
              <p:nvPr/>
            </p:nvGrpSpPr>
            <p:grpSpPr>
              <a:xfrm>
                <a:off x="-1" y="14981"/>
                <a:ext cx="109790" cy="292323"/>
                <a:chOff x="0" y="0"/>
                <a:chExt cx="109788" cy="292321"/>
              </a:xfrm>
            </p:grpSpPr>
            <p:sp>
              <p:nvSpPr>
                <p:cNvPr id="432" name="Shape"/>
                <p:cNvSpPr/>
                <p:nvPr/>
              </p:nvSpPr>
              <p:spPr>
                <a:xfrm>
                  <a:off x="-1" y="0"/>
                  <a:ext cx="57275" cy="2905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33" name="Shape"/>
                <p:cNvSpPr/>
                <p:nvPr/>
              </p:nvSpPr>
              <p:spPr>
                <a:xfrm flipH="1">
                  <a:off x="52514" y="1811"/>
                  <a:ext cx="57275" cy="2905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435" name="Line"/>
              <p:cNvSpPr/>
              <p:nvPr/>
            </p:nvSpPr>
            <p:spPr>
              <a:xfrm flipV="1">
                <a:off x="54893" y="-1"/>
                <a:ext cx="1" cy="317706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36" name="Line"/>
              <p:cNvSpPr/>
              <p:nvPr/>
            </p:nvSpPr>
            <p:spPr>
              <a:xfrm flipV="1">
                <a:off x="199976" y="48302"/>
                <a:ext cx="1" cy="206761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grpSp>
            <p:nvGrpSpPr>
              <p:cNvPr id="439" name="Group"/>
              <p:cNvGrpSpPr/>
              <p:nvPr/>
            </p:nvGrpSpPr>
            <p:grpSpPr>
              <a:xfrm>
                <a:off x="136927" y="79398"/>
                <a:ext cx="126100" cy="154471"/>
                <a:chOff x="0" y="0"/>
                <a:chExt cx="126098" cy="154469"/>
              </a:xfrm>
            </p:grpSpPr>
            <p:sp>
              <p:nvSpPr>
                <p:cNvPr id="437" name="Shape"/>
                <p:cNvSpPr/>
                <p:nvPr/>
              </p:nvSpPr>
              <p:spPr>
                <a:xfrm>
                  <a:off x="0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38" name="Shape"/>
                <p:cNvSpPr/>
                <p:nvPr/>
              </p:nvSpPr>
              <p:spPr>
                <a:xfrm flipH="1">
                  <a:off x="60515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</p:grpSp>
      </p:grpSp>
      <p:grpSp>
        <p:nvGrpSpPr>
          <p:cNvPr id="448" name="Group"/>
          <p:cNvGrpSpPr/>
          <p:nvPr/>
        </p:nvGrpSpPr>
        <p:grpSpPr>
          <a:xfrm>
            <a:off x="7145801" y="8075565"/>
            <a:ext cx="357938" cy="358034"/>
            <a:chOff x="0" y="0"/>
            <a:chExt cx="357936" cy="358032"/>
          </a:xfrm>
        </p:grpSpPr>
        <p:pic>
          <p:nvPicPr>
            <p:cNvPr id="44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47" name="Group"/>
            <p:cNvGrpSpPr/>
            <p:nvPr/>
          </p:nvGrpSpPr>
          <p:grpSpPr>
            <a:xfrm>
              <a:off x="31447" y="34866"/>
              <a:ext cx="295042" cy="288300"/>
              <a:chOff x="0" y="0"/>
              <a:chExt cx="295041" cy="288298"/>
            </a:xfrm>
          </p:grpSpPr>
          <p:sp>
            <p:nvSpPr>
              <p:cNvPr id="443" name="Circle"/>
              <p:cNvSpPr/>
              <p:nvPr/>
            </p:nvSpPr>
            <p:spPr>
              <a:xfrm>
                <a:off x="0" y="20171"/>
                <a:ext cx="100859" cy="10086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44" name="Circle"/>
              <p:cNvSpPr/>
              <p:nvPr/>
            </p:nvSpPr>
            <p:spPr>
              <a:xfrm>
                <a:off x="24490" y="217697"/>
                <a:ext cx="50430" cy="5043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45" name="Circle"/>
              <p:cNvSpPr/>
              <p:nvPr/>
            </p:nvSpPr>
            <p:spPr>
              <a:xfrm>
                <a:off x="143753" y="0"/>
                <a:ext cx="151289" cy="1512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446" name="Circle"/>
              <p:cNvSpPr/>
              <p:nvPr/>
            </p:nvSpPr>
            <p:spPr>
              <a:xfrm>
                <a:off x="170677" y="187440"/>
                <a:ext cx="100860" cy="10085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498" name="Group"/>
          <p:cNvGrpSpPr/>
          <p:nvPr/>
        </p:nvGrpSpPr>
        <p:grpSpPr>
          <a:xfrm>
            <a:off x="10541269" y="9454925"/>
            <a:ext cx="350903" cy="350902"/>
            <a:chOff x="0" y="0"/>
            <a:chExt cx="350901" cy="350901"/>
          </a:xfrm>
        </p:grpSpPr>
        <p:sp>
          <p:nvSpPr>
            <p:cNvPr id="449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0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1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2" name="Square"/>
            <p:cNvSpPr/>
            <p:nvPr/>
          </p:nvSpPr>
          <p:spPr>
            <a:xfrm>
              <a:off x="150386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3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4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5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6" name="Square"/>
            <p:cNvSpPr/>
            <p:nvPr/>
          </p:nvSpPr>
          <p:spPr>
            <a:xfrm>
              <a:off x="0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7" name="Square"/>
            <p:cNvSpPr/>
            <p:nvPr/>
          </p:nvSpPr>
          <p:spPr>
            <a:xfrm>
              <a:off x="50128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8" name="Square"/>
            <p:cNvSpPr/>
            <p:nvPr/>
          </p:nvSpPr>
          <p:spPr>
            <a:xfrm>
              <a:off x="100257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59" name="Square"/>
            <p:cNvSpPr/>
            <p:nvPr/>
          </p:nvSpPr>
          <p:spPr>
            <a:xfrm>
              <a:off x="150386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0" name="Square"/>
            <p:cNvSpPr/>
            <p:nvPr/>
          </p:nvSpPr>
          <p:spPr>
            <a:xfrm>
              <a:off x="200514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1" name="Square"/>
            <p:cNvSpPr/>
            <p:nvPr/>
          </p:nvSpPr>
          <p:spPr>
            <a:xfrm>
              <a:off x="250643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2" name="Square"/>
            <p:cNvSpPr/>
            <p:nvPr/>
          </p:nvSpPr>
          <p:spPr>
            <a:xfrm>
              <a:off x="300772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3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4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5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6" name="Square"/>
            <p:cNvSpPr/>
            <p:nvPr/>
          </p:nvSpPr>
          <p:spPr>
            <a:xfrm>
              <a:off x="150386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7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8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69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0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1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2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3" name="Square"/>
            <p:cNvSpPr/>
            <p:nvPr/>
          </p:nvSpPr>
          <p:spPr>
            <a:xfrm>
              <a:off x="150386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4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5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6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7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8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79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0" name="Square"/>
            <p:cNvSpPr/>
            <p:nvPr/>
          </p:nvSpPr>
          <p:spPr>
            <a:xfrm>
              <a:off x="150386" y="200514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1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2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3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4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5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6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7" name="Square"/>
            <p:cNvSpPr/>
            <p:nvPr/>
          </p:nvSpPr>
          <p:spPr>
            <a:xfrm>
              <a:off x="150386" y="250643"/>
              <a:ext cx="50129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8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89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0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1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2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3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4" name="Square"/>
            <p:cNvSpPr/>
            <p:nvPr/>
          </p:nvSpPr>
          <p:spPr>
            <a:xfrm>
              <a:off x="150386" y="300772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5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6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497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pSp>
        <p:nvGrpSpPr>
          <p:cNvPr id="548" name="Group"/>
          <p:cNvGrpSpPr/>
          <p:nvPr/>
        </p:nvGrpSpPr>
        <p:grpSpPr>
          <a:xfrm>
            <a:off x="10543413" y="9895785"/>
            <a:ext cx="350903" cy="350903"/>
            <a:chOff x="0" y="0"/>
            <a:chExt cx="350901" cy="350901"/>
          </a:xfrm>
        </p:grpSpPr>
        <p:sp>
          <p:nvSpPr>
            <p:cNvPr id="499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0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1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2" name="Square"/>
            <p:cNvSpPr/>
            <p:nvPr/>
          </p:nvSpPr>
          <p:spPr>
            <a:xfrm>
              <a:off x="150386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3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4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5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6" name="Square"/>
            <p:cNvSpPr/>
            <p:nvPr/>
          </p:nvSpPr>
          <p:spPr>
            <a:xfrm>
              <a:off x="0" y="50128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7" name="Square"/>
            <p:cNvSpPr/>
            <p:nvPr/>
          </p:nvSpPr>
          <p:spPr>
            <a:xfrm>
              <a:off x="50128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8" name="Square"/>
            <p:cNvSpPr/>
            <p:nvPr/>
          </p:nvSpPr>
          <p:spPr>
            <a:xfrm>
              <a:off x="100257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09" name="Square"/>
            <p:cNvSpPr/>
            <p:nvPr/>
          </p:nvSpPr>
          <p:spPr>
            <a:xfrm>
              <a:off x="150386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0" name="Square"/>
            <p:cNvSpPr/>
            <p:nvPr/>
          </p:nvSpPr>
          <p:spPr>
            <a:xfrm>
              <a:off x="200514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1" name="Square"/>
            <p:cNvSpPr/>
            <p:nvPr/>
          </p:nvSpPr>
          <p:spPr>
            <a:xfrm>
              <a:off x="250643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2" name="Square"/>
            <p:cNvSpPr/>
            <p:nvPr/>
          </p:nvSpPr>
          <p:spPr>
            <a:xfrm>
              <a:off x="300772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3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4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5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6" name="Square"/>
            <p:cNvSpPr/>
            <p:nvPr/>
          </p:nvSpPr>
          <p:spPr>
            <a:xfrm>
              <a:off x="150386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7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8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19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0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1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2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3" name="Square"/>
            <p:cNvSpPr/>
            <p:nvPr/>
          </p:nvSpPr>
          <p:spPr>
            <a:xfrm>
              <a:off x="150386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4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5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6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7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8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29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0" name="Square"/>
            <p:cNvSpPr/>
            <p:nvPr/>
          </p:nvSpPr>
          <p:spPr>
            <a:xfrm>
              <a:off x="150386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1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2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3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4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5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6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7" name="Square"/>
            <p:cNvSpPr/>
            <p:nvPr/>
          </p:nvSpPr>
          <p:spPr>
            <a:xfrm>
              <a:off x="150386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8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39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0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1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2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3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4" name="Square"/>
            <p:cNvSpPr/>
            <p:nvPr/>
          </p:nvSpPr>
          <p:spPr>
            <a:xfrm>
              <a:off x="150386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5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6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47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pSp>
        <p:nvGrpSpPr>
          <p:cNvPr id="554" name="Group"/>
          <p:cNvGrpSpPr/>
          <p:nvPr/>
        </p:nvGrpSpPr>
        <p:grpSpPr>
          <a:xfrm>
            <a:off x="7145801" y="9454925"/>
            <a:ext cx="357938" cy="358033"/>
            <a:chOff x="0" y="0"/>
            <a:chExt cx="357936" cy="358032"/>
          </a:xfrm>
        </p:grpSpPr>
        <p:pic>
          <p:nvPicPr>
            <p:cNvPr id="54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3" name="Group"/>
            <p:cNvGrpSpPr/>
            <p:nvPr/>
          </p:nvGrpSpPr>
          <p:grpSpPr>
            <a:xfrm>
              <a:off x="10682" y="16366"/>
              <a:ext cx="337561" cy="331158"/>
              <a:chOff x="0" y="0"/>
              <a:chExt cx="337560" cy="331157"/>
            </a:xfrm>
          </p:grpSpPr>
          <p:sp>
            <p:nvSpPr>
              <p:cNvPr id="550" name="Shape"/>
              <p:cNvSpPr/>
              <p:nvPr/>
            </p:nvSpPr>
            <p:spPr>
              <a:xfrm>
                <a:off x="50226" y="125277"/>
                <a:ext cx="179333" cy="148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0683" fill="norm" stroke="1" extrusionOk="0">
                    <a:moveTo>
                      <a:pt x="3136" y="562"/>
                    </a:moveTo>
                    <a:cubicBezTo>
                      <a:pt x="1704" y="1404"/>
                      <a:pt x="563" y="2878"/>
                      <a:pt x="163" y="4749"/>
                    </a:cubicBezTo>
                    <a:cubicBezTo>
                      <a:pt x="-298" y="6901"/>
                      <a:pt x="319" y="9093"/>
                      <a:pt x="801" y="11230"/>
                    </a:cubicBezTo>
                    <a:cubicBezTo>
                      <a:pt x="1540" y="14511"/>
                      <a:pt x="2150" y="18139"/>
                      <a:pt x="4570" y="19825"/>
                    </a:cubicBezTo>
                    <a:cubicBezTo>
                      <a:pt x="6842" y="21409"/>
                      <a:pt x="9556" y="20430"/>
                      <a:pt x="12122" y="19825"/>
                    </a:cubicBezTo>
                    <a:cubicBezTo>
                      <a:pt x="14914" y="19168"/>
                      <a:pt x="18064" y="18450"/>
                      <a:pt x="18779" y="15217"/>
                    </a:cubicBezTo>
                    <a:cubicBezTo>
                      <a:pt x="19217" y="13239"/>
                      <a:pt x="18304" y="11151"/>
                      <a:pt x="18779" y="9183"/>
                    </a:cubicBezTo>
                    <a:cubicBezTo>
                      <a:pt x="19297" y="7040"/>
                      <a:pt x="21302" y="5079"/>
                      <a:pt x="20161" y="3148"/>
                    </a:cubicBezTo>
                    <a:cubicBezTo>
                      <a:pt x="19093" y="1342"/>
                      <a:pt x="16690" y="2217"/>
                      <a:pt x="15605" y="4725"/>
                    </a:cubicBezTo>
                    <a:cubicBezTo>
                      <a:pt x="14953" y="6233"/>
                      <a:pt x="14731" y="8010"/>
                      <a:pt x="13826" y="9319"/>
                    </a:cubicBezTo>
                    <a:cubicBezTo>
                      <a:pt x="12657" y="11010"/>
                      <a:pt x="10645" y="11462"/>
                      <a:pt x="9359" y="10046"/>
                    </a:cubicBezTo>
                    <a:cubicBezTo>
                      <a:pt x="8576" y="9185"/>
                      <a:pt x="8373" y="7853"/>
                      <a:pt x="8264" y="6573"/>
                    </a:cubicBezTo>
                    <a:cubicBezTo>
                      <a:pt x="8113" y="4797"/>
                      <a:pt x="8055" y="2931"/>
                      <a:pt x="7193" y="1480"/>
                    </a:cubicBezTo>
                    <a:cubicBezTo>
                      <a:pt x="6837" y="881"/>
                      <a:pt x="6359" y="398"/>
                      <a:pt x="5783" y="164"/>
                    </a:cubicBezTo>
                    <a:cubicBezTo>
                      <a:pt x="4908" y="-191"/>
                      <a:pt x="3969" y="73"/>
                      <a:pt x="3136" y="562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51" name="Shape"/>
              <p:cNvSpPr/>
              <p:nvPr/>
            </p:nvSpPr>
            <p:spPr>
              <a:xfrm>
                <a:off x="12633" y="55634"/>
                <a:ext cx="302222" cy="255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1" h="19951" fill="norm" stroke="1" extrusionOk="0">
                    <a:moveTo>
                      <a:pt x="3429" y="1833"/>
                    </a:moveTo>
                    <a:cubicBezTo>
                      <a:pt x="2343" y="2716"/>
                      <a:pt x="995" y="3144"/>
                      <a:pt x="355" y="4611"/>
                    </a:cubicBezTo>
                    <a:cubicBezTo>
                      <a:pt x="-474" y="6513"/>
                      <a:pt x="335" y="8744"/>
                      <a:pt x="908" y="10829"/>
                    </a:cubicBezTo>
                    <a:cubicBezTo>
                      <a:pt x="1739" y="13848"/>
                      <a:pt x="2091" y="17394"/>
                      <a:pt x="4175" y="19075"/>
                    </a:cubicBezTo>
                    <a:cubicBezTo>
                      <a:pt x="6107" y="20632"/>
                      <a:pt x="8506" y="19780"/>
                      <a:pt x="10722" y="19075"/>
                    </a:cubicBezTo>
                    <a:cubicBezTo>
                      <a:pt x="13097" y="18319"/>
                      <a:pt x="15620" y="17331"/>
                      <a:pt x="16492" y="14654"/>
                    </a:cubicBezTo>
                    <a:cubicBezTo>
                      <a:pt x="17181" y="12538"/>
                      <a:pt x="16411" y="10001"/>
                      <a:pt x="17552" y="8108"/>
                    </a:cubicBezTo>
                    <a:cubicBezTo>
                      <a:pt x="18318" y="6837"/>
                      <a:pt x="19819" y="6103"/>
                      <a:pt x="20502" y="4759"/>
                    </a:cubicBezTo>
                    <a:cubicBezTo>
                      <a:pt x="21126" y="3533"/>
                      <a:pt x="21054" y="2194"/>
                      <a:pt x="20166" y="1104"/>
                    </a:cubicBezTo>
                    <a:cubicBezTo>
                      <a:pt x="18480" y="-968"/>
                      <a:pt x="15646" y="189"/>
                      <a:pt x="13439" y="2020"/>
                    </a:cubicBezTo>
                    <a:cubicBezTo>
                      <a:pt x="11939" y="3265"/>
                      <a:pt x="10477" y="4809"/>
                      <a:pt x="10459" y="6888"/>
                    </a:cubicBezTo>
                    <a:cubicBezTo>
                      <a:pt x="10453" y="7559"/>
                      <a:pt x="10546" y="8325"/>
                      <a:pt x="10051" y="8681"/>
                    </a:cubicBezTo>
                    <a:cubicBezTo>
                      <a:pt x="8923" y="9493"/>
                      <a:pt x="8160" y="7161"/>
                      <a:pt x="8643" y="4814"/>
                    </a:cubicBezTo>
                    <a:cubicBezTo>
                      <a:pt x="9128" y="2458"/>
                      <a:pt x="7728" y="159"/>
                      <a:pt x="5932" y="210"/>
                    </a:cubicBezTo>
                    <a:cubicBezTo>
                      <a:pt x="4967" y="237"/>
                      <a:pt x="4242" y="1173"/>
                      <a:pt x="3429" y="1833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52" name="Shape"/>
              <p:cNvSpPr/>
              <p:nvPr/>
            </p:nvSpPr>
            <p:spPr>
              <a:xfrm>
                <a:off x="0" y="-1"/>
                <a:ext cx="337561" cy="331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42" h="20340" fill="norm" stroke="1" extrusionOk="0">
                    <a:moveTo>
                      <a:pt x="2913" y="1780"/>
                    </a:moveTo>
                    <a:cubicBezTo>
                      <a:pt x="1996" y="2569"/>
                      <a:pt x="1027" y="3205"/>
                      <a:pt x="494" y="4479"/>
                    </a:cubicBezTo>
                    <a:cubicBezTo>
                      <a:pt x="-337" y="6463"/>
                      <a:pt x="56" y="8829"/>
                      <a:pt x="410" y="11038"/>
                    </a:cubicBezTo>
                    <a:cubicBezTo>
                      <a:pt x="929" y="14267"/>
                      <a:pt x="1459" y="17864"/>
                      <a:pt x="3653" y="19523"/>
                    </a:cubicBezTo>
                    <a:cubicBezTo>
                      <a:pt x="5611" y="21004"/>
                      <a:pt x="7947" y="20138"/>
                      <a:pt x="10151" y="19523"/>
                    </a:cubicBezTo>
                    <a:cubicBezTo>
                      <a:pt x="12589" y="18843"/>
                      <a:pt x="15216" y="18042"/>
                      <a:pt x="16334" y="15436"/>
                    </a:cubicBezTo>
                    <a:cubicBezTo>
                      <a:pt x="16954" y="13991"/>
                      <a:pt x="16874" y="12298"/>
                      <a:pt x="17504" y="10873"/>
                    </a:cubicBezTo>
                    <a:cubicBezTo>
                      <a:pt x="18150" y="9410"/>
                      <a:pt x="19477" y="8358"/>
                      <a:pt x="20077" y="6870"/>
                    </a:cubicBezTo>
                    <a:cubicBezTo>
                      <a:pt x="21263" y="3927"/>
                      <a:pt x="19421" y="762"/>
                      <a:pt x="16559" y="823"/>
                    </a:cubicBezTo>
                    <a:cubicBezTo>
                      <a:pt x="15228" y="851"/>
                      <a:pt x="14145" y="1795"/>
                      <a:pt x="12848" y="1973"/>
                    </a:cubicBezTo>
                    <a:cubicBezTo>
                      <a:pt x="10236" y="2331"/>
                      <a:pt x="7995" y="-596"/>
                      <a:pt x="5396" y="110"/>
                    </a:cubicBezTo>
                    <a:cubicBezTo>
                      <a:pt x="4458" y="365"/>
                      <a:pt x="3690" y="1112"/>
                      <a:pt x="2913" y="178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571" name="Group"/>
          <p:cNvGrpSpPr/>
          <p:nvPr/>
        </p:nvGrpSpPr>
        <p:grpSpPr>
          <a:xfrm>
            <a:off x="10553839" y="2251929"/>
            <a:ext cx="360579" cy="360579"/>
            <a:chOff x="0" y="0"/>
            <a:chExt cx="360577" cy="360577"/>
          </a:xfrm>
        </p:grpSpPr>
        <p:sp>
          <p:nvSpPr>
            <p:cNvPr id="555" name="Square"/>
            <p:cNvSpPr/>
            <p:nvPr/>
          </p:nvSpPr>
          <p:spPr>
            <a:xfrm>
              <a:off x="0" y="0"/>
              <a:ext cx="360578" cy="360578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56" name="Square"/>
            <p:cNvSpPr/>
            <p:nvPr/>
          </p:nvSpPr>
          <p:spPr>
            <a:xfrm>
              <a:off x="223292" y="0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57" name="Square"/>
            <p:cNvSpPr/>
            <p:nvPr/>
          </p:nvSpPr>
          <p:spPr>
            <a:xfrm>
              <a:off x="178633" y="45247"/>
              <a:ext cx="137286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58" name="Square"/>
            <p:cNvSpPr/>
            <p:nvPr/>
          </p:nvSpPr>
          <p:spPr>
            <a:xfrm>
              <a:off x="133975" y="93651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59" name="Square"/>
            <p:cNvSpPr/>
            <p:nvPr/>
          </p:nvSpPr>
          <p:spPr>
            <a:xfrm>
              <a:off x="89317" y="139349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0" name="Square"/>
            <p:cNvSpPr/>
            <p:nvPr/>
          </p:nvSpPr>
          <p:spPr>
            <a:xfrm>
              <a:off x="44658" y="176628"/>
              <a:ext cx="137287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1" name="Square"/>
            <p:cNvSpPr/>
            <p:nvPr/>
          </p:nvSpPr>
          <p:spPr>
            <a:xfrm>
              <a:off x="0" y="222727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2" name="Square"/>
            <p:cNvSpPr/>
            <p:nvPr/>
          </p:nvSpPr>
          <p:spPr>
            <a:xfrm>
              <a:off x="180100" y="90833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3" name="Square"/>
            <p:cNvSpPr/>
            <p:nvPr/>
          </p:nvSpPr>
          <p:spPr>
            <a:xfrm>
              <a:off x="89558" y="177625"/>
              <a:ext cx="92214" cy="92215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4" name="Square"/>
            <p:cNvSpPr/>
            <p:nvPr/>
          </p:nvSpPr>
          <p:spPr>
            <a:xfrm>
              <a:off x="225370" y="44189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5" name="Square"/>
            <p:cNvSpPr/>
            <p:nvPr/>
          </p:nvSpPr>
          <p:spPr>
            <a:xfrm>
              <a:off x="44288" y="223724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6" name="Square"/>
            <p:cNvSpPr/>
            <p:nvPr/>
          </p:nvSpPr>
          <p:spPr>
            <a:xfrm>
              <a:off x="134829" y="136931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7" name="Square"/>
            <p:cNvSpPr/>
            <p:nvPr/>
          </p:nvSpPr>
          <p:spPr>
            <a:xfrm>
              <a:off x="136459" y="179796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8" name="Square"/>
            <p:cNvSpPr/>
            <p:nvPr/>
          </p:nvSpPr>
          <p:spPr>
            <a:xfrm>
              <a:off x="222292" y="92232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69" name="Square"/>
            <p:cNvSpPr/>
            <p:nvPr/>
          </p:nvSpPr>
          <p:spPr>
            <a:xfrm>
              <a:off x="93542" y="221830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570" name="Square"/>
            <p:cNvSpPr/>
            <p:nvPr/>
          </p:nvSpPr>
          <p:spPr>
            <a:xfrm>
              <a:off x="179376" y="133721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pSp>
        <p:nvGrpSpPr>
          <p:cNvPr id="577" name="Group"/>
          <p:cNvGrpSpPr/>
          <p:nvPr/>
        </p:nvGrpSpPr>
        <p:grpSpPr>
          <a:xfrm>
            <a:off x="10533057" y="2632460"/>
            <a:ext cx="402143" cy="383679"/>
            <a:chOff x="0" y="0"/>
            <a:chExt cx="402141" cy="383677"/>
          </a:xfrm>
        </p:grpSpPr>
        <p:pic>
          <p:nvPicPr>
            <p:cNvPr id="57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3325" y="12822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6" name="Group"/>
            <p:cNvGrpSpPr/>
            <p:nvPr/>
          </p:nvGrpSpPr>
          <p:grpSpPr>
            <a:xfrm>
              <a:off x="-1" y="0"/>
              <a:ext cx="402143" cy="383678"/>
              <a:chOff x="0" y="0"/>
              <a:chExt cx="402141" cy="383677"/>
            </a:xfrm>
          </p:grpSpPr>
          <p:sp>
            <p:nvSpPr>
              <p:cNvPr id="573" name="Oval"/>
              <p:cNvSpPr/>
              <p:nvPr/>
            </p:nvSpPr>
            <p:spPr>
              <a:xfrm rot="19067633">
                <a:off x="109896" y="172578"/>
                <a:ext cx="180652" cy="40061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74" name="Oval"/>
              <p:cNvSpPr/>
              <p:nvPr/>
            </p:nvSpPr>
            <p:spPr>
              <a:xfrm rot="19067633">
                <a:off x="-4974" y="119723"/>
                <a:ext cx="412090" cy="144232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575" name="Oval"/>
              <p:cNvSpPr/>
              <p:nvPr/>
            </p:nvSpPr>
            <p:spPr>
              <a:xfrm rot="19067633">
                <a:off x="58385" y="151973"/>
                <a:ext cx="283674" cy="81270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580" name="Group"/>
          <p:cNvGrpSpPr/>
          <p:nvPr/>
        </p:nvGrpSpPr>
        <p:grpSpPr>
          <a:xfrm>
            <a:off x="10553469" y="3932532"/>
            <a:ext cx="360852" cy="358033"/>
            <a:chOff x="0" y="0"/>
            <a:chExt cx="360851" cy="358032"/>
          </a:xfrm>
        </p:grpSpPr>
        <p:pic>
          <p:nvPicPr>
            <p:cNvPr id="578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914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9" name="Shape"/>
            <p:cNvSpPr/>
            <p:nvPr/>
          </p:nvSpPr>
          <p:spPr>
            <a:xfrm>
              <a:off x="0" y="64434"/>
              <a:ext cx="357951" cy="29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583" name="Group"/>
          <p:cNvGrpSpPr/>
          <p:nvPr/>
        </p:nvGrpSpPr>
        <p:grpSpPr>
          <a:xfrm>
            <a:off x="10556002" y="4329071"/>
            <a:ext cx="360323" cy="358033"/>
            <a:chOff x="0" y="0"/>
            <a:chExt cx="360321" cy="358032"/>
          </a:xfrm>
        </p:grpSpPr>
        <p:pic>
          <p:nvPicPr>
            <p:cNvPr id="58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380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2" name="Line"/>
            <p:cNvSpPr/>
            <p:nvPr/>
          </p:nvSpPr>
          <p:spPr>
            <a:xfrm>
              <a:off x="0" y="72284"/>
              <a:ext cx="360322" cy="223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586" name="Group"/>
          <p:cNvGrpSpPr/>
          <p:nvPr/>
        </p:nvGrpSpPr>
        <p:grpSpPr>
          <a:xfrm>
            <a:off x="10556383" y="4716897"/>
            <a:ext cx="357938" cy="358033"/>
            <a:chOff x="0" y="0"/>
            <a:chExt cx="357936" cy="358032"/>
          </a:xfrm>
        </p:grpSpPr>
        <p:pic>
          <p:nvPicPr>
            <p:cNvPr id="584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5" name="Line"/>
            <p:cNvSpPr/>
            <p:nvPr/>
          </p:nvSpPr>
          <p:spPr>
            <a:xfrm>
              <a:off x="1238" y="102855"/>
              <a:ext cx="349413" cy="218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89"/>
                  </a:moveTo>
                  <a:lnTo>
                    <a:pt x="3827" y="21600"/>
                  </a:lnTo>
                  <a:lnTo>
                    <a:pt x="3890" y="19102"/>
                  </a:lnTo>
                  <a:lnTo>
                    <a:pt x="5484" y="19090"/>
                  </a:lnTo>
                  <a:lnTo>
                    <a:pt x="5537" y="14106"/>
                  </a:lnTo>
                  <a:lnTo>
                    <a:pt x="7103" y="14145"/>
                  </a:lnTo>
                  <a:lnTo>
                    <a:pt x="7116" y="18753"/>
                  </a:lnTo>
                  <a:lnTo>
                    <a:pt x="8831" y="18764"/>
                  </a:lnTo>
                  <a:lnTo>
                    <a:pt x="8831" y="15683"/>
                  </a:lnTo>
                  <a:lnTo>
                    <a:pt x="10592" y="15693"/>
                  </a:lnTo>
                  <a:lnTo>
                    <a:pt x="10573" y="8793"/>
                  </a:lnTo>
                  <a:lnTo>
                    <a:pt x="12901" y="8929"/>
                  </a:lnTo>
                  <a:lnTo>
                    <a:pt x="12901" y="12911"/>
                  </a:lnTo>
                  <a:lnTo>
                    <a:pt x="14838" y="12908"/>
                  </a:lnTo>
                  <a:lnTo>
                    <a:pt x="14952" y="0"/>
                  </a:lnTo>
                  <a:lnTo>
                    <a:pt x="16895" y="59"/>
                  </a:lnTo>
                  <a:cubicBezTo>
                    <a:pt x="16895" y="1064"/>
                    <a:pt x="16895" y="2069"/>
                    <a:pt x="16895" y="3074"/>
                  </a:cubicBezTo>
                  <a:cubicBezTo>
                    <a:pt x="16895" y="4195"/>
                    <a:pt x="16895" y="5315"/>
                    <a:pt x="16895" y="6435"/>
                  </a:cubicBezTo>
                  <a:lnTo>
                    <a:pt x="18239" y="6395"/>
                  </a:lnTo>
                  <a:lnTo>
                    <a:pt x="18272" y="5192"/>
                  </a:lnTo>
                  <a:lnTo>
                    <a:pt x="20149" y="5327"/>
                  </a:lnTo>
                  <a:lnTo>
                    <a:pt x="20149" y="10033"/>
                  </a:lnTo>
                  <a:lnTo>
                    <a:pt x="21600" y="9958"/>
                  </a:lnTo>
                  <a:lnTo>
                    <a:pt x="21570" y="1165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595" name="Group"/>
          <p:cNvGrpSpPr/>
          <p:nvPr/>
        </p:nvGrpSpPr>
        <p:grpSpPr>
          <a:xfrm>
            <a:off x="10556383" y="5829471"/>
            <a:ext cx="357938" cy="358033"/>
            <a:chOff x="0" y="0"/>
            <a:chExt cx="357936" cy="358032"/>
          </a:xfrm>
        </p:grpSpPr>
        <p:pic>
          <p:nvPicPr>
            <p:cNvPr id="58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94" name="Group"/>
            <p:cNvGrpSpPr/>
            <p:nvPr/>
          </p:nvGrpSpPr>
          <p:grpSpPr>
            <a:xfrm>
              <a:off x="55433" y="50958"/>
              <a:ext cx="253381" cy="256116"/>
              <a:chOff x="0" y="0"/>
              <a:chExt cx="253379" cy="256115"/>
            </a:xfrm>
          </p:grpSpPr>
          <p:sp>
            <p:nvSpPr>
              <p:cNvPr id="588" name="Rectangle"/>
              <p:cNvSpPr/>
              <p:nvPr/>
            </p:nvSpPr>
            <p:spPr>
              <a:xfrm>
                <a:off x="0" y="94592"/>
                <a:ext cx="64077" cy="16152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89" name="Line"/>
              <p:cNvSpPr/>
              <p:nvPr/>
            </p:nvSpPr>
            <p:spPr>
              <a:xfrm>
                <a:off x="1800" y="178046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0" name="Rectangle"/>
              <p:cNvSpPr/>
              <p:nvPr/>
            </p:nvSpPr>
            <p:spPr>
              <a:xfrm>
                <a:off x="92719" y="67701"/>
                <a:ext cx="64078" cy="12025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1" name="Line"/>
              <p:cNvSpPr/>
              <p:nvPr/>
            </p:nvSpPr>
            <p:spPr>
              <a:xfrm>
                <a:off x="94520" y="126534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2" name="Rectangle"/>
              <p:cNvSpPr/>
              <p:nvPr/>
            </p:nvSpPr>
            <p:spPr>
              <a:xfrm>
                <a:off x="184614" y="0"/>
                <a:ext cx="64078" cy="120253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3" name="Line"/>
              <p:cNvSpPr/>
              <p:nvPr/>
            </p:nvSpPr>
            <p:spPr>
              <a:xfrm>
                <a:off x="186415" y="58833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05" name="Group"/>
          <p:cNvGrpSpPr/>
          <p:nvPr/>
        </p:nvGrpSpPr>
        <p:grpSpPr>
          <a:xfrm>
            <a:off x="10556383" y="6250214"/>
            <a:ext cx="357938" cy="358033"/>
            <a:chOff x="0" y="0"/>
            <a:chExt cx="357936" cy="358032"/>
          </a:xfrm>
        </p:grpSpPr>
        <p:pic>
          <p:nvPicPr>
            <p:cNvPr id="59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04" name="Group"/>
            <p:cNvGrpSpPr/>
            <p:nvPr/>
          </p:nvGrpSpPr>
          <p:grpSpPr>
            <a:xfrm>
              <a:off x="57728" y="52814"/>
              <a:ext cx="250597" cy="252405"/>
              <a:chOff x="0" y="0"/>
              <a:chExt cx="250596" cy="252403"/>
            </a:xfrm>
          </p:grpSpPr>
          <p:sp>
            <p:nvSpPr>
              <p:cNvPr id="597" name="Line"/>
              <p:cNvSpPr/>
              <p:nvPr/>
            </p:nvSpPr>
            <p:spPr>
              <a:xfrm>
                <a:off x="0" y="98619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8" name="Line"/>
              <p:cNvSpPr/>
              <p:nvPr/>
            </p:nvSpPr>
            <p:spPr>
              <a:xfrm>
                <a:off x="90911" y="190405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9" name="Line"/>
              <p:cNvSpPr/>
              <p:nvPr/>
            </p:nvSpPr>
            <p:spPr>
              <a:xfrm>
                <a:off x="90911" y="72259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00" name="Line"/>
              <p:cNvSpPr/>
              <p:nvPr/>
            </p:nvSpPr>
            <p:spPr>
              <a:xfrm>
                <a:off x="183631" y="123770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01" name="Line"/>
              <p:cNvSpPr/>
              <p:nvPr/>
            </p:nvSpPr>
            <p:spPr>
              <a:xfrm flipV="1">
                <a:off x="32987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02" name="Line"/>
              <p:cNvSpPr/>
              <p:nvPr/>
            </p:nvSpPr>
            <p:spPr>
              <a:xfrm flipV="1">
                <a:off x="125707" y="72115"/>
                <a:ext cx="1" cy="11847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03" name="Line"/>
              <p:cNvSpPr/>
              <p:nvPr/>
            </p:nvSpPr>
            <p:spPr>
              <a:xfrm flipV="1">
                <a:off x="218427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11" name="Group"/>
          <p:cNvGrpSpPr/>
          <p:nvPr/>
        </p:nvGrpSpPr>
        <p:grpSpPr>
          <a:xfrm>
            <a:off x="10556383" y="6670067"/>
            <a:ext cx="357938" cy="358033"/>
            <a:chOff x="0" y="0"/>
            <a:chExt cx="357936" cy="358032"/>
          </a:xfrm>
        </p:grpSpPr>
        <p:pic>
          <p:nvPicPr>
            <p:cNvPr id="606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10" name="Group"/>
            <p:cNvGrpSpPr/>
            <p:nvPr/>
          </p:nvGrpSpPr>
          <p:grpSpPr>
            <a:xfrm>
              <a:off x="81209" y="44964"/>
              <a:ext cx="185441" cy="252406"/>
              <a:chOff x="0" y="0"/>
              <a:chExt cx="185439" cy="252404"/>
            </a:xfrm>
          </p:grpSpPr>
          <p:sp>
            <p:nvSpPr>
              <p:cNvPr id="607" name="Line"/>
              <p:cNvSpPr/>
              <p:nvPr/>
            </p:nvSpPr>
            <p:spPr>
              <a:xfrm flipV="1">
                <a:off x="-1" y="103022"/>
                <a:ext cx="2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08" name="Line"/>
              <p:cNvSpPr/>
              <p:nvPr/>
            </p:nvSpPr>
            <p:spPr>
              <a:xfrm flipV="1">
                <a:off x="92719" y="72115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09" name="Line"/>
              <p:cNvSpPr/>
              <p:nvPr/>
            </p:nvSpPr>
            <p:spPr>
              <a:xfrm flipV="1">
                <a:off x="185439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20" name="Group"/>
          <p:cNvGrpSpPr/>
          <p:nvPr/>
        </p:nvGrpSpPr>
        <p:grpSpPr>
          <a:xfrm>
            <a:off x="10556383" y="7094536"/>
            <a:ext cx="357938" cy="358033"/>
            <a:chOff x="0" y="0"/>
            <a:chExt cx="357936" cy="358032"/>
          </a:xfrm>
        </p:grpSpPr>
        <p:pic>
          <p:nvPicPr>
            <p:cNvPr id="61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19" name="Group"/>
            <p:cNvGrpSpPr/>
            <p:nvPr/>
          </p:nvGrpSpPr>
          <p:grpSpPr>
            <a:xfrm>
              <a:off x="69848" y="52814"/>
              <a:ext cx="228671" cy="252405"/>
              <a:chOff x="0" y="0"/>
              <a:chExt cx="228669" cy="252403"/>
            </a:xfrm>
          </p:grpSpPr>
          <p:sp>
            <p:nvSpPr>
              <p:cNvPr id="613" name="Line"/>
              <p:cNvSpPr/>
              <p:nvPr/>
            </p:nvSpPr>
            <p:spPr>
              <a:xfrm flipV="1">
                <a:off x="23145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14" name="Line"/>
              <p:cNvSpPr/>
              <p:nvPr/>
            </p:nvSpPr>
            <p:spPr>
              <a:xfrm flipV="1">
                <a:off x="113587" y="64614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15" name="Line"/>
              <p:cNvSpPr/>
              <p:nvPr/>
            </p:nvSpPr>
            <p:spPr>
              <a:xfrm flipV="1">
                <a:off x="208065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16" name="Circle"/>
              <p:cNvSpPr/>
              <p:nvPr/>
            </p:nvSpPr>
            <p:spPr>
              <a:xfrm>
                <a:off x="0" y="159768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17" name="Circle"/>
              <p:cNvSpPr/>
              <p:nvPr/>
            </p:nvSpPr>
            <p:spPr>
              <a:xfrm>
                <a:off x="92983" y="102266"/>
                <a:ext cx="41210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18" name="Circle"/>
              <p:cNvSpPr/>
              <p:nvPr/>
            </p:nvSpPr>
            <p:spPr>
              <a:xfrm>
                <a:off x="187461" y="43784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623" name="Group"/>
          <p:cNvGrpSpPr/>
          <p:nvPr/>
        </p:nvGrpSpPr>
        <p:grpSpPr>
          <a:xfrm>
            <a:off x="10556383" y="8455247"/>
            <a:ext cx="357938" cy="358033"/>
            <a:chOff x="0" y="0"/>
            <a:chExt cx="357936" cy="358032"/>
          </a:xfrm>
        </p:grpSpPr>
        <p:pic>
          <p:nvPicPr>
            <p:cNvPr id="621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2" name="Image" descr="Image"/>
            <p:cNvPicPr>
              <a:picLocks noChangeAspect="1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6606" y="18838"/>
              <a:ext cx="339755" cy="329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24" name="maps…"/>
          <p:cNvSpPr txBox="1"/>
          <p:nvPr/>
        </p:nvSpPr>
        <p:spPr>
          <a:xfrm>
            <a:off x="10533790" y="7667054"/>
            <a:ext cx="3363320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maps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data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data.frame(murder = USArrests$Murder,</a:t>
            </a:r>
            <a:br/>
            <a:r>
              <a:t>               state = tolower(rownames(USArrests)))</a:t>
            </a:r>
            <a:br/>
            <a:r>
              <a:t>map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map_data("state")</a:t>
            </a:r>
            <a:br/>
            <a:r>
              <a:t>k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ggplot(data, aes(fill = murder))</a:t>
            </a:r>
          </a:p>
        </p:txBody>
      </p:sp>
      <p:sp>
        <p:nvSpPr>
          <p:cNvPr id="625" name="k + geom_map(aes(map_id = state), map = map)…"/>
          <p:cNvSpPr txBox="1"/>
          <p:nvPr/>
        </p:nvSpPr>
        <p:spPr>
          <a:xfrm>
            <a:off x="10985161" y="8424433"/>
            <a:ext cx="2621679" cy="575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k + geom_map(</a:t>
            </a:r>
            <a:r>
              <a:t>aes(map_id = state), map = map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+ expand_limits(</a:t>
            </a:r>
            <a:r>
              <a:t>x = map$long, y = map$lat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map_id, alpha, color, fill, linetype, size</a:t>
            </a:r>
          </a:p>
        </p:txBody>
      </p:sp>
      <p:sp>
        <p:nvSpPr>
          <p:cNvPr id="626" name="Line"/>
          <p:cNvSpPr/>
          <p:nvPr/>
        </p:nvSpPr>
        <p:spPr>
          <a:xfrm>
            <a:off x="2904976" y="5179190"/>
            <a:ext cx="58496" cy="20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7600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27" name="Line"/>
          <p:cNvSpPr/>
          <p:nvPr/>
        </p:nvSpPr>
        <p:spPr>
          <a:xfrm>
            <a:off x="2904976" y="5571802"/>
            <a:ext cx="58496" cy="922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3075" y="21600"/>
                </a:lnTo>
              </a:path>
            </a:pathLst>
          </a:custGeom>
          <a:ln w="25400">
            <a:solidFill>
              <a:srgbClr val="3DA642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28" name="Not  required, sensible defaults supplied"/>
          <p:cNvSpPr txBox="1"/>
          <p:nvPr/>
        </p:nvSpPr>
        <p:spPr>
          <a:xfrm>
            <a:off x="3011313" y="5616652"/>
            <a:ext cx="506689" cy="616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1" sz="900">
                <a:solidFill>
                  <a:srgbClr val="3DA642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t>Not </a:t>
            </a:r>
            <a:br/>
            <a:r>
              <a:t>required, sensible defaults supplied</a:t>
            </a:r>
          </a:p>
        </p:txBody>
      </p:sp>
      <p:grpSp>
        <p:nvGrpSpPr>
          <p:cNvPr id="631" name="Group"/>
          <p:cNvGrpSpPr/>
          <p:nvPr/>
        </p:nvGrpSpPr>
        <p:grpSpPr>
          <a:xfrm>
            <a:off x="7145801" y="2288941"/>
            <a:ext cx="357938" cy="358033"/>
            <a:chOff x="0" y="0"/>
            <a:chExt cx="357936" cy="358032"/>
          </a:xfrm>
        </p:grpSpPr>
        <p:pic>
          <p:nvPicPr>
            <p:cNvPr id="629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0" name="Image" descr="Image"/>
            <p:cNvPicPr>
              <a:picLocks noChangeAspect="1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44307" y="31098"/>
              <a:ext cx="269322" cy="3008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34" name="Group"/>
          <p:cNvGrpSpPr/>
          <p:nvPr/>
        </p:nvGrpSpPr>
        <p:grpSpPr>
          <a:xfrm>
            <a:off x="7145801" y="4467473"/>
            <a:ext cx="357937" cy="358033"/>
            <a:chOff x="0" y="0"/>
            <a:chExt cx="357936" cy="358032"/>
          </a:xfrm>
        </p:grpSpPr>
        <p:pic>
          <p:nvPicPr>
            <p:cNvPr id="632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3" name="Image" descr="Image"/>
            <p:cNvPicPr>
              <a:picLocks noChangeAspect="1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36682" y="36048"/>
              <a:ext cx="284574" cy="294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35" name="Geoms"/>
          <p:cNvSpPr txBox="1"/>
          <p:nvPr/>
        </p:nvSpPr>
        <p:spPr>
          <a:xfrm>
            <a:off x="3724388" y="1174601"/>
            <a:ext cx="101869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Geoms</a:t>
            </a:r>
          </a:p>
        </p:txBody>
      </p:sp>
      <p:sp>
        <p:nvSpPr>
          <p:cNvPr id="636" name="Use a geom function to represent data points, use the geom’s aesthetic properties to represent variables.  Each function returns a layer."/>
          <p:cNvSpPr txBox="1"/>
          <p:nvPr/>
        </p:nvSpPr>
        <p:spPr>
          <a:xfrm>
            <a:off x="4833887" y="1260961"/>
            <a:ext cx="687208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a geom function to represent data points, use the geom’s aesthetic properties to represent variables. </a:t>
            </a:r>
            <a:br/>
            <a:r>
              <a:t>Each function returns a layer.</a:t>
            </a:r>
          </a:p>
        </p:txBody>
      </p:sp>
      <p:sp>
        <p:nvSpPr>
          <p:cNvPr id="637" name="Line"/>
          <p:cNvSpPr/>
          <p:nvPr/>
        </p:nvSpPr>
        <p:spPr>
          <a:xfrm>
            <a:off x="7130643" y="5248764"/>
            <a:ext cx="31203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38" name="Line"/>
          <p:cNvSpPr/>
          <p:nvPr/>
        </p:nvSpPr>
        <p:spPr>
          <a:xfrm>
            <a:off x="3727803" y="9465312"/>
            <a:ext cx="30949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39" name="Line"/>
          <p:cNvSpPr/>
          <p:nvPr/>
        </p:nvSpPr>
        <p:spPr>
          <a:xfrm>
            <a:off x="7130643" y="7652082"/>
            <a:ext cx="31203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40" name="Line"/>
          <p:cNvSpPr/>
          <p:nvPr/>
        </p:nvSpPr>
        <p:spPr>
          <a:xfrm>
            <a:off x="10526883" y="5248764"/>
            <a:ext cx="31203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41" name="Line"/>
          <p:cNvSpPr/>
          <p:nvPr/>
        </p:nvSpPr>
        <p:spPr>
          <a:xfrm>
            <a:off x="10526883" y="3534010"/>
            <a:ext cx="31203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42" name="Line"/>
          <p:cNvSpPr/>
          <p:nvPr/>
        </p:nvSpPr>
        <p:spPr>
          <a:xfrm>
            <a:off x="10526883" y="7652082"/>
            <a:ext cx="31203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43" name="Line"/>
          <p:cNvSpPr/>
          <p:nvPr/>
        </p:nvSpPr>
        <p:spPr>
          <a:xfrm>
            <a:off x="3736273" y="5030893"/>
            <a:ext cx="30822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44" name="Rectangle"/>
          <p:cNvSpPr/>
          <p:nvPr/>
        </p:nvSpPr>
        <p:spPr>
          <a:xfrm>
            <a:off x="7081503" y="1632083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75D142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645" name="TWO VARIABLES…"/>
          <p:cNvSpPr txBox="1"/>
          <p:nvPr/>
        </p:nvSpPr>
        <p:spPr>
          <a:xfrm>
            <a:off x="7134363" y="1672222"/>
            <a:ext cx="336332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TWO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both continuous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e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ggplot(mpg, aes(cty, hwy))</a:t>
            </a:r>
          </a:p>
        </p:txBody>
      </p:sp>
      <p:sp>
        <p:nvSpPr>
          <p:cNvPr id="646" name="continuous bivariate distribution…"/>
          <p:cNvSpPr txBox="1"/>
          <p:nvPr/>
        </p:nvSpPr>
        <p:spPr>
          <a:xfrm>
            <a:off x="10533790" y="1672222"/>
            <a:ext cx="309387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br/>
            <a:r>
              <a:t>continuous bivariate distribution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h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ggplot(diamonds, aes(carat, price))</a:t>
            </a:r>
          </a:p>
        </p:txBody>
      </p:sp>
      <p:sp>
        <p:nvSpPr>
          <p:cNvPr id="647" name="RStudio® is a trademark of RStudio, PBC  •  CC BY SA  RStudio  •  info@rstudio.com  •  844-448-1212  •  rstudio.com  •  Learn more at ggplot2.tidyverse.org  •  ggplot2  3.3.5  •  Updated:  2021-07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22" invalidUrl="" action="" tgtFrame="" tooltip="" history="1" highlightClick="0" endSnd="0"/>
              </a:rPr>
              <a:t>CC BY SA</a:t>
            </a:r>
            <a:r>
              <a:t>  RStudio  •  </a:t>
            </a:r>
            <a:r>
              <a:rPr>
                <a:hlinkClick r:id="rId23" invalidUrl="" action="" tgtFrame="" tooltip="" history="1" highlightClick="0" endSnd="0"/>
              </a:rPr>
              <a:t>info@rstudio.com</a:t>
            </a:r>
            <a:r>
              <a:t>  •  844-448-1212  •  </a:t>
            </a:r>
            <a:r>
              <a:rPr>
                <a:hlinkClick r:id="rId24" invalidUrl="" action="" tgtFrame="" tooltip="" history="1" highlightClick="0" endSnd="0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25" invalidUrl="" action="" tgtFrame="" tooltip="" history="1" highlightClick="0" endSnd="0"/>
              </a:rPr>
              <a:t>ggplot2.tidyverse.org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 •  ggplot2  3.3.5  •  Updated:  2021-07</a:t>
            </a:r>
          </a:p>
        </p:txBody>
      </p:sp>
      <p:pic>
        <p:nvPicPr>
          <p:cNvPr id="648" name="Image" descr="Image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649" name="ggplot2.png" descr="ggplot2.png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sp>
        <p:nvSpPr>
          <p:cNvPr id="650" name="ggplot (data =  &lt;DATA&gt; ) +…"/>
          <p:cNvSpPr txBox="1"/>
          <p:nvPr/>
        </p:nvSpPr>
        <p:spPr>
          <a:xfrm>
            <a:off x="310208" y="5170046"/>
            <a:ext cx="3054155" cy="149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ggplot (data =  </a:t>
            </a:r>
            <a:r>
              <a:rPr>
                <a:solidFill>
                  <a:srgbClr val="FFFFFF"/>
                </a:solidFill>
              </a:rPr>
              <a:t>&lt;DATA&gt; </a:t>
            </a:r>
            <a:r>
              <a:t>) +</a:t>
            </a:r>
            <a:r>
              <a:rPr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  &lt;GEOM_FUNCTION&gt; </a:t>
            </a:r>
            <a:r>
              <a:t>(mapping = aes( </a:t>
            </a:r>
            <a:r>
              <a:rPr>
                <a:solidFill>
                  <a:srgbClr val="FFFFFF"/>
                </a:solidFill>
              </a:rPr>
              <a:t>&lt;MAPPINGS&gt;</a:t>
            </a:r>
            <a:r>
              <a:t> ), 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stat = </a:t>
            </a:r>
            <a:r>
              <a:rPr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&lt;STAT&gt;</a:t>
            </a:r>
            <a:r>
              <a:t> , position = </a:t>
            </a:r>
            <a:r>
              <a:rPr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&lt;POSITION&gt;</a:t>
            </a:r>
            <a:r>
              <a:t> ) +     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</a:t>
            </a:r>
            <a:r>
              <a:rPr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&lt;COORDINATE_FUNCTION&gt;</a:t>
            </a:r>
            <a:r>
              <a:t> 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&lt;FACET_FUNCTION&gt;</a:t>
            </a:r>
            <a:r>
              <a:t> 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&lt;SCALE_FUNCTION&gt;</a:t>
            </a:r>
            <a:r>
              <a:t> 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pPr>
            <a:r>
              <a:t>  &lt;THEME_FUNCTION&gt;</a:t>
            </a:r>
          </a:p>
        </p:txBody>
      </p:sp>
      <p:sp>
        <p:nvSpPr>
          <p:cNvPr id="651" name="l + geom_contour(aes(z = z)) x, y, z, alpha, color, group, linetype, size, weight…"/>
          <p:cNvSpPr txBox="1"/>
          <p:nvPr/>
        </p:nvSpPr>
        <p:spPr>
          <a:xfrm>
            <a:off x="7600860" y="9426216"/>
            <a:ext cx="2723760" cy="105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4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geom_contour(</a:t>
            </a:r>
            <a:r>
              <a:t>aes(z = z)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x, y, z, alpha, color, group, linetype, size, weight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geom_contour_filled(</a:t>
            </a:r>
            <a:r>
              <a:t>aes(fill = z)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x, y, alpha, color, fill, group, linetype, size, subgroup</a:t>
            </a:r>
          </a:p>
        </p:txBody>
      </p:sp>
      <p:grpSp>
        <p:nvGrpSpPr>
          <p:cNvPr id="656" name="Group"/>
          <p:cNvGrpSpPr/>
          <p:nvPr/>
        </p:nvGrpSpPr>
        <p:grpSpPr>
          <a:xfrm>
            <a:off x="7145801" y="9892928"/>
            <a:ext cx="353760" cy="353760"/>
            <a:chOff x="0" y="0"/>
            <a:chExt cx="353758" cy="353758"/>
          </a:xfrm>
        </p:grpSpPr>
        <p:sp>
          <p:nvSpPr>
            <p:cNvPr id="652" name="Square"/>
            <p:cNvSpPr/>
            <p:nvPr/>
          </p:nvSpPr>
          <p:spPr>
            <a:xfrm>
              <a:off x="0" y="0"/>
              <a:ext cx="353759" cy="35375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653" name="Shape"/>
            <p:cNvSpPr/>
            <p:nvPr/>
          </p:nvSpPr>
          <p:spPr>
            <a:xfrm>
              <a:off x="10682" y="11300"/>
              <a:ext cx="337561" cy="331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2" h="20340" fill="norm" stroke="1" extrusionOk="0">
                  <a:moveTo>
                    <a:pt x="2913" y="1780"/>
                  </a:moveTo>
                  <a:cubicBezTo>
                    <a:pt x="1996" y="2569"/>
                    <a:pt x="1027" y="3205"/>
                    <a:pt x="494" y="4479"/>
                  </a:cubicBezTo>
                  <a:cubicBezTo>
                    <a:pt x="-337" y="6463"/>
                    <a:pt x="56" y="8829"/>
                    <a:pt x="410" y="11038"/>
                  </a:cubicBezTo>
                  <a:cubicBezTo>
                    <a:pt x="929" y="14267"/>
                    <a:pt x="1459" y="17864"/>
                    <a:pt x="3653" y="19523"/>
                  </a:cubicBezTo>
                  <a:cubicBezTo>
                    <a:pt x="5611" y="21004"/>
                    <a:pt x="7947" y="20138"/>
                    <a:pt x="10151" y="19523"/>
                  </a:cubicBezTo>
                  <a:cubicBezTo>
                    <a:pt x="12589" y="18843"/>
                    <a:pt x="15216" y="18042"/>
                    <a:pt x="16334" y="15436"/>
                  </a:cubicBezTo>
                  <a:cubicBezTo>
                    <a:pt x="16954" y="13991"/>
                    <a:pt x="16874" y="12298"/>
                    <a:pt x="17504" y="10873"/>
                  </a:cubicBezTo>
                  <a:cubicBezTo>
                    <a:pt x="18150" y="9410"/>
                    <a:pt x="19477" y="8358"/>
                    <a:pt x="20077" y="6870"/>
                  </a:cubicBezTo>
                  <a:cubicBezTo>
                    <a:pt x="21263" y="3927"/>
                    <a:pt x="19421" y="762"/>
                    <a:pt x="16559" y="823"/>
                  </a:cubicBezTo>
                  <a:cubicBezTo>
                    <a:pt x="15228" y="851"/>
                    <a:pt x="14145" y="1795"/>
                    <a:pt x="12848" y="1973"/>
                  </a:cubicBezTo>
                  <a:cubicBezTo>
                    <a:pt x="10236" y="2331"/>
                    <a:pt x="7995" y="-596"/>
                    <a:pt x="5396" y="110"/>
                  </a:cubicBezTo>
                  <a:cubicBezTo>
                    <a:pt x="4458" y="365"/>
                    <a:pt x="3690" y="1112"/>
                    <a:pt x="2913" y="1780"/>
                  </a:cubicBezTo>
                  <a:close/>
                </a:path>
              </a:pathLst>
            </a:custGeom>
            <a:solidFill>
              <a:srgbClr val="5686B9"/>
            </a:solidFill>
            <a:ln w="12700" cap="flat">
              <a:solidFill>
                <a:srgbClr val="5686B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4" name="Shape"/>
            <p:cNvSpPr/>
            <p:nvPr/>
          </p:nvSpPr>
          <p:spPr>
            <a:xfrm>
              <a:off x="23315" y="66936"/>
              <a:ext cx="302223" cy="255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1" h="19951" fill="norm" stroke="1" extrusionOk="0">
                  <a:moveTo>
                    <a:pt x="3429" y="1833"/>
                  </a:moveTo>
                  <a:cubicBezTo>
                    <a:pt x="2343" y="2716"/>
                    <a:pt x="995" y="3144"/>
                    <a:pt x="355" y="4611"/>
                  </a:cubicBezTo>
                  <a:cubicBezTo>
                    <a:pt x="-474" y="6513"/>
                    <a:pt x="335" y="8744"/>
                    <a:pt x="908" y="10829"/>
                  </a:cubicBezTo>
                  <a:cubicBezTo>
                    <a:pt x="1739" y="13848"/>
                    <a:pt x="2091" y="17394"/>
                    <a:pt x="4175" y="19075"/>
                  </a:cubicBezTo>
                  <a:cubicBezTo>
                    <a:pt x="6107" y="20632"/>
                    <a:pt x="8506" y="19780"/>
                    <a:pt x="10722" y="19075"/>
                  </a:cubicBezTo>
                  <a:cubicBezTo>
                    <a:pt x="13097" y="18319"/>
                    <a:pt x="15620" y="17331"/>
                    <a:pt x="16492" y="14654"/>
                  </a:cubicBezTo>
                  <a:cubicBezTo>
                    <a:pt x="17181" y="12538"/>
                    <a:pt x="16411" y="10001"/>
                    <a:pt x="17552" y="8108"/>
                  </a:cubicBezTo>
                  <a:cubicBezTo>
                    <a:pt x="18318" y="6837"/>
                    <a:pt x="19819" y="6103"/>
                    <a:pt x="20502" y="4759"/>
                  </a:cubicBezTo>
                  <a:cubicBezTo>
                    <a:pt x="21126" y="3533"/>
                    <a:pt x="21054" y="2194"/>
                    <a:pt x="20166" y="1104"/>
                  </a:cubicBezTo>
                  <a:cubicBezTo>
                    <a:pt x="18480" y="-968"/>
                    <a:pt x="15646" y="189"/>
                    <a:pt x="13439" y="2020"/>
                  </a:cubicBezTo>
                  <a:cubicBezTo>
                    <a:pt x="11939" y="3265"/>
                    <a:pt x="10477" y="4809"/>
                    <a:pt x="10459" y="6888"/>
                  </a:cubicBezTo>
                  <a:cubicBezTo>
                    <a:pt x="10453" y="7559"/>
                    <a:pt x="10546" y="8325"/>
                    <a:pt x="10051" y="8681"/>
                  </a:cubicBezTo>
                  <a:cubicBezTo>
                    <a:pt x="8923" y="9493"/>
                    <a:pt x="8160" y="7161"/>
                    <a:pt x="8643" y="4814"/>
                  </a:cubicBezTo>
                  <a:cubicBezTo>
                    <a:pt x="9128" y="2458"/>
                    <a:pt x="7728" y="159"/>
                    <a:pt x="5932" y="210"/>
                  </a:cubicBezTo>
                  <a:cubicBezTo>
                    <a:pt x="4967" y="237"/>
                    <a:pt x="4242" y="1173"/>
                    <a:pt x="3429" y="1833"/>
                  </a:cubicBezTo>
                  <a:close/>
                </a:path>
              </a:pathLst>
            </a:custGeom>
            <a:solidFill>
              <a:srgbClr val="79ABDC"/>
            </a:solidFill>
            <a:ln w="12700" cap="flat">
              <a:solidFill>
                <a:srgbClr val="79ABDC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655" name="Shape"/>
            <p:cNvSpPr/>
            <p:nvPr/>
          </p:nvSpPr>
          <p:spPr>
            <a:xfrm>
              <a:off x="60909" y="136578"/>
              <a:ext cx="179333" cy="148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0683" fill="norm" stroke="1" extrusionOk="0">
                  <a:moveTo>
                    <a:pt x="3136" y="562"/>
                  </a:moveTo>
                  <a:cubicBezTo>
                    <a:pt x="1704" y="1404"/>
                    <a:pt x="563" y="2878"/>
                    <a:pt x="163" y="4749"/>
                  </a:cubicBezTo>
                  <a:cubicBezTo>
                    <a:pt x="-298" y="6901"/>
                    <a:pt x="319" y="9093"/>
                    <a:pt x="801" y="11230"/>
                  </a:cubicBezTo>
                  <a:cubicBezTo>
                    <a:pt x="1540" y="14511"/>
                    <a:pt x="2150" y="18139"/>
                    <a:pt x="4570" y="19825"/>
                  </a:cubicBezTo>
                  <a:cubicBezTo>
                    <a:pt x="6842" y="21409"/>
                    <a:pt x="9556" y="20430"/>
                    <a:pt x="12122" y="19825"/>
                  </a:cubicBezTo>
                  <a:cubicBezTo>
                    <a:pt x="14914" y="19168"/>
                    <a:pt x="18064" y="18450"/>
                    <a:pt x="18779" y="15217"/>
                  </a:cubicBezTo>
                  <a:cubicBezTo>
                    <a:pt x="19217" y="13239"/>
                    <a:pt x="18304" y="11151"/>
                    <a:pt x="18779" y="9183"/>
                  </a:cubicBezTo>
                  <a:cubicBezTo>
                    <a:pt x="19297" y="7040"/>
                    <a:pt x="21302" y="5079"/>
                    <a:pt x="20161" y="3148"/>
                  </a:cubicBezTo>
                  <a:cubicBezTo>
                    <a:pt x="19093" y="1342"/>
                    <a:pt x="16690" y="2217"/>
                    <a:pt x="15605" y="4725"/>
                  </a:cubicBezTo>
                  <a:cubicBezTo>
                    <a:pt x="14953" y="6233"/>
                    <a:pt x="14731" y="8010"/>
                    <a:pt x="13826" y="9319"/>
                  </a:cubicBezTo>
                  <a:cubicBezTo>
                    <a:pt x="12657" y="11010"/>
                    <a:pt x="10645" y="11462"/>
                    <a:pt x="9359" y="10046"/>
                  </a:cubicBezTo>
                  <a:cubicBezTo>
                    <a:pt x="8576" y="9185"/>
                    <a:pt x="8373" y="7853"/>
                    <a:pt x="8264" y="6573"/>
                  </a:cubicBezTo>
                  <a:cubicBezTo>
                    <a:pt x="8113" y="4797"/>
                    <a:pt x="8055" y="2931"/>
                    <a:pt x="7193" y="1480"/>
                  </a:cubicBezTo>
                  <a:cubicBezTo>
                    <a:pt x="6837" y="881"/>
                    <a:pt x="6359" y="398"/>
                    <a:pt x="5783" y="164"/>
                  </a:cubicBezTo>
                  <a:cubicBezTo>
                    <a:pt x="4908" y="-191"/>
                    <a:pt x="3969" y="73"/>
                    <a:pt x="3136" y="562"/>
                  </a:cubicBezTo>
                  <a:close/>
                </a:path>
              </a:pathLst>
            </a:custGeom>
            <a:solidFill>
              <a:srgbClr val="C0DAEF"/>
            </a:solidFill>
            <a:ln w="12700" cap="flat">
              <a:solidFill>
                <a:srgbClr val="C0DAE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91" name="Group"/>
          <p:cNvGrpSpPr/>
          <p:nvPr/>
        </p:nvGrpSpPr>
        <p:grpSpPr>
          <a:xfrm>
            <a:off x="7145801" y="8494298"/>
            <a:ext cx="357938" cy="358033"/>
            <a:chOff x="0" y="0"/>
            <a:chExt cx="357936" cy="358032"/>
          </a:xfrm>
        </p:grpSpPr>
        <p:pic>
          <p:nvPicPr>
            <p:cNvPr id="657" name="Image" descr="Image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90" name="Group"/>
            <p:cNvGrpSpPr/>
            <p:nvPr/>
          </p:nvGrpSpPr>
          <p:grpSpPr>
            <a:xfrm>
              <a:off x="29419" y="47145"/>
              <a:ext cx="294479" cy="266267"/>
              <a:chOff x="0" y="0"/>
              <a:chExt cx="294477" cy="266265"/>
            </a:xfrm>
          </p:grpSpPr>
          <p:sp>
            <p:nvSpPr>
              <p:cNvPr id="658" name="Circle"/>
              <p:cNvSpPr/>
              <p:nvPr/>
            </p:nvSpPr>
            <p:spPr>
              <a:xfrm>
                <a:off x="0" y="226985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59" name="Circle"/>
              <p:cNvSpPr/>
              <p:nvPr/>
            </p:nvSpPr>
            <p:spPr>
              <a:xfrm>
                <a:off x="166311" y="650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0" name="Circle"/>
              <p:cNvSpPr/>
              <p:nvPr/>
            </p:nvSpPr>
            <p:spPr>
              <a:xfrm>
                <a:off x="60544" y="223541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1" name="Circle"/>
              <p:cNvSpPr/>
              <p:nvPr/>
            </p:nvSpPr>
            <p:spPr>
              <a:xfrm>
                <a:off x="65899" y="39554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2" name="Circle"/>
              <p:cNvSpPr/>
              <p:nvPr/>
            </p:nvSpPr>
            <p:spPr>
              <a:xfrm>
                <a:off x="186123" y="19761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3" name="Circle"/>
              <p:cNvSpPr/>
              <p:nvPr/>
            </p:nvSpPr>
            <p:spPr>
              <a:xfrm>
                <a:off x="225774" y="21834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4" name="Circle"/>
              <p:cNvSpPr/>
              <p:nvPr/>
            </p:nvSpPr>
            <p:spPr>
              <a:xfrm>
                <a:off x="197882" y="2204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5" name="Circle"/>
              <p:cNvSpPr/>
              <p:nvPr/>
            </p:nvSpPr>
            <p:spPr>
              <a:xfrm>
                <a:off x="25599" y="5974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6" name="Circle"/>
              <p:cNvSpPr/>
              <p:nvPr/>
            </p:nvSpPr>
            <p:spPr>
              <a:xfrm>
                <a:off x="186123" y="10222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7" name="Circle"/>
              <p:cNvSpPr/>
              <p:nvPr/>
            </p:nvSpPr>
            <p:spPr>
              <a:xfrm>
                <a:off x="176037" y="8818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8" name="Circle"/>
              <p:cNvSpPr/>
              <p:nvPr/>
            </p:nvSpPr>
            <p:spPr>
              <a:xfrm>
                <a:off x="219366" y="5448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69" name="Circle"/>
              <p:cNvSpPr/>
              <p:nvPr/>
            </p:nvSpPr>
            <p:spPr>
              <a:xfrm>
                <a:off x="227420" y="2422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0" name="Circle"/>
              <p:cNvSpPr/>
              <p:nvPr/>
            </p:nvSpPr>
            <p:spPr>
              <a:xfrm>
                <a:off x="206331" y="6466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1" name="Circle"/>
              <p:cNvSpPr/>
              <p:nvPr/>
            </p:nvSpPr>
            <p:spPr>
              <a:xfrm>
                <a:off x="252820" y="72647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2" name="Circle"/>
              <p:cNvSpPr/>
              <p:nvPr/>
            </p:nvSpPr>
            <p:spPr>
              <a:xfrm>
                <a:off x="197882" y="1572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3" name="Circle"/>
              <p:cNvSpPr/>
              <p:nvPr/>
            </p:nvSpPr>
            <p:spPr>
              <a:xfrm>
                <a:off x="15513" y="2077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4" name="Circle"/>
              <p:cNvSpPr/>
              <p:nvPr/>
            </p:nvSpPr>
            <p:spPr>
              <a:xfrm>
                <a:off x="14565" y="24609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5" name="Circle"/>
              <p:cNvSpPr/>
              <p:nvPr/>
            </p:nvSpPr>
            <p:spPr>
              <a:xfrm>
                <a:off x="219366" y="8273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6" name="Circle"/>
              <p:cNvSpPr/>
              <p:nvPr/>
            </p:nvSpPr>
            <p:spPr>
              <a:xfrm>
                <a:off x="54938" y="21239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7" name="Circle"/>
              <p:cNvSpPr/>
              <p:nvPr/>
            </p:nvSpPr>
            <p:spPr>
              <a:xfrm>
                <a:off x="45311" y="10535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8" name="Circle"/>
              <p:cNvSpPr/>
              <p:nvPr/>
            </p:nvSpPr>
            <p:spPr>
              <a:xfrm>
                <a:off x="187796" y="241130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79" name="Circle"/>
              <p:cNvSpPr/>
              <p:nvPr/>
            </p:nvSpPr>
            <p:spPr>
              <a:xfrm>
                <a:off x="50458" y="650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0" name="Circle"/>
              <p:cNvSpPr/>
              <p:nvPr/>
            </p:nvSpPr>
            <p:spPr>
              <a:xfrm>
                <a:off x="149548" y="226985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1" name="Circle"/>
              <p:cNvSpPr/>
              <p:nvPr/>
            </p:nvSpPr>
            <p:spPr>
              <a:xfrm>
                <a:off x="219366" y="19099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2" name="Circle"/>
              <p:cNvSpPr/>
              <p:nvPr/>
            </p:nvSpPr>
            <p:spPr>
              <a:xfrm>
                <a:off x="45311" y="3431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3" name="Circle"/>
              <p:cNvSpPr/>
              <p:nvPr/>
            </p:nvSpPr>
            <p:spPr>
              <a:xfrm>
                <a:off x="20186" y="8273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4" name="Circle"/>
              <p:cNvSpPr/>
              <p:nvPr/>
            </p:nvSpPr>
            <p:spPr>
              <a:xfrm>
                <a:off x="203675" y="4333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5" name="Circle"/>
              <p:cNvSpPr/>
              <p:nvPr/>
            </p:nvSpPr>
            <p:spPr>
              <a:xfrm>
                <a:off x="262906" y="5493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6" name="Circle"/>
              <p:cNvSpPr/>
              <p:nvPr/>
            </p:nvSpPr>
            <p:spPr>
              <a:xfrm>
                <a:off x="264678" y="18285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7" name="Circle"/>
              <p:cNvSpPr/>
              <p:nvPr/>
            </p:nvSpPr>
            <p:spPr>
              <a:xfrm>
                <a:off x="274305" y="11169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8" name="Circle"/>
              <p:cNvSpPr/>
              <p:nvPr/>
            </p:nvSpPr>
            <p:spPr>
              <a:xfrm>
                <a:off x="242734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689" name="Circle"/>
              <p:cNvSpPr/>
              <p:nvPr/>
            </p:nvSpPr>
            <p:spPr>
              <a:xfrm>
                <a:off x="20186" y="1414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sp>
        <p:nvSpPr>
          <p:cNvPr id="692" name="i + geom_area() x, y, alpha, color, fill, linetype, size…"/>
          <p:cNvSpPr txBox="1"/>
          <p:nvPr/>
        </p:nvSpPr>
        <p:spPr>
          <a:xfrm>
            <a:off x="10995674" y="3988007"/>
            <a:ext cx="2621679" cy="1215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  <a:r>
              <a:t>i + geom_area()</a:t>
            </a:r>
            <a:br/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y, alpha, color, fill, linetype, size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  <a:r>
              <a:t>i + geom_line()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y, alpha, color, group, linetype, size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</a:defRPr>
            </a:pPr>
            <a:r>
              <a:t>i + geom_step(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direction = "hv"</a:t>
            </a:r>
            <a:r>
              <a:t>)</a:t>
            </a:r>
            <a:br/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y, alpha, color, group, linetype, size</a:t>
            </a:r>
          </a:p>
        </p:txBody>
      </p:sp>
      <p:sp>
        <p:nvSpPr>
          <p:cNvPr id="693" name="j + geom_crossbar(fatten = 2) - x, y, ymax,  ymin, alpha, color, fill, group, linetype, size…"/>
          <p:cNvSpPr txBox="1"/>
          <p:nvPr/>
        </p:nvSpPr>
        <p:spPr>
          <a:xfrm>
            <a:off x="10995674" y="5829471"/>
            <a:ext cx="2621679" cy="1698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j + geom_crossbar(</a:t>
            </a:r>
            <a:r>
              <a:t>fatten = 2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 x, y, ymax, </a:t>
            </a:r>
            <a:br/>
            <a:r>
              <a:t>ymin, alpha, color, fill, group,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j + geom_errorbar() - </a:t>
            </a:r>
            <a:r>
              <a:t>x, ymax, ymin, </a:t>
            </a:r>
            <a:br/>
            <a:r>
              <a:t>alpha, color, group, linetype, size, width </a:t>
            </a:r>
            <a:br/>
            <a:r>
              <a:t>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geom_errorbarh()</a:t>
            </a:r>
            <a:r>
              <a:t>.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j + geom_linerange()</a:t>
            </a:r>
            <a:br/>
            <a:r>
              <a:t>x, ymin, ymax, alpha, color, group, linetype, size</a:t>
            </a:r>
          </a:p>
          <a:p>
            <a:pPr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j + geom_pointrange() - </a:t>
            </a:r>
            <a:r>
              <a:t>x, y, ymin, ymax, </a:t>
            </a:r>
            <a:br/>
            <a:r>
              <a:t>alpha, color, fill, group, linetype, shape, size</a:t>
            </a:r>
          </a:p>
        </p:txBody>
      </p:sp>
      <p:sp>
        <p:nvSpPr>
          <p:cNvPr id="694" name="Aes"/>
          <p:cNvSpPr txBox="1"/>
          <p:nvPr/>
        </p:nvSpPr>
        <p:spPr>
          <a:xfrm>
            <a:off x="282688" y="7986004"/>
            <a:ext cx="50133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Aes</a:t>
            </a:r>
          </a:p>
        </p:txBody>
      </p:sp>
      <p:sp>
        <p:nvSpPr>
          <p:cNvPr id="695" name="color and fill - string (&quot;red&quot;, &quot;#RRGGBB&quot;)…"/>
          <p:cNvSpPr txBox="1"/>
          <p:nvPr/>
        </p:nvSpPr>
        <p:spPr>
          <a:xfrm>
            <a:off x="316919" y="8362681"/>
            <a:ext cx="3079555" cy="1441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color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and </a:t>
            </a:r>
            <a:r>
              <a:t>fill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string ("red", "#RRGGBB")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linetype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integer or name (0 = blank, 1 = solid, 2 = dashed, 3 = dotted, 4 = dotdash, 5 = longdash, 6 = twodash)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lineend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"round", "butt", or "square"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linejoin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"round", "mitre", or "bevel"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size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integer (line width in mm)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shape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integer/shape name or a single characer ("a")</a:t>
            </a:r>
          </a:p>
        </p:txBody>
      </p:sp>
      <p:sp>
        <p:nvSpPr>
          <p:cNvPr id="696" name="Common aesthetic values."/>
          <p:cNvSpPr txBox="1"/>
          <p:nvPr/>
        </p:nvSpPr>
        <p:spPr>
          <a:xfrm>
            <a:off x="849902" y="8170394"/>
            <a:ext cx="2187979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Common aesthetic values.</a:t>
            </a:r>
          </a:p>
        </p:txBody>
      </p:sp>
      <p:pic>
        <p:nvPicPr>
          <p:cNvPr id="697" name="Image" descr="Image"/>
          <p:cNvPicPr>
            <a:picLocks noChangeAspect="1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733443" y="9685180"/>
            <a:ext cx="2596974" cy="207612"/>
          </a:xfrm>
          <a:prstGeom prst="rect">
            <a:avLst/>
          </a:prstGeom>
          <a:ln w="12700">
            <a:miter lim="400000"/>
          </a:ln>
        </p:spPr>
      </p:pic>
      <p:sp>
        <p:nvSpPr>
          <p:cNvPr id="698" name="Line"/>
          <p:cNvSpPr/>
          <p:nvPr/>
        </p:nvSpPr>
        <p:spPr>
          <a:xfrm>
            <a:off x="282688" y="8021642"/>
            <a:ext cx="324222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" name="Screen Shot 2019-02-08 at 4.44.20 PM.png" descr="Screen Shot 2019-02-08 at 4.44.2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59444" y="-11453"/>
            <a:ext cx="5613847" cy="2361044"/>
          </a:xfrm>
          <a:prstGeom prst="rect">
            <a:avLst/>
          </a:prstGeom>
          <a:ln w="12700">
            <a:miter lim="400000"/>
          </a:ln>
        </p:spPr>
      </p:pic>
      <p:sp>
        <p:nvSpPr>
          <p:cNvPr id="701" name="Rectangle"/>
          <p:cNvSpPr/>
          <p:nvPr/>
        </p:nvSpPr>
        <p:spPr>
          <a:xfrm>
            <a:off x="3614760" y="664342"/>
            <a:ext cx="3328451" cy="9571980"/>
          </a:xfrm>
          <a:prstGeom prst="rect">
            <a:avLst/>
          </a:prstGeom>
          <a:solidFill>
            <a:srgbClr val="75D142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02" name="Scales"/>
          <p:cNvSpPr txBox="1"/>
          <p:nvPr/>
        </p:nvSpPr>
        <p:spPr>
          <a:xfrm>
            <a:off x="3724388" y="691629"/>
            <a:ext cx="8807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Scales</a:t>
            </a:r>
          </a:p>
        </p:txBody>
      </p:sp>
      <p:sp>
        <p:nvSpPr>
          <p:cNvPr id="703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04" name="Coordinate Systems"/>
          <p:cNvSpPr txBox="1"/>
          <p:nvPr/>
        </p:nvSpPr>
        <p:spPr>
          <a:xfrm>
            <a:off x="7127988" y="691629"/>
            <a:ext cx="267906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Coordinate Systems</a:t>
            </a:r>
          </a:p>
        </p:txBody>
      </p:sp>
      <p:sp>
        <p:nvSpPr>
          <p:cNvPr id="705" name="Line"/>
          <p:cNvSpPr/>
          <p:nvPr/>
        </p:nvSpPr>
        <p:spPr>
          <a:xfrm>
            <a:off x="7151239" y="729958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06" name="Rectangle"/>
          <p:cNvSpPr/>
          <p:nvPr/>
        </p:nvSpPr>
        <p:spPr>
          <a:xfrm>
            <a:off x="198460" y="664342"/>
            <a:ext cx="3328451" cy="9076811"/>
          </a:xfrm>
          <a:prstGeom prst="rect">
            <a:avLst/>
          </a:prstGeom>
          <a:solidFill>
            <a:srgbClr val="75D142">
              <a:alpha val="20000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07" name="A stat builds new variables to plot (e.g., count, prop)."/>
          <p:cNvSpPr txBox="1"/>
          <p:nvPr/>
        </p:nvSpPr>
        <p:spPr>
          <a:xfrm>
            <a:off x="335608" y="1178842"/>
            <a:ext cx="3054155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A stat builds new variables to plot (e.g., count, prop). </a:t>
            </a:r>
          </a:p>
        </p:txBody>
      </p:sp>
      <p:sp>
        <p:nvSpPr>
          <p:cNvPr id="708" name="Stats"/>
          <p:cNvSpPr txBox="1"/>
          <p:nvPr/>
        </p:nvSpPr>
        <p:spPr>
          <a:xfrm>
            <a:off x="282688" y="691629"/>
            <a:ext cx="30372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solidFill>
                  <a:srgbClr val="00A642"/>
                </a:solidFill>
              </a:rPr>
              <a:t>Stats</a:t>
            </a:r>
            <a:r>
              <a:t>  </a:t>
            </a:r>
          </a:p>
        </p:txBody>
      </p:sp>
      <p:sp>
        <p:nvSpPr>
          <p:cNvPr id="709" name="An alternative way to build a layer."/>
          <p:cNvSpPr txBox="1"/>
          <p:nvPr/>
        </p:nvSpPr>
        <p:spPr>
          <a:xfrm>
            <a:off x="1046808" y="889282"/>
            <a:ext cx="2142017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/>
            <a:r>
              <a:t>An alternative way to build a layer.</a:t>
            </a:r>
          </a:p>
        </p:txBody>
      </p:sp>
      <p:grpSp>
        <p:nvGrpSpPr>
          <p:cNvPr id="746" name="Group"/>
          <p:cNvGrpSpPr/>
          <p:nvPr/>
        </p:nvGrpSpPr>
        <p:grpSpPr>
          <a:xfrm>
            <a:off x="332849" y="1379502"/>
            <a:ext cx="8112018" cy="6209209"/>
            <a:chOff x="25399" y="25400"/>
            <a:chExt cx="8112016" cy="6209207"/>
          </a:xfrm>
        </p:grpSpPr>
        <p:graphicFrame>
          <p:nvGraphicFramePr>
            <p:cNvPr id="710" name="Table"/>
            <p:cNvGraphicFramePr/>
            <p:nvPr/>
          </p:nvGraphicFramePr>
          <p:xfrm>
            <a:off x="1714938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711" name="+"/>
            <p:cNvSpPr txBox="1"/>
            <p:nvPr/>
          </p:nvSpPr>
          <p:spPr>
            <a:xfrm>
              <a:off x="1467545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712" name="="/>
            <p:cNvSpPr txBox="1"/>
            <p:nvPr/>
          </p:nvSpPr>
          <p:spPr>
            <a:xfrm>
              <a:off x="2190077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=</a:t>
              </a:r>
            </a:p>
          </p:txBody>
        </p:sp>
        <p:graphicFrame>
          <p:nvGraphicFramePr>
            <p:cNvPr id="713" name="Table"/>
            <p:cNvGraphicFramePr/>
            <p:nvPr/>
          </p:nvGraphicFramePr>
          <p:xfrm>
            <a:off x="2407534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714" name="data"/>
            <p:cNvSpPr txBox="1"/>
            <p:nvPr/>
          </p:nvSpPr>
          <p:spPr>
            <a:xfrm>
              <a:off x="28566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715" name="geom…"/>
            <p:cNvSpPr txBox="1"/>
            <p:nvPr/>
          </p:nvSpPr>
          <p:spPr>
            <a:xfrm>
              <a:off x="1111811" y="530455"/>
              <a:ext cx="812562" cy="43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r>
                <a:t>geom</a:t>
              </a:r>
            </a:p>
            <a:p>
              <a:pPr>
                <a:lnSpc>
                  <a:spcPct val="70000"/>
                </a:lnSpc>
                <a:spcBef>
                  <a:spcPts val="0"/>
                </a:spcBef>
                <a:defRPr sz="900"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t>x = x </a:t>
              </a:r>
              <a:r>
                <a:rPr>
                  <a:solidFill>
                    <a:srgbClr val="A7AAA9"/>
                  </a:solidFill>
                </a:rPr>
                <a:t>·</a:t>
              </a:r>
              <a:br>
                <a:rPr>
                  <a:solidFill>
                    <a:srgbClr val="A7AAA9"/>
                  </a:solidFill>
                </a:rPr>
              </a:br>
              <a:r>
                <a:t>y = ..count..</a:t>
              </a:r>
            </a:p>
          </p:txBody>
        </p:sp>
        <p:sp>
          <p:nvSpPr>
            <p:cNvPr id="716" name="coordinate system"/>
            <p:cNvSpPr txBox="1"/>
            <p:nvPr/>
          </p:nvSpPr>
          <p:spPr>
            <a:xfrm>
              <a:off x="1711763" y="530455"/>
              <a:ext cx="802146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coordinate system</a:t>
              </a:r>
            </a:p>
          </p:txBody>
        </p:sp>
        <p:sp>
          <p:nvSpPr>
            <p:cNvPr id="717" name="plot"/>
            <p:cNvSpPr txBox="1"/>
            <p:nvPr/>
          </p:nvSpPr>
          <p:spPr>
            <a:xfrm>
              <a:off x="2418358" y="530455"/>
              <a:ext cx="4826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plot</a:t>
              </a:r>
            </a:p>
          </p:txBody>
        </p:sp>
        <p:grpSp>
          <p:nvGrpSpPr>
            <p:cNvPr id="724" name="Group"/>
            <p:cNvGrpSpPr/>
            <p:nvPr/>
          </p:nvGrpSpPr>
          <p:grpSpPr>
            <a:xfrm>
              <a:off x="25399" y="25400"/>
              <a:ext cx="462935" cy="811598"/>
              <a:chOff x="25400" y="25400"/>
              <a:chExt cx="462933" cy="811597"/>
            </a:xfrm>
          </p:grpSpPr>
          <p:graphicFrame>
            <p:nvGraphicFramePr>
              <p:cNvPr id="718" name="Table"/>
              <p:cNvGraphicFramePr/>
              <p:nvPr/>
            </p:nvGraphicFramePr>
            <p:xfrm>
              <a:off x="25400" y="25400"/>
              <a:ext cx="355074" cy="811598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{4C3C2611-4C71-4FC5-86AE-919BDF0F9419}</a:tableStyleId>
                  </a:tblPr>
                  <a:tblGrid>
                    <a:gridCol w="139700"/>
                    <a:gridCol w="165100"/>
                    <a:gridCol w="1651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700">
                              <a:solidFill>
                                <a:srgbClr val="FFFFFF"/>
                              </a:solidFill>
                            </a:rPr>
                            <a:t>fl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700">
                              <a:solidFill>
                                <a:srgbClr val="FFFFFF"/>
                              </a:solidFill>
                            </a:rPr>
                            <a:t>cty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700">
                              <a:solidFill>
                                <a:srgbClr val="FFFFFF"/>
                              </a:solidFill>
                            </a:rPr>
                            <a:t>cyl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</a:tr>
                  <a:tr h="4000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ym typeface="Source Sans Pro Regular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ym typeface="Source Sans Pro Regular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sym typeface="Source Sans Pro Regular"/>
                            </a:defRPr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719" name="Line"/>
              <p:cNvSpPr/>
              <p:nvPr/>
            </p:nvSpPr>
            <p:spPr>
              <a:xfrm>
                <a:off x="32366" y="212746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20" name="Line"/>
              <p:cNvSpPr/>
              <p:nvPr/>
            </p:nvSpPr>
            <p:spPr>
              <a:xfrm>
                <a:off x="32366" y="276575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21" name="Line"/>
              <p:cNvSpPr/>
              <p:nvPr/>
            </p:nvSpPr>
            <p:spPr>
              <a:xfrm>
                <a:off x="32366" y="340403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22" name="Line"/>
              <p:cNvSpPr/>
              <p:nvPr/>
            </p:nvSpPr>
            <p:spPr>
              <a:xfrm>
                <a:off x="32366" y="404232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23" name="Line"/>
              <p:cNvSpPr/>
              <p:nvPr/>
            </p:nvSpPr>
            <p:spPr>
              <a:xfrm>
                <a:off x="32366" y="468060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725" name="Line"/>
            <p:cNvSpPr/>
            <p:nvPr/>
          </p:nvSpPr>
          <p:spPr>
            <a:xfrm>
              <a:off x="530318" y="359833"/>
              <a:ext cx="155918" cy="1"/>
            </a:xfrm>
            <a:prstGeom prst="line">
              <a:avLst/>
            </a:prstGeom>
            <a:noFill/>
            <a:ln w="25400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739" name="Group"/>
            <p:cNvGrpSpPr/>
            <p:nvPr/>
          </p:nvGrpSpPr>
          <p:grpSpPr>
            <a:xfrm>
              <a:off x="720813" y="143933"/>
              <a:ext cx="654303" cy="431801"/>
              <a:chOff x="0" y="0"/>
              <a:chExt cx="654301" cy="431800"/>
            </a:xfrm>
          </p:grpSpPr>
          <p:grpSp>
            <p:nvGrpSpPr>
              <p:cNvPr id="734" name="Group"/>
              <p:cNvGrpSpPr/>
              <p:nvPr/>
            </p:nvGrpSpPr>
            <p:grpSpPr>
              <a:xfrm>
                <a:off x="-1" y="0"/>
                <a:ext cx="583090" cy="431800"/>
                <a:chOff x="0" y="0"/>
                <a:chExt cx="583088" cy="431800"/>
              </a:xfrm>
            </p:grpSpPr>
            <p:graphicFrame>
              <p:nvGraphicFramePr>
                <p:cNvPr id="726" name="Table"/>
                <p:cNvGraphicFramePr/>
                <p:nvPr/>
              </p:nvGraphicFramePr>
              <p:xfrm>
                <a:off x="0" y="0"/>
                <a:ext cx="571500" cy="4318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1" lastCol="0" lastRow="0" bandCol="0" bandRow="0" rtl="0">
                      <a:tableStyleId>{4C3C2611-4C71-4FC5-86AE-919BDF0F9419}</a:tableStyleId>
                    </a:tblPr>
                    <a:tblGrid>
                      <a:gridCol w="118340"/>
                      <a:gridCol w="402359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sz="700">
                                <a:solidFill>
                                  <a:srgbClr val="FFFFFF"/>
                                </a:solidFill>
                              </a:rPr>
                              <a:t>x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sz="700">
                                <a:solidFill>
                                  <a:srgbClr val="FFFFFF"/>
                                </a:solidFill>
                              </a:rPr>
                              <a:t>..count..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</a:tr>
                    <a:tr h="264531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>
                                <a:sym typeface="Source Sans Pro Regular"/>
                              </a:defRPr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>
                                <a:sym typeface="Source Sans Pro Regular"/>
                              </a:defRPr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27" name="Line"/>
                <p:cNvSpPr/>
                <p:nvPr/>
              </p:nvSpPr>
              <p:spPr>
                <a:xfrm>
                  <a:off x="32366" y="212746"/>
                  <a:ext cx="51917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28" name="Line"/>
                <p:cNvSpPr/>
                <p:nvPr/>
              </p:nvSpPr>
              <p:spPr>
                <a:xfrm>
                  <a:off x="32366" y="276575"/>
                  <a:ext cx="51985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29" name="Line"/>
                <p:cNvSpPr/>
                <p:nvPr/>
              </p:nvSpPr>
              <p:spPr>
                <a:xfrm>
                  <a:off x="32366" y="340403"/>
                  <a:ext cx="520824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30" name="Line"/>
                <p:cNvSpPr/>
                <p:nvPr/>
              </p:nvSpPr>
              <p:spPr>
                <a:xfrm>
                  <a:off x="39359" y="174646"/>
                  <a:ext cx="54373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31" name="Line"/>
                <p:cNvSpPr/>
                <p:nvPr/>
              </p:nvSpPr>
              <p:spPr>
                <a:xfrm>
                  <a:off x="39359" y="307252"/>
                  <a:ext cx="5423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32" name="Line"/>
                <p:cNvSpPr/>
                <p:nvPr/>
              </p:nvSpPr>
              <p:spPr>
                <a:xfrm>
                  <a:off x="39359" y="244660"/>
                  <a:ext cx="5420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33" name="Line"/>
                <p:cNvSpPr/>
                <p:nvPr/>
              </p:nvSpPr>
              <p:spPr>
                <a:xfrm>
                  <a:off x="39359" y="373555"/>
                  <a:ext cx="542096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  <p:sp>
            <p:nvSpPr>
              <p:cNvPr id="735" name="Square"/>
              <p:cNvSpPr/>
              <p:nvPr/>
            </p:nvSpPr>
            <p:spPr>
              <a:xfrm>
                <a:off x="611529" y="147512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36" name="Square"/>
              <p:cNvSpPr/>
              <p:nvPr/>
            </p:nvSpPr>
            <p:spPr>
              <a:xfrm>
                <a:off x="611529" y="212924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37" name="Square"/>
              <p:cNvSpPr/>
              <p:nvPr/>
            </p:nvSpPr>
            <p:spPr>
              <a:xfrm>
                <a:off x="611529" y="278336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38" name="Square"/>
              <p:cNvSpPr/>
              <p:nvPr/>
            </p:nvSpPr>
            <p:spPr>
              <a:xfrm>
                <a:off x="611529" y="343749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  <p:sp>
          <p:nvSpPr>
            <p:cNvPr id="740" name="stat"/>
            <p:cNvSpPr txBox="1"/>
            <p:nvPr/>
          </p:nvSpPr>
          <p:spPr>
            <a:xfrm>
              <a:off x="605118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stat</a:t>
              </a:r>
            </a:p>
          </p:txBody>
        </p:sp>
        <p:grpSp>
          <p:nvGrpSpPr>
            <p:cNvPr id="745" name="Group"/>
            <p:cNvGrpSpPr/>
            <p:nvPr/>
          </p:nvGrpSpPr>
          <p:grpSpPr>
            <a:xfrm>
              <a:off x="2486560" y="194948"/>
              <a:ext cx="303919" cy="329771"/>
              <a:chOff x="0" y="0"/>
              <a:chExt cx="303918" cy="329769"/>
            </a:xfrm>
          </p:grpSpPr>
          <p:sp>
            <p:nvSpPr>
              <p:cNvPr id="741" name="Rectangle"/>
              <p:cNvSpPr/>
              <p:nvPr/>
            </p:nvSpPr>
            <p:spPr>
              <a:xfrm>
                <a:off x="0" y="207849"/>
                <a:ext cx="92308" cy="121921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42" name="Rectangle"/>
              <p:cNvSpPr/>
              <p:nvPr/>
            </p:nvSpPr>
            <p:spPr>
              <a:xfrm>
                <a:off x="70536" y="0"/>
                <a:ext cx="92309" cy="329770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43" name="Rectangle"/>
              <p:cNvSpPr/>
              <p:nvPr/>
            </p:nvSpPr>
            <p:spPr>
              <a:xfrm>
                <a:off x="141073" y="103924"/>
                <a:ext cx="92309" cy="225846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44" name="Rectangle"/>
              <p:cNvSpPr/>
              <p:nvPr/>
            </p:nvSpPr>
            <p:spPr>
              <a:xfrm>
                <a:off x="211610" y="146422"/>
                <a:ext cx="92309" cy="183348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sp>
        <p:nvSpPr>
          <p:cNvPr id="747" name="Visualize a stat by changing the default stat of a geom function, geom_bar(stat=&quot;count&quot;) or by using a stat function, stat_count(geom=&quot;bar&quot;), which calls a default geom to make a layer (equivalent to a geom function).…"/>
          <p:cNvSpPr txBox="1"/>
          <p:nvPr/>
        </p:nvSpPr>
        <p:spPr>
          <a:xfrm>
            <a:off x="335608" y="2243818"/>
            <a:ext cx="3054155" cy="74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Visualize a stat by changing the default stat of a geom function,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geom_bar(stat="count")</a:t>
            </a:r>
            <a:r>
              <a:t> </a:t>
            </a:r>
            <a:r>
              <a:t>or by using a stat function,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stat_count(geom="bar")</a:t>
            </a:r>
            <a:r>
              <a:t>, which calls a default geom to make a layer (equivalent to a geom function).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..name.. </a:t>
            </a:r>
            <a:r>
              <a:t>syntax to map stat variables to aesthetics.</a:t>
            </a:r>
          </a:p>
        </p:txBody>
      </p:sp>
      <p:sp>
        <p:nvSpPr>
          <p:cNvPr id="748" name="i + stat_density_2d(aes(fill = ..level..),…"/>
          <p:cNvSpPr txBox="1"/>
          <p:nvPr/>
        </p:nvSpPr>
        <p:spPr>
          <a:xfrm>
            <a:off x="840678" y="3259351"/>
            <a:ext cx="2449669" cy="49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 + stat_density_2d(</a:t>
            </a:r>
            <a:r>
              <a:t>aes(fill = ..level..),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geom = "polygon"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sp>
        <p:nvSpPr>
          <p:cNvPr id="749" name="Triangle"/>
          <p:cNvSpPr/>
          <p:nvPr/>
        </p:nvSpPr>
        <p:spPr>
          <a:xfrm flipH="1" rot="13348086">
            <a:off x="1544500" y="3162299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50" name="stat function"/>
          <p:cNvSpPr/>
          <p:nvPr/>
        </p:nvSpPr>
        <p:spPr>
          <a:xfrm>
            <a:off x="153743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stat function</a:t>
            </a:r>
          </a:p>
        </p:txBody>
      </p:sp>
      <p:sp>
        <p:nvSpPr>
          <p:cNvPr id="751" name="Triangle"/>
          <p:cNvSpPr/>
          <p:nvPr/>
        </p:nvSpPr>
        <p:spPr>
          <a:xfrm flipH="1" rot="13749031">
            <a:off x="2338986" y="3160494"/>
            <a:ext cx="85166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52" name="Triangle"/>
          <p:cNvSpPr/>
          <p:nvPr/>
        </p:nvSpPr>
        <p:spPr>
          <a:xfrm>
            <a:off x="2454339" y="3440232"/>
            <a:ext cx="85166" cy="96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53" name="geommappings"/>
          <p:cNvSpPr/>
          <p:nvPr/>
        </p:nvSpPr>
        <p:spPr>
          <a:xfrm>
            <a:off x="2360447" y="3075212"/>
            <a:ext cx="947717" cy="157079"/>
          </a:xfrm>
          <a:prstGeom prst="wedgeEllipseCallout">
            <a:avLst>
              <a:gd name="adj1" fmla="val 25336"/>
              <a:gd name="adj2" fmla="val -6172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geommappings</a:t>
            </a:r>
          </a:p>
        </p:txBody>
      </p:sp>
      <p:sp>
        <p:nvSpPr>
          <p:cNvPr id="754" name="variable created by stat"/>
          <p:cNvSpPr/>
          <p:nvPr/>
        </p:nvSpPr>
        <p:spPr>
          <a:xfrm>
            <a:off x="1953343" y="3487377"/>
            <a:ext cx="1418520" cy="153021"/>
          </a:xfrm>
          <a:prstGeom prst="wedgeEllipseCallout">
            <a:avLst>
              <a:gd name="adj1" fmla="val 33522"/>
              <a:gd name="adj2" fmla="val -5010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variable created by stat</a:t>
            </a:r>
          </a:p>
        </p:txBody>
      </p:sp>
      <p:sp>
        <p:nvSpPr>
          <p:cNvPr id="755" name="Line"/>
          <p:cNvSpPr/>
          <p:nvPr/>
        </p:nvSpPr>
        <p:spPr>
          <a:xfrm>
            <a:off x="729891" y="3099526"/>
            <a:ext cx="146137" cy="407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58" h="21446" fill="norm" stroke="1" extrusionOk="0">
                <a:moveTo>
                  <a:pt x="20658" y="0"/>
                </a:moveTo>
                <a:cubicBezTo>
                  <a:pt x="10531" y="2605"/>
                  <a:pt x="3459" y="6556"/>
                  <a:pt x="873" y="11052"/>
                </a:cubicBezTo>
                <a:cubicBezTo>
                  <a:pt x="-942" y="14208"/>
                  <a:pt x="-209" y="17589"/>
                  <a:pt x="5767" y="19758"/>
                </a:cubicBezTo>
                <a:cubicBezTo>
                  <a:pt x="9145" y="20983"/>
                  <a:pt x="13824" y="21600"/>
                  <a:pt x="18575" y="21413"/>
                </a:cubicBezTo>
              </a:path>
            </a:pathLst>
          </a:custGeom>
          <a:ln w="12700">
            <a:solidFill>
              <a:srgbClr val="3DA642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56" name="geom to use"/>
          <p:cNvSpPr/>
          <p:nvPr/>
        </p:nvSpPr>
        <p:spPr>
          <a:xfrm>
            <a:off x="715841" y="3073400"/>
            <a:ext cx="793840" cy="152400"/>
          </a:xfrm>
          <a:prstGeom prst="wedgeEllipseCallout">
            <a:avLst>
              <a:gd name="adj1" fmla="val 20555"/>
              <a:gd name="adj2" fmla="val -4827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 to use</a:t>
            </a:r>
          </a:p>
        </p:txBody>
      </p:sp>
      <p:grpSp>
        <p:nvGrpSpPr>
          <p:cNvPr id="759" name="Group"/>
          <p:cNvGrpSpPr/>
          <p:nvPr/>
        </p:nvGrpSpPr>
        <p:grpSpPr>
          <a:xfrm>
            <a:off x="331930" y="3021790"/>
            <a:ext cx="364616" cy="364712"/>
            <a:chOff x="0" y="0"/>
            <a:chExt cx="364614" cy="364710"/>
          </a:xfrm>
        </p:grpSpPr>
        <p:pic>
          <p:nvPicPr>
            <p:cNvPr id="757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8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32041" y="32441"/>
              <a:ext cx="300532" cy="299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60" name="c + stat_bin(binwidth = 1, boundary = 10) x, y |  ..count.., ..ncount.., ..density.., ..ndensity..…"/>
          <p:cNvSpPr txBox="1"/>
          <p:nvPr/>
        </p:nvSpPr>
        <p:spPr>
          <a:xfrm>
            <a:off x="327126" y="3820243"/>
            <a:ext cx="3111501" cy="5922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stat_bin(</a:t>
            </a:r>
            <a:r>
              <a:t>binwidth = 1, boundary = 10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</a:t>
            </a:r>
            <a:r>
              <a:t> |  ..count.., ..ncount.., ..density.., ..ndensity..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stat_count(</a:t>
            </a:r>
            <a:r>
              <a:t>width = 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 x, y</a:t>
            </a:r>
            <a:r>
              <a:t> |  ..count.., ..prop..</a:t>
            </a:r>
          </a:p>
          <a:p>
            <a:pPr defTabSz="560831">
              <a:lnSpc>
                <a:spcPct val="80000"/>
              </a:lnSpc>
              <a:spcBef>
                <a:spcPts val="9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 + stat_density(</a:t>
            </a:r>
            <a:r>
              <a:t>adjust = 1, kernel = "gaussian"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</a:t>
            </a:r>
            <a:r>
              <a:t> |  ..count.., ..density.., ..scaled..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stat_bin_2d(</a:t>
            </a:r>
            <a:r>
              <a:t>bins = 30, drop = T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y, fill</a:t>
            </a:r>
            <a:r>
              <a:t> |  ..count.., ..density..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stat_bin_hex(</a:t>
            </a:r>
            <a:r>
              <a:t>bins = 30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x, y, fill</a:t>
            </a:r>
            <a:r>
              <a:t> |  ..count.., ..density..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stat_density_2d(</a:t>
            </a:r>
            <a:r>
              <a:t>contour = TRUE, n = 100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y, color, size</a:t>
            </a:r>
            <a:r>
              <a:t> |  ..level..</a:t>
            </a:r>
          </a:p>
          <a:p>
            <a:pPr defTabSz="560831">
              <a:lnSpc>
                <a:spcPct val="80000"/>
              </a:lnSpc>
              <a:spcBef>
                <a:spcPts val="9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stat_ellipse(</a:t>
            </a:r>
            <a:r>
              <a:t>level = 0.95, segments = 51, type = "t"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stat_contour(</a:t>
            </a:r>
            <a:r>
              <a:t>aes(z = z)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x, y, z, order</a:t>
            </a:r>
            <a:r>
              <a:t> |  ..level..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stat_summary_hex(</a:t>
            </a:r>
            <a:r>
              <a:t>aes(z = z), bins = 30, fun = max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y, z, fill </a:t>
            </a:r>
            <a:r>
              <a:t>|  ..value..</a:t>
            </a:r>
          </a:p>
          <a:p>
            <a:pPr defTabSz="560831">
              <a:lnSpc>
                <a:spcPct val="80000"/>
              </a:lnSpc>
              <a:spcBef>
                <a:spcPts val="9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 + stat_summary_2d(</a:t>
            </a:r>
            <a:r>
              <a:t>aes(z = z), bins = 30, fun = mean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y, z, fill</a:t>
            </a:r>
            <a:r>
              <a:t> |  ..value..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stat_boxplot(</a:t>
            </a:r>
            <a:r>
              <a:t>coef = 1.5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</a:t>
            </a:r>
            <a:r>
              <a:t> |  ..lower.., ..middle.., ..upper.., ..width.. , ..ymin.., ..ymax..</a:t>
            </a:r>
          </a:p>
          <a:p>
            <a:pPr defTabSz="560831">
              <a:lnSpc>
                <a:spcPct val="80000"/>
              </a:lnSpc>
              <a:spcBef>
                <a:spcPts val="9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 + stat_ydensity(</a:t>
            </a:r>
            <a:r>
              <a:t>kernel = "gaussian", scale = "area"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x, y</a:t>
            </a:r>
            <a:r>
              <a:t> | ..density.., ..scaled.., ..count.., ..n.., ..violinwidth.., ..width..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stat_ecdf(</a:t>
            </a:r>
            <a:r>
              <a:t>n = 40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 x, y</a:t>
            </a:r>
            <a:r>
              <a:t> |  ..x.., ..y..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stat_quantile(</a:t>
            </a:r>
            <a:r>
              <a:t>quantiles = c(0.1, 0.9), </a:t>
            </a:r>
            <a:br/>
            <a:r>
              <a:t>formula = y ~ log(x), method = "rq"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 x, y</a:t>
            </a:r>
            <a:r>
              <a:t> | ..quantile..</a:t>
            </a:r>
          </a:p>
          <a:p>
            <a:pPr defTabSz="560831">
              <a:lnSpc>
                <a:spcPct val="80000"/>
              </a:lnSpc>
              <a:spcBef>
                <a:spcPts val="9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stat_smooth(</a:t>
            </a:r>
            <a:r>
              <a:t>method = "lm", formula = y ~ x, se = T, </a:t>
            </a:r>
            <a:br/>
            <a:r>
              <a:t>level = 0.95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x, y</a:t>
            </a:r>
            <a:r>
              <a:t> | ..se.., ..x.., ..y.., ..ymin.., ..ymax..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ggplot() + xlim(</a:t>
            </a:r>
            <a:r>
              <a:t>-5, 5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+ stat_function(</a:t>
            </a:r>
            <a:r>
              <a:t>fun = dnorm, </a:t>
            </a:r>
            <a:br/>
            <a:r>
              <a:t>n = 20, geom = “point”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x</a:t>
            </a:r>
            <a:r>
              <a:t> |  ..x.., ..y..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ggplot() + stat_qq(</a:t>
            </a:r>
            <a:r>
              <a:t>aes(sample = 1:100)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x, y, sample </a:t>
            </a:r>
            <a:r>
              <a:t>|  ..sample.., ..theoretical..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stat_sum() x, y, size</a:t>
            </a:r>
            <a:r>
              <a:t> |  ..n.., ..prop..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stat_summary(</a:t>
            </a:r>
            <a:r>
              <a:t>fun.data = "mean_cl_boot"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 + stat_summary_bin(</a:t>
            </a:r>
            <a:r>
              <a:t>fun = "mean", geom = "bar"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stat_identity()</a:t>
            </a:r>
          </a:p>
          <a:p>
            <a:pPr defTabSz="560831">
              <a:lnSpc>
                <a:spcPct val="80000"/>
              </a:lnSpc>
              <a:spcBef>
                <a:spcPts val="400"/>
              </a:spcBef>
              <a:defRPr sz="959">
                <a:solidFill>
                  <a:srgbClr val="000000"/>
                </a:solidFill>
              </a:defRPr>
            </a:pPr>
            <a:r>
              <a:t>e + stat_unique()</a:t>
            </a:r>
          </a:p>
        </p:txBody>
      </p:sp>
      <p:sp>
        <p:nvSpPr>
          <p:cNvPr id="761" name="Scales map data values to the visual values of an aesthetic. To change a mapping, add a new scale."/>
          <p:cNvSpPr txBox="1"/>
          <p:nvPr/>
        </p:nvSpPr>
        <p:spPr>
          <a:xfrm>
            <a:off x="3724388" y="1178842"/>
            <a:ext cx="3054155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Scales </a:t>
            </a:r>
            <a:r>
              <a:t>map data values to the visual values of an aesthetic. To change a mapping, add a new scale.</a:t>
            </a:r>
          </a:p>
        </p:txBody>
      </p:sp>
      <p:grpSp>
        <p:nvGrpSpPr>
          <p:cNvPr id="768" name="Group"/>
          <p:cNvGrpSpPr/>
          <p:nvPr/>
        </p:nvGrpSpPr>
        <p:grpSpPr>
          <a:xfrm>
            <a:off x="3724388" y="1499907"/>
            <a:ext cx="364615" cy="364711"/>
            <a:chOff x="0" y="0"/>
            <a:chExt cx="364614" cy="364710"/>
          </a:xfrm>
        </p:grpSpPr>
        <p:pic>
          <p:nvPicPr>
            <p:cNvPr id="762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67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763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64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65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766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sp>
        <p:nvSpPr>
          <p:cNvPr id="769" name="n &lt;- d + geom_bar(aes(fill = fl))"/>
          <p:cNvSpPr txBox="1"/>
          <p:nvPr/>
        </p:nvSpPr>
        <p:spPr>
          <a:xfrm>
            <a:off x="4133517" y="1499907"/>
            <a:ext cx="1887144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n </a:t>
            </a:r>
            <a:r>
              <a:rPr b="1"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d + geom_bar(aes(fill = fl))</a:t>
            </a:r>
          </a:p>
        </p:txBody>
      </p:sp>
      <p:sp>
        <p:nvSpPr>
          <p:cNvPr id="770" name="n + scale_fill_manual(…"/>
          <p:cNvSpPr txBox="1"/>
          <p:nvPr/>
        </p:nvSpPr>
        <p:spPr>
          <a:xfrm>
            <a:off x="4141642" y="1999557"/>
            <a:ext cx="2701878" cy="478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n + scale_fill_manual(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values</a:t>
            </a:r>
            <a:r>
              <a:t> = c("skyblue", "royalblue", "blue", "navy"),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limits</a:t>
            </a:r>
            <a:r>
              <a:t> = c("d", "e", "p", "r"), breaks =c("d", "e", "p", “r"),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name</a:t>
            </a:r>
            <a:r>
              <a:t> = "fuel", labels = c("D", "E", "P", "R")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sp>
        <p:nvSpPr>
          <p:cNvPr id="771" name="Triangle"/>
          <p:cNvSpPr/>
          <p:nvPr/>
        </p:nvSpPr>
        <p:spPr>
          <a:xfrm flipH="1" rot="13919865">
            <a:off x="5306748" y="1878284"/>
            <a:ext cx="85166" cy="19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72" name="Triangle"/>
          <p:cNvSpPr/>
          <p:nvPr/>
        </p:nvSpPr>
        <p:spPr>
          <a:xfrm>
            <a:off x="4752197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73" name="Triangle"/>
          <p:cNvSpPr/>
          <p:nvPr/>
        </p:nvSpPr>
        <p:spPr>
          <a:xfrm flipH="1" rot="10800000">
            <a:off x="4367762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74" name="Triangle"/>
          <p:cNvSpPr/>
          <p:nvPr/>
        </p:nvSpPr>
        <p:spPr>
          <a:xfrm rot="3119865">
            <a:off x="3943262" y="2286328"/>
            <a:ext cx="85166" cy="367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75" name="Triangle"/>
          <p:cNvSpPr/>
          <p:nvPr/>
        </p:nvSpPr>
        <p:spPr>
          <a:xfrm>
            <a:off x="5393962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76" name="Triangle"/>
          <p:cNvSpPr/>
          <p:nvPr/>
        </p:nvSpPr>
        <p:spPr>
          <a:xfrm>
            <a:off x="6336505" y="2407936"/>
            <a:ext cx="85167" cy="183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77" name="scale_"/>
          <p:cNvSpPr/>
          <p:nvPr/>
        </p:nvSpPr>
        <p:spPr>
          <a:xfrm>
            <a:off x="4113430" y="1822011"/>
            <a:ext cx="444437" cy="160286"/>
          </a:xfrm>
          <a:prstGeom prst="wedgeEllipseCallout">
            <a:avLst>
              <a:gd name="adj1" fmla="val -2594"/>
              <a:gd name="adj2" fmla="val -7049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scale_</a:t>
            </a:r>
          </a:p>
        </p:txBody>
      </p:sp>
      <p:sp>
        <p:nvSpPr>
          <p:cNvPr id="778" name="Triangle"/>
          <p:cNvSpPr/>
          <p:nvPr/>
        </p:nvSpPr>
        <p:spPr>
          <a:xfrm flipH="1" rot="10800000">
            <a:off x="4732390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79" name="Triangle"/>
          <p:cNvSpPr/>
          <p:nvPr/>
        </p:nvSpPr>
        <p:spPr>
          <a:xfrm flipH="1" rot="13919865">
            <a:off x="6079835" y="1876743"/>
            <a:ext cx="112194" cy="263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80" name="aesthetic to adjust"/>
          <p:cNvSpPr/>
          <p:nvPr/>
        </p:nvSpPr>
        <p:spPr>
          <a:xfrm>
            <a:off x="4592112" y="1718338"/>
            <a:ext cx="560758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284" y="0"/>
                  <a:pt x="2868" y="0"/>
                </a:cubicBezTo>
                <a:lnTo>
                  <a:pt x="18732" y="0"/>
                </a:lnTo>
                <a:cubicBezTo>
                  <a:pt x="20316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316" y="21600"/>
                  <a:pt x="18732" y="21600"/>
                </a:cubicBezTo>
                <a:lnTo>
                  <a:pt x="2868" y="21600"/>
                </a:lnTo>
                <a:cubicBezTo>
                  <a:pt x="1284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aesthetic to adjust</a:t>
            </a:r>
          </a:p>
        </p:txBody>
      </p:sp>
      <p:sp>
        <p:nvSpPr>
          <p:cNvPr id="781" name="prepackaged scale to use"/>
          <p:cNvSpPr/>
          <p:nvPr/>
        </p:nvSpPr>
        <p:spPr>
          <a:xfrm>
            <a:off x="5182183" y="1718338"/>
            <a:ext cx="801844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prepackaged scale to use</a:t>
            </a:r>
          </a:p>
        </p:txBody>
      </p:sp>
      <p:sp>
        <p:nvSpPr>
          <p:cNvPr id="782" name="scale-specific arguments"/>
          <p:cNvSpPr/>
          <p:nvPr/>
        </p:nvSpPr>
        <p:spPr>
          <a:xfrm>
            <a:off x="6013340" y="1718338"/>
            <a:ext cx="880746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17" y="0"/>
                  <a:pt x="1826" y="0"/>
                </a:cubicBezTo>
                <a:lnTo>
                  <a:pt x="19774" y="0"/>
                </a:lnTo>
                <a:cubicBezTo>
                  <a:pt x="20783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83" y="21600"/>
                  <a:pt x="19774" y="21600"/>
                </a:cubicBezTo>
                <a:lnTo>
                  <a:pt x="1826" y="21600"/>
                </a:lnTo>
                <a:cubicBezTo>
                  <a:pt x="817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scale-specific arguments</a:t>
            </a:r>
          </a:p>
        </p:txBody>
      </p:sp>
      <p:sp>
        <p:nvSpPr>
          <p:cNvPr id="783" name="title to use in legend/axis"/>
          <p:cNvSpPr/>
          <p:nvPr/>
        </p:nvSpPr>
        <p:spPr>
          <a:xfrm>
            <a:off x="4540774" y="2526863"/>
            <a:ext cx="667352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079" y="0"/>
                  <a:pt x="2410" y="0"/>
                </a:cubicBezTo>
                <a:lnTo>
                  <a:pt x="19190" y="0"/>
                </a:lnTo>
                <a:cubicBezTo>
                  <a:pt x="20521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521" y="21600"/>
                  <a:pt x="19190" y="21600"/>
                </a:cubicBezTo>
                <a:lnTo>
                  <a:pt x="2410" y="21600"/>
                </a:lnTo>
                <a:cubicBezTo>
                  <a:pt x="1079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title to use in legend/axis</a:t>
            </a:r>
          </a:p>
        </p:txBody>
      </p:sp>
      <p:sp>
        <p:nvSpPr>
          <p:cNvPr id="784" name="labels to use in legend/axis"/>
          <p:cNvSpPr/>
          <p:nvPr/>
        </p:nvSpPr>
        <p:spPr>
          <a:xfrm>
            <a:off x="5239490" y="2526863"/>
            <a:ext cx="71805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1003" y="0"/>
                  <a:pt x="2239" y="0"/>
                </a:cubicBezTo>
                <a:lnTo>
                  <a:pt x="19361" y="0"/>
                </a:lnTo>
                <a:cubicBezTo>
                  <a:pt x="20597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597" y="21600"/>
                  <a:pt x="19361" y="21600"/>
                </a:cubicBezTo>
                <a:lnTo>
                  <a:pt x="2239" y="21600"/>
                </a:lnTo>
                <a:cubicBezTo>
                  <a:pt x="1003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labels to use in legend/axis</a:t>
            </a:r>
          </a:p>
        </p:txBody>
      </p:sp>
      <p:sp>
        <p:nvSpPr>
          <p:cNvPr id="785" name="breaks to use in legend/axis"/>
          <p:cNvSpPr/>
          <p:nvPr/>
        </p:nvSpPr>
        <p:spPr>
          <a:xfrm>
            <a:off x="5978167" y="2526863"/>
            <a:ext cx="80184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breaks to use in legend/axis</a:t>
            </a:r>
          </a:p>
        </p:txBody>
      </p:sp>
      <p:sp>
        <p:nvSpPr>
          <p:cNvPr id="786" name="range of values to include in mapping"/>
          <p:cNvSpPr/>
          <p:nvPr/>
        </p:nvSpPr>
        <p:spPr>
          <a:xfrm>
            <a:off x="3714963" y="2526863"/>
            <a:ext cx="79622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324"/>
                </a:moveTo>
                <a:lnTo>
                  <a:pt x="0" y="5276"/>
                </a:lnTo>
                <a:cubicBezTo>
                  <a:pt x="0" y="2362"/>
                  <a:pt x="904" y="0"/>
                  <a:pt x="2020" y="0"/>
                </a:cubicBezTo>
                <a:lnTo>
                  <a:pt x="19580" y="0"/>
                </a:lnTo>
                <a:cubicBezTo>
                  <a:pt x="20696" y="0"/>
                  <a:pt x="21600" y="2362"/>
                  <a:pt x="21600" y="5276"/>
                </a:cubicBezTo>
                <a:lnTo>
                  <a:pt x="21600" y="16324"/>
                </a:lnTo>
                <a:cubicBezTo>
                  <a:pt x="21600" y="19238"/>
                  <a:pt x="20696" y="21600"/>
                  <a:pt x="19580" y="21600"/>
                </a:cubicBezTo>
                <a:lnTo>
                  <a:pt x="2020" y="21600"/>
                </a:lnTo>
                <a:cubicBezTo>
                  <a:pt x="904" y="21600"/>
                  <a:pt x="0" y="19238"/>
                  <a:pt x="0" y="16324"/>
                </a:cubicBezTo>
                <a:close/>
              </a:path>
            </a:pathLst>
          </a:cu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range of values to include in mapping</a:t>
            </a:r>
          </a:p>
        </p:txBody>
      </p:sp>
      <p:pic>
        <p:nvPicPr>
          <p:cNvPr id="78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24388" y="1966536"/>
            <a:ext cx="364615" cy="364712"/>
          </a:xfrm>
          <a:prstGeom prst="rect">
            <a:avLst/>
          </a:prstGeom>
          <a:ln w="12700">
            <a:miter lim="400000"/>
          </a:ln>
        </p:spPr>
      </p:pic>
      <p:sp>
        <p:nvSpPr>
          <p:cNvPr id="788" name="Rectangle"/>
          <p:cNvSpPr/>
          <p:nvPr/>
        </p:nvSpPr>
        <p:spPr>
          <a:xfrm>
            <a:off x="3742247" y="2280938"/>
            <a:ext cx="60517" cy="45387"/>
          </a:xfrm>
          <a:prstGeom prst="rect">
            <a:avLst/>
          </a:prstGeom>
          <a:solidFill>
            <a:srgbClr val="C0D9F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C0D9F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89" name="Rectangle"/>
          <p:cNvSpPr/>
          <p:nvPr/>
        </p:nvSpPr>
        <p:spPr>
          <a:xfrm>
            <a:off x="3831708" y="2248050"/>
            <a:ext cx="60516" cy="78275"/>
          </a:xfrm>
          <a:prstGeom prst="rect">
            <a:avLst/>
          </a:prstGeom>
          <a:solidFill>
            <a:srgbClr val="9BC3E7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659FD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90" name="Rectangle"/>
          <p:cNvSpPr/>
          <p:nvPr/>
        </p:nvSpPr>
        <p:spPr>
          <a:xfrm>
            <a:off x="3921169" y="2181599"/>
            <a:ext cx="60516" cy="144726"/>
          </a:xfrm>
          <a:prstGeom prst="rect">
            <a:avLst/>
          </a:pr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659FD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91" name="Rectangle"/>
          <p:cNvSpPr/>
          <p:nvPr/>
        </p:nvSpPr>
        <p:spPr>
          <a:xfrm>
            <a:off x="4010629" y="2067719"/>
            <a:ext cx="60516" cy="258606"/>
          </a:xfrm>
          <a:prstGeom prst="rect">
            <a:avLst/>
          </a:prstGeom>
          <a:solidFill>
            <a:srgbClr val="5687B8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659FD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792" name="GENERAL PURPOSE SCALES…"/>
          <p:cNvSpPr txBox="1"/>
          <p:nvPr/>
        </p:nvSpPr>
        <p:spPr>
          <a:xfrm>
            <a:off x="3724388" y="2934280"/>
            <a:ext cx="3125336" cy="2036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GENERAL PURPOSE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with most aesthetics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scale_*_continuous()</a:t>
            </a:r>
            <a:r>
              <a:t> - Map cont’ values to visual ones.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scale_*_discrete()</a:t>
            </a:r>
            <a:r>
              <a:t> - Map discrete values to visual ones.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scale_*_binned()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Map continuous values to discrete bins.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scale_*_identity()</a:t>
            </a:r>
            <a:r>
              <a:t> - Use data values as visual ones.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scale_*_manual(</a:t>
            </a:r>
            <a:r>
              <a:t>values = c()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- Map discrete values to manually chosen visual ones.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scale_*_date(</a:t>
            </a:r>
            <a:r>
              <a:t>date_labels = "%m/%d"), </a:t>
            </a:r>
            <a:br/>
            <a:r>
              <a:t>date_breaks = "2 weeks"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- Treat data values as dates.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scale_*_datetime()</a:t>
            </a:r>
            <a:r>
              <a:t> -  Treat data values as date times. </a:t>
            </a:r>
            <a:br/>
            <a:r>
              <a:t>Same as scale_*_date(). See ?strptime for label formats.</a:t>
            </a:r>
          </a:p>
        </p:txBody>
      </p:sp>
      <p:sp>
        <p:nvSpPr>
          <p:cNvPr id="793" name="X &amp; Y LOCATION SCALES…"/>
          <p:cNvSpPr txBox="1"/>
          <p:nvPr/>
        </p:nvSpPr>
        <p:spPr>
          <a:xfrm>
            <a:off x="3724039" y="4863443"/>
            <a:ext cx="3054155" cy="968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X &amp; Y LOCATION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with x or y aesthetics (x shown here)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scale_x_log10()</a:t>
            </a:r>
            <a:r>
              <a:t> - Plot x on log10 scale.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scale_x_reverse()</a:t>
            </a:r>
            <a:r>
              <a:t> - Reverse the direction of the x axis.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scale_x_sqrt()</a:t>
            </a:r>
            <a:r>
              <a:t> - Plot x on square root scale.</a:t>
            </a:r>
          </a:p>
        </p:txBody>
      </p:sp>
      <p:sp>
        <p:nvSpPr>
          <p:cNvPr id="794" name="COLOR AND FILL SCALES (DISCRETE)…"/>
          <p:cNvSpPr txBox="1"/>
          <p:nvPr/>
        </p:nvSpPr>
        <p:spPr>
          <a:xfrm>
            <a:off x="3724039" y="5804532"/>
            <a:ext cx="3054155" cy="114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500"/>
              </a:spcBef>
            </a:pPr>
            <a:r>
              <a:t>COLOR AND FILL SCALES (DISCRETE)</a:t>
            </a:r>
          </a:p>
          <a:p>
            <a:pPr lvl="2"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 + scale_fill_brewer(</a:t>
            </a:r>
            <a:r>
              <a:t>palette = "Blues"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For palette choices: RColorBrewer::display.brewer.all()</a:t>
            </a:r>
          </a:p>
          <a:p>
            <a:pPr lvl="2"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 + scale_fill_grey(</a:t>
            </a:r>
            <a:r>
              <a:t>start = 0.2, </a:t>
            </a:r>
            <a:br/>
            <a:r>
              <a:t>end = 0.8, na.value = "red"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</a:p>
        </p:txBody>
      </p:sp>
      <p:grpSp>
        <p:nvGrpSpPr>
          <p:cNvPr id="800" name="Group"/>
          <p:cNvGrpSpPr/>
          <p:nvPr/>
        </p:nvGrpSpPr>
        <p:grpSpPr>
          <a:xfrm>
            <a:off x="3724388" y="6068882"/>
            <a:ext cx="364615" cy="364712"/>
            <a:chOff x="0" y="0"/>
            <a:chExt cx="364614" cy="364710"/>
          </a:xfrm>
        </p:grpSpPr>
        <p:pic>
          <p:nvPicPr>
            <p:cNvPr id="79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6" name="Rectangle"/>
            <p:cNvSpPr/>
            <p:nvPr/>
          </p:nvSpPr>
          <p:spPr>
            <a:xfrm>
              <a:off x="17859" y="314401"/>
              <a:ext cx="60516" cy="45388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C0D9F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797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798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799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grpSp>
        <p:nvGrpSpPr>
          <p:cNvPr id="806" name="Group"/>
          <p:cNvGrpSpPr/>
          <p:nvPr/>
        </p:nvGrpSpPr>
        <p:grpSpPr>
          <a:xfrm>
            <a:off x="3724388" y="6452672"/>
            <a:ext cx="364615" cy="364712"/>
            <a:chOff x="0" y="0"/>
            <a:chExt cx="364614" cy="364710"/>
          </a:xfrm>
        </p:grpSpPr>
        <p:pic>
          <p:nvPicPr>
            <p:cNvPr id="80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02" name="Rectangle"/>
            <p:cNvSpPr/>
            <p:nvPr/>
          </p:nvSpPr>
          <p:spPr>
            <a:xfrm>
              <a:off x="17859" y="314401"/>
              <a:ext cx="60516" cy="45387"/>
            </a:xfrm>
            <a:prstGeom prst="rect">
              <a:avLst/>
            </a:prstGeom>
            <a:solidFill>
              <a:srgbClr val="BBBDBD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C0D9F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803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7999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804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81828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  <p:sp>
          <p:nvSpPr>
            <p:cNvPr id="805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4C4C4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659FD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</a:p>
          </p:txBody>
        </p:sp>
      </p:grpSp>
      <p:sp>
        <p:nvSpPr>
          <p:cNvPr id="807" name="COLOR AND FILL SCALES (CONTINUOUS)…"/>
          <p:cNvSpPr txBox="1"/>
          <p:nvPr/>
        </p:nvSpPr>
        <p:spPr>
          <a:xfrm>
            <a:off x="3724039" y="6996681"/>
            <a:ext cx="3174773" cy="2114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300"/>
              </a:spcBef>
            </a:pPr>
            <a:r>
              <a:t>COLOR AND FILL SCALES (CONTINUOUS)</a:t>
            </a:r>
          </a:p>
          <a:p>
            <a:pPr lvl="2">
              <a:lnSpc>
                <a:spcPct val="80000"/>
              </a:lnSpc>
              <a:spcBef>
                <a:spcPts val="9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o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c + geom_dotplot(aes(fill = ..x..))</a:t>
            </a:r>
          </a:p>
          <a:p>
            <a:pPr lvl="2">
              <a:lnSpc>
                <a:spcPct val="80000"/>
              </a:lnSpc>
              <a:spcBef>
                <a:spcPts val="9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o + scale_fill_distiller(</a:t>
            </a:r>
            <a:r>
              <a:t>palette = “Blues”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lvl="2">
              <a:lnSpc>
                <a:spcPct val="80000"/>
              </a:lnSpc>
              <a:spcBef>
                <a:spcPts val="9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o + scale_fill_gradient(</a:t>
            </a:r>
            <a:r>
              <a:t>low="red", high=“yellow"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lvl="2">
              <a:lnSpc>
                <a:spcPct val="80000"/>
              </a:lnSpc>
              <a:spcBef>
                <a:spcPts val="9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o + scale_fill_gradient2(</a:t>
            </a:r>
            <a:r>
              <a:t>low = "red", high = “blue”,</a:t>
            </a:r>
            <a:br/>
            <a:r>
              <a:t>mid = "white", midpoint = 25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</a:p>
          <a:p>
            <a:pPr lvl="2">
              <a:lnSpc>
                <a:spcPct val="80000"/>
              </a:lnSpc>
              <a:spcBef>
                <a:spcPts val="9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o + scale_fill_gradientn(</a:t>
            </a:r>
            <a:r>
              <a:t>colors = topo.colors(6)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Also: rainbow(), heat.colors(), terrain.colors(), cm.colors(), RColorBrewer::brewer.pal()</a:t>
            </a:r>
          </a:p>
        </p:txBody>
      </p:sp>
      <p:grpSp>
        <p:nvGrpSpPr>
          <p:cNvPr id="810" name="Group"/>
          <p:cNvGrpSpPr/>
          <p:nvPr/>
        </p:nvGrpSpPr>
        <p:grpSpPr>
          <a:xfrm>
            <a:off x="3724388" y="7233332"/>
            <a:ext cx="364615" cy="364712"/>
            <a:chOff x="0" y="0"/>
            <a:chExt cx="364614" cy="364710"/>
          </a:xfrm>
        </p:grpSpPr>
        <p:pic>
          <p:nvPicPr>
            <p:cNvPr id="80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9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3" name="Group"/>
          <p:cNvGrpSpPr/>
          <p:nvPr/>
        </p:nvGrpSpPr>
        <p:grpSpPr>
          <a:xfrm>
            <a:off x="3724388" y="7619932"/>
            <a:ext cx="364615" cy="364712"/>
            <a:chOff x="0" y="0"/>
            <a:chExt cx="364614" cy="364710"/>
          </a:xfrm>
        </p:grpSpPr>
        <p:pic>
          <p:nvPicPr>
            <p:cNvPr id="81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2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6" name="Group"/>
          <p:cNvGrpSpPr/>
          <p:nvPr/>
        </p:nvGrpSpPr>
        <p:grpSpPr>
          <a:xfrm>
            <a:off x="3724388" y="8006532"/>
            <a:ext cx="364615" cy="364712"/>
            <a:chOff x="0" y="0"/>
            <a:chExt cx="364614" cy="364710"/>
          </a:xfrm>
        </p:grpSpPr>
        <p:pic>
          <p:nvPicPr>
            <p:cNvPr id="814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5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699" y="58497"/>
              <a:ext cx="341545" cy="3062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9" name="Group"/>
          <p:cNvGrpSpPr/>
          <p:nvPr/>
        </p:nvGrpSpPr>
        <p:grpSpPr>
          <a:xfrm>
            <a:off x="3724388" y="8393132"/>
            <a:ext cx="364615" cy="364712"/>
            <a:chOff x="0" y="0"/>
            <a:chExt cx="364614" cy="364710"/>
          </a:xfrm>
        </p:grpSpPr>
        <p:pic>
          <p:nvPicPr>
            <p:cNvPr id="817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8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20" name="SHAPE AND SIZE SCALES p &lt;- e + geom_point(aes(shape = fl, size = cyl))…"/>
          <p:cNvSpPr txBox="1"/>
          <p:nvPr/>
        </p:nvSpPr>
        <p:spPr>
          <a:xfrm>
            <a:off x="3724039" y="8899627"/>
            <a:ext cx="3054155" cy="1243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SHAPE AND SIZE SCALES</a:t>
            </a:r>
            <a:br/>
            <a:r>
              <a: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p </a:t>
            </a:r>
            <a:r>
              <a:rPr b="1"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e + geom_point(aes(shape = fl, size = cyl))</a:t>
            </a:r>
            <a:endParaRPr sz="1000">
              <a:solidFill>
                <a:srgbClr val="000000"/>
              </a:solidFill>
            </a:endParaRPr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p + scale_shape() + scale_size()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 + scale_shape_manual(</a:t>
            </a:r>
            <a:r>
              <a:t>values = c(3:7)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 + scale_radius(</a:t>
            </a:r>
            <a:r>
              <a:t>range = c(1,6)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 + scale_size_area(</a:t>
            </a:r>
            <a:r>
              <a:t>max_size = 6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pic>
        <p:nvPicPr>
          <p:cNvPr id="821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194095" y="9630235"/>
            <a:ext cx="2596973" cy="207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82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24388" y="9783156"/>
            <a:ext cx="364615" cy="3647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25" name="Group"/>
          <p:cNvGrpSpPr/>
          <p:nvPr/>
        </p:nvGrpSpPr>
        <p:grpSpPr>
          <a:xfrm>
            <a:off x="3724388" y="9329077"/>
            <a:ext cx="364615" cy="364711"/>
            <a:chOff x="0" y="0"/>
            <a:chExt cx="364614" cy="364710"/>
          </a:xfrm>
        </p:grpSpPr>
        <p:pic>
          <p:nvPicPr>
            <p:cNvPr id="823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24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2351" y="73665"/>
              <a:ext cx="321208" cy="271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26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754626" y="9874125"/>
            <a:ext cx="265482" cy="245772"/>
          </a:xfrm>
          <a:prstGeom prst="rect">
            <a:avLst/>
          </a:prstGeom>
          <a:ln w="12700">
            <a:miter lim="400000"/>
          </a:ln>
        </p:spPr>
      </p:pic>
      <p:sp>
        <p:nvSpPr>
          <p:cNvPr id="827" name="r &lt;- d + geom_bar()…"/>
          <p:cNvSpPr txBox="1"/>
          <p:nvPr/>
        </p:nvSpPr>
        <p:spPr>
          <a:xfrm>
            <a:off x="7184224" y="1178842"/>
            <a:ext cx="3054154" cy="3470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d + geom_bar()</a:t>
            </a:r>
          </a:p>
          <a:p>
            <a:pPr lvl="2"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</a:defRPr>
            </a:pPr>
            <a:r>
              <a:t>r + coord_cartesian(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xlim = c(0, 5)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xlim, ylim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The default cartesian coordinate system.</a:t>
            </a:r>
          </a:p>
          <a:p>
            <a:pPr lvl="2"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coord_fixed(</a:t>
            </a:r>
            <a:r>
              <a:t>ratio = 1/2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ratio, xlim, ylim - Cartesian coordinates with fixed aspect ratio between x and y units.</a:t>
            </a:r>
          </a:p>
          <a:p>
            <a:pPr lvl="2"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ggplot(</a:t>
            </a:r>
            <a:r>
              <a:t>mpg, aes(y = fl)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+ geom_bar()</a:t>
            </a:r>
            <a:br/>
            <a:r>
              <a:t>Flip cartesian coordinates by switching </a:t>
            </a:r>
            <a:br/>
            <a:r>
              <a:t>x and y aesthetic mappings. </a:t>
            </a:r>
          </a:p>
          <a:p>
            <a:pPr lvl="2"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coord_polar(</a:t>
            </a:r>
            <a:r>
              <a:t>theta = "x", direction=1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theta, start, direction - Polar coordinates.</a:t>
            </a:r>
          </a:p>
          <a:p>
            <a:pPr lvl="2">
              <a:lnSpc>
                <a:spcPct val="80000"/>
              </a:lnSpc>
              <a:spcBef>
                <a:spcPts val="8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coord_trans(</a:t>
            </a:r>
            <a:r>
              <a:t>y = “sqrt"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x, y, xlim, ylim</a:t>
            </a:r>
            <a:br/>
            <a:r>
              <a:t>Transformed cartesian coordinates. Set xtrans and ytrans to the name of a window function.</a:t>
            </a:r>
          </a:p>
          <a:p>
            <a:pPr lvl="2">
              <a:lnSpc>
                <a:spcPct val="80000"/>
              </a:lnSpc>
              <a:spcBef>
                <a:spcPts val="100"/>
              </a:spcBef>
              <a:defRPr sz="1000">
                <a:solidFill>
                  <a:srgbClr val="000000"/>
                </a:solidFill>
              </a:defRPr>
            </a:pPr>
            <a:r>
              <a:t>π + coord_quickmap()</a:t>
            </a:r>
            <a:br/>
            <a:r>
              <a:t>π + coord_map(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projection = "ortho", orientation = c(41, -74, 0)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- projection,  xlim, ylim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 lvl="2"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Map projections from the mapproj package (mercator (default), azequalarea, lagrange, etc.).</a:t>
            </a:r>
          </a:p>
        </p:txBody>
      </p:sp>
      <p:grpSp>
        <p:nvGrpSpPr>
          <p:cNvPr id="834" name="Group"/>
          <p:cNvGrpSpPr/>
          <p:nvPr/>
        </p:nvGrpSpPr>
        <p:grpSpPr>
          <a:xfrm>
            <a:off x="7202039" y="1392444"/>
            <a:ext cx="364615" cy="364712"/>
            <a:chOff x="0" y="0"/>
            <a:chExt cx="364614" cy="364710"/>
          </a:xfrm>
        </p:grpSpPr>
        <p:pic>
          <p:nvPicPr>
            <p:cNvPr id="82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33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29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830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831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832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841" name="Group"/>
          <p:cNvGrpSpPr/>
          <p:nvPr/>
        </p:nvGrpSpPr>
        <p:grpSpPr>
          <a:xfrm rot="5400000">
            <a:off x="7202039" y="2198606"/>
            <a:ext cx="364615" cy="364712"/>
            <a:chOff x="0" y="0"/>
            <a:chExt cx="364614" cy="364710"/>
          </a:xfrm>
        </p:grpSpPr>
        <p:pic>
          <p:nvPicPr>
            <p:cNvPr id="83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40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36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837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838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  <p:sp>
            <p:nvSpPr>
              <p:cNvPr id="839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>
                    <a:solidFill>
                      <a:srgbClr val="659FD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</a:p>
            </p:txBody>
          </p:sp>
        </p:grpSp>
      </p:grpSp>
      <p:pic>
        <p:nvPicPr>
          <p:cNvPr id="842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202039" y="1889828"/>
            <a:ext cx="369342" cy="14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843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201991" y="2690740"/>
            <a:ext cx="368004" cy="368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844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201991" y="3158233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845" name="Position Adjustments"/>
          <p:cNvSpPr txBox="1"/>
          <p:nvPr/>
        </p:nvSpPr>
        <p:spPr>
          <a:xfrm>
            <a:off x="7127988" y="4306023"/>
            <a:ext cx="28536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Position Adjustments</a:t>
            </a:r>
          </a:p>
        </p:txBody>
      </p:sp>
      <p:sp>
        <p:nvSpPr>
          <p:cNvPr id="846" name="Position adjustments determine how to arrange geoms that would otherwise occupy the same space.…"/>
          <p:cNvSpPr txBox="1"/>
          <p:nvPr/>
        </p:nvSpPr>
        <p:spPr>
          <a:xfrm>
            <a:off x="7184224" y="4799130"/>
            <a:ext cx="3054154" cy="3183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Position adjustments determine how to arrange geoms that would otherwise occupy the same space.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t> ggplot(mpg, aes(fl, fill = drv))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+ geom_bar(position = "dodge")</a:t>
            </a:r>
            <a:br/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Arrange elements side by side.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 + geom_bar(position = "fill")</a:t>
            </a:r>
            <a:br/>
            <a:r>
              <a:t>Stack elements on top of one </a:t>
            </a:r>
            <a:br/>
            <a:r>
              <a:t>another, normalize height.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geom_point(position = "jitter")</a:t>
            </a:r>
            <a:br/>
            <a:r>
              <a:t>Add random noise to X and Y position of </a:t>
            </a:r>
            <a:br/>
            <a:r>
              <a:t>each element to avoid overplotting.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 + geom_label(position = "nudge")</a:t>
            </a:r>
            <a:br/>
            <a:r>
              <a:t>Nudge labels away from points.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 + geom_bar(position = "stack")</a:t>
            </a:r>
            <a:br/>
            <a:r>
              <a:t>Stack elements on top of one another.</a:t>
            </a:r>
          </a:p>
          <a:p>
            <a:pPr>
              <a:lnSpc>
                <a:spcPct val="3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Each position adjustment can be recast as a function </a:t>
            </a:r>
            <a:br/>
            <a:r>
              <a:t>with manual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width</a:t>
            </a:r>
            <a:r>
              <a:t>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height</a:t>
            </a:r>
            <a:r>
              <a:t> arguments: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s + geom_bar(position = position_dodge(width = 1))</a:t>
            </a:r>
          </a:p>
        </p:txBody>
      </p:sp>
      <p:pic>
        <p:nvPicPr>
          <p:cNvPr id="847" name="Image" descr="Image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202039" y="537843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8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202039" y="5767438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9" name="Image" descr="Imag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7202039" y="615644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0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7202039" y="6545448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1" name="Image" descr="Image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7202039" y="6934454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852" name="Line"/>
          <p:cNvSpPr/>
          <p:nvPr/>
        </p:nvSpPr>
        <p:spPr>
          <a:xfrm>
            <a:off x="315515" y="377375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53" name="Line"/>
          <p:cNvSpPr/>
          <p:nvPr/>
        </p:nvSpPr>
        <p:spPr>
          <a:xfrm>
            <a:off x="7151239" y="4352183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54" name="Line"/>
          <p:cNvSpPr/>
          <p:nvPr/>
        </p:nvSpPr>
        <p:spPr>
          <a:xfrm>
            <a:off x="315515" y="4632144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55" name="Line"/>
          <p:cNvSpPr/>
          <p:nvPr/>
        </p:nvSpPr>
        <p:spPr>
          <a:xfrm>
            <a:off x="315515" y="5665828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56" name="Line"/>
          <p:cNvSpPr/>
          <p:nvPr/>
        </p:nvSpPr>
        <p:spPr>
          <a:xfrm>
            <a:off x="315515" y="71940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57" name="Line"/>
          <p:cNvSpPr/>
          <p:nvPr/>
        </p:nvSpPr>
        <p:spPr>
          <a:xfrm>
            <a:off x="315515" y="80329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58" name="Line"/>
          <p:cNvSpPr/>
          <p:nvPr/>
        </p:nvSpPr>
        <p:spPr>
          <a:xfrm>
            <a:off x="3722283" y="2914159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59" name="Line"/>
          <p:cNvSpPr/>
          <p:nvPr/>
        </p:nvSpPr>
        <p:spPr>
          <a:xfrm>
            <a:off x="3722283" y="4813032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60" name="Line"/>
          <p:cNvSpPr/>
          <p:nvPr/>
        </p:nvSpPr>
        <p:spPr>
          <a:xfrm>
            <a:off x="3722283" y="5765800"/>
            <a:ext cx="3031485" cy="0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61" name="Line"/>
          <p:cNvSpPr/>
          <p:nvPr/>
        </p:nvSpPr>
        <p:spPr>
          <a:xfrm>
            <a:off x="3722283" y="6957517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62" name="Line"/>
          <p:cNvSpPr/>
          <p:nvPr/>
        </p:nvSpPr>
        <p:spPr>
          <a:xfrm>
            <a:off x="3722283" y="8858500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63" name="Themes"/>
          <p:cNvSpPr txBox="1"/>
          <p:nvPr/>
        </p:nvSpPr>
        <p:spPr>
          <a:xfrm>
            <a:off x="7127988" y="7832390"/>
            <a:ext cx="10922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Themes</a:t>
            </a:r>
          </a:p>
        </p:txBody>
      </p:sp>
      <p:sp>
        <p:nvSpPr>
          <p:cNvPr id="864" name="r + theme_bw() White background with grid lines.…"/>
          <p:cNvSpPr txBox="1"/>
          <p:nvPr/>
        </p:nvSpPr>
        <p:spPr>
          <a:xfrm>
            <a:off x="7184224" y="8363597"/>
            <a:ext cx="1486957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theme_bw()</a:t>
            </a:r>
            <a:br/>
            <a:r>
              <a:t>White background</a:t>
            </a:r>
            <a:br/>
            <a:r>
              <a:t>with grid lines.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theme_gray()</a:t>
            </a:r>
            <a:br/>
            <a:r>
              <a:t>Grey background </a:t>
            </a:r>
            <a:br/>
            <a:r>
              <a:t>(default theme).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theme_dark()</a:t>
            </a:r>
            <a:br/>
            <a:r>
              <a:t>Dark for contrast.</a:t>
            </a:r>
          </a:p>
        </p:txBody>
      </p:sp>
      <p:sp>
        <p:nvSpPr>
          <p:cNvPr id="865" name="Line"/>
          <p:cNvSpPr/>
          <p:nvPr/>
        </p:nvSpPr>
        <p:spPr>
          <a:xfrm>
            <a:off x="7151239" y="7878550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66" name="r + theme_classic()…"/>
          <p:cNvSpPr txBox="1"/>
          <p:nvPr/>
        </p:nvSpPr>
        <p:spPr>
          <a:xfrm>
            <a:off x="8641549" y="8363597"/>
            <a:ext cx="1649750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theme_classic()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theme_light()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theme_linedraw()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theme_minimal()</a:t>
            </a:r>
            <a:br/>
            <a:r>
              <a:t>Minimal theme.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theme_void()</a:t>
            </a:r>
            <a:br/>
            <a:r>
              <a:t>Empty theme.</a:t>
            </a:r>
          </a:p>
        </p:txBody>
      </p:sp>
      <p:pic>
        <p:nvPicPr>
          <p:cNvPr id="867" name="Image" descr="Image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7202039" y="8368995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68" name="Image" descr="Image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7202039" y="8766147"/>
            <a:ext cx="369342" cy="369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69" name="Image" descr="Image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7202039" y="9163300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0" name="Image" descr="Image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8692753" y="8373619"/>
            <a:ext cx="369094" cy="369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1" name="Image" descr="Image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8692753" y="8775966"/>
            <a:ext cx="378603" cy="375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2" name="Image" descr="Image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8692753" y="9188353"/>
            <a:ext cx="362384" cy="362384"/>
          </a:xfrm>
          <a:prstGeom prst="rect">
            <a:avLst/>
          </a:prstGeom>
          <a:ln w="12700">
            <a:miter lim="400000"/>
          </a:ln>
        </p:spPr>
      </p:pic>
      <p:sp>
        <p:nvSpPr>
          <p:cNvPr id="873" name="Line"/>
          <p:cNvSpPr/>
          <p:nvPr/>
        </p:nvSpPr>
        <p:spPr>
          <a:xfrm>
            <a:off x="8650105" y="8197826"/>
            <a:ext cx="1" cy="1491618"/>
          </a:xfrm>
          <a:prstGeom prst="line">
            <a:avLst/>
          </a:prstGeom>
          <a:ln w="12700">
            <a:solidFill>
              <a:srgbClr val="D0D1D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74" name="Faceting"/>
          <p:cNvSpPr txBox="1"/>
          <p:nvPr/>
        </p:nvSpPr>
        <p:spPr>
          <a:xfrm>
            <a:off x="10572878" y="691629"/>
            <a:ext cx="11557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Faceting</a:t>
            </a:r>
          </a:p>
        </p:txBody>
      </p:sp>
      <p:sp>
        <p:nvSpPr>
          <p:cNvPr id="875" name="Line"/>
          <p:cNvSpPr/>
          <p:nvPr/>
        </p:nvSpPr>
        <p:spPr>
          <a:xfrm>
            <a:off x="10572878" y="729958"/>
            <a:ext cx="141851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876" name="Facets divide a plot into  subplots based on the  values of one or more  discrete variables.…"/>
          <p:cNvSpPr txBox="1"/>
          <p:nvPr/>
        </p:nvSpPr>
        <p:spPr>
          <a:xfrm>
            <a:off x="10577257" y="1178842"/>
            <a:ext cx="3111501" cy="435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Facets divide a plot into </a:t>
            </a:r>
            <a:br/>
            <a:r>
              <a:t>subplots based on the </a:t>
            </a:r>
            <a:br/>
            <a:r>
              <a:t>values of one or more </a:t>
            </a:r>
            <a:br/>
            <a:r>
              <a:t>discrete variables.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 sz="900"/>
              <a:t> </a:t>
            </a:r>
            <a:r>
              <a:t>ggplot(mpg, aes(cty, hwy)) + geom_point()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facet_grid(cols = vars(fl))</a:t>
            </a:r>
            <a:br/>
            <a:r>
              <a:t>Facet into columns based on fl.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facet_grid(rows = vars(year))</a:t>
            </a:r>
            <a:br/>
            <a:r>
              <a:t>Facet into rows based on year.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facet_grid(rows = vars(year), cols = vars(fl))</a:t>
            </a:r>
            <a:br/>
            <a:r>
              <a:t>Facet into both rows and columns.</a:t>
            </a:r>
          </a:p>
          <a:p>
            <a:pPr lvl="2">
              <a:lnSpc>
                <a:spcPct val="80000"/>
              </a:lnSpc>
              <a:spcBef>
                <a:spcPts val="10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facet_wrap(vars(fl))</a:t>
            </a:r>
            <a:br/>
            <a:r>
              <a:t>Wrap facets into a rectangular layout.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Set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scales</a:t>
            </a:r>
            <a:r>
              <a:t> to let axis limits vary across facets.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facet_grid(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rows = vars(drv), cols = vars(fl),</a:t>
            </a:r>
            <a:r>
              <a:t> </a:t>
            </a:r>
            <a:br/>
            <a:r>
              <a:t>                         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scales = "free")</a:t>
            </a:r>
            <a:br/>
            <a:r>
              <a:t>       x and y axis limits adjust to individual facets:</a:t>
            </a:r>
            <a:br/>
            <a:r>
              <a:t>             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"free_x"</a:t>
            </a:r>
            <a:r>
              <a:t> - x axis limits adjust</a:t>
            </a:r>
            <a:br/>
            <a:r>
              <a:t>             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"free_y"</a:t>
            </a:r>
            <a:r>
              <a:t> - y axis limits adjust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Set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labeller</a:t>
            </a:r>
            <a:r>
              <a:t> to adjust facet label: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t + facet_grid(cols = vars(fl), labeller = label_both)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facet_grid(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rows = vars(fl), 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                             labeller = label_bquote(</a:t>
            </a:r>
            <a:r>
              <a:t>alpha ^ .(fl)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))</a:t>
            </a:r>
          </a:p>
        </p:txBody>
      </p:sp>
      <p:grpSp>
        <p:nvGrpSpPr>
          <p:cNvPr id="882" name="Group"/>
          <p:cNvGrpSpPr/>
          <p:nvPr/>
        </p:nvGrpSpPr>
        <p:grpSpPr>
          <a:xfrm>
            <a:off x="10593706" y="4852646"/>
            <a:ext cx="2881273" cy="127001"/>
            <a:chOff x="0" y="0"/>
            <a:chExt cx="2881271" cy="127000"/>
          </a:xfrm>
        </p:grpSpPr>
        <p:sp>
          <p:nvSpPr>
            <p:cNvPr id="877" name="fl: 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c</a:t>
              </a:r>
            </a:p>
          </p:txBody>
        </p:sp>
        <p:sp>
          <p:nvSpPr>
            <p:cNvPr id="878" name="fl: 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d</a:t>
              </a:r>
            </a:p>
          </p:txBody>
        </p:sp>
        <p:sp>
          <p:nvSpPr>
            <p:cNvPr id="879" name="fl: 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e</a:t>
              </a:r>
            </a:p>
          </p:txBody>
        </p:sp>
        <p:sp>
          <p:nvSpPr>
            <p:cNvPr id="880" name="fl: 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p</a:t>
              </a:r>
            </a:p>
          </p:txBody>
        </p:sp>
        <p:sp>
          <p:nvSpPr>
            <p:cNvPr id="881" name="fl: 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r</a:t>
              </a:r>
            </a:p>
          </p:txBody>
        </p:sp>
      </p:grpSp>
      <p:grpSp>
        <p:nvGrpSpPr>
          <p:cNvPr id="893" name="Group"/>
          <p:cNvGrpSpPr/>
          <p:nvPr/>
        </p:nvGrpSpPr>
        <p:grpSpPr>
          <a:xfrm>
            <a:off x="10593269" y="5308603"/>
            <a:ext cx="2881273" cy="134651"/>
            <a:chOff x="0" y="0"/>
            <a:chExt cx="2881271" cy="134650"/>
          </a:xfrm>
        </p:grpSpPr>
        <p:sp>
          <p:nvSpPr>
            <p:cNvPr id="883" name="Rectangle"/>
            <p:cNvSpPr/>
            <p:nvPr/>
          </p:nvSpPr>
          <p:spPr>
            <a:xfrm>
              <a:off x="0" y="7650"/>
              <a:ext cx="558800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1"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4" name="Rectangle"/>
            <p:cNvSpPr/>
            <p:nvPr/>
          </p:nvSpPr>
          <p:spPr>
            <a:xfrm>
              <a:off x="580617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1"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5" name="Rectangle"/>
            <p:cNvSpPr/>
            <p:nvPr/>
          </p:nvSpPr>
          <p:spPr>
            <a:xfrm>
              <a:off x="1161235" y="7649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6" name="Rectangle"/>
            <p:cNvSpPr/>
            <p:nvPr/>
          </p:nvSpPr>
          <p:spPr>
            <a:xfrm>
              <a:off x="1741853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1"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7" name="Rectangle"/>
            <p:cNvSpPr/>
            <p:nvPr/>
          </p:nvSpPr>
          <p:spPr>
            <a:xfrm>
              <a:off x="2322471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1"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888" name="Image" descr="Image"/>
            <p:cNvPicPr>
              <a:picLocks noChangeAspect="1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209987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9" name="Image" descr="Image"/>
            <p:cNvPicPr>
              <a:picLocks noChangeAspect="1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790604" y="0"/>
              <a:ext cx="139701" cy="127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0" name="Image" descr="Image"/>
            <p:cNvPicPr>
              <a:picLocks noChangeAspect="1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1370453" y="13677"/>
              <a:ext cx="139701" cy="101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1" name="Image" descr="Image"/>
            <p:cNvPicPr>
              <a:picLocks noChangeAspect="1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195030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2" name="Image" descr="Image"/>
            <p:cNvPicPr>
              <a:picLocks noChangeAspect="1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253312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94" name="Image" descr="Image"/>
          <p:cNvPicPr>
            <a:picLocks noChangeAspect="1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10577257" y="2157657"/>
            <a:ext cx="360338" cy="133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5" name="Image" descr="Image"/>
          <p:cNvPicPr>
            <a:picLocks noChangeAspect="1"/>
          </p:cNvPicPr>
          <p:nvPr/>
        </p:nvPicPr>
        <p:blipFill>
          <a:blip r:embed="rId32">
            <a:extLst/>
          </a:blip>
          <a:stretch>
            <a:fillRect/>
          </a:stretch>
        </p:blipFill>
        <p:spPr>
          <a:xfrm>
            <a:off x="10577286" y="2435340"/>
            <a:ext cx="360281" cy="128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896" name="Image" descr="Image"/>
          <p:cNvPicPr>
            <a:picLocks noChangeAspect="1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10577257" y="2708697"/>
            <a:ext cx="360338" cy="133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897" name="Image" descr="Image"/>
          <p:cNvPicPr>
            <a:picLocks noChangeAspect="1"/>
          </p:cNvPicPr>
          <p:nvPr/>
        </p:nvPicPr>
        <p:blipFill>
          <a:blip r:embed="rId34">
            <a:extLst/>
          </a:blip>
          <a:stretch>
            <a:fillRect/>
          </a:stretch>
        </p:blipFill>
        <p:spPr>
          <a:xfrm>
            <a:off x="10577284" y="2986379"/>
            <a:ext cx="360284" cy="128948"/>
          </a:xfrm>
          <a:prstGeom prst="rect">
            <a:avLst/>
          </a:prstGeom>
          <a:ln w="12700">
            <a:miter lim="400000"/>
          </a:ln>
        </p:spPr>
      </p:pic>
      <p:sp>
        <p:nvSpPr>
          <p:cNvPr id="898" name="Labels and Legends"/>
          <p:cNvSpPr txBox="1"/>
          <p:nvPr/>
        </p:nvSpPr>
        <p:spPr>
          <a:xfrm>
            <a:off x="10572878" y="5551703"/>
            <a:ext cx="263715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Labels and Legends</a:t>
            </a:r>
          </a:p>
        </p:txBody>
      </p:sp>
      <p:sp>
        <p:nvSpPr>
          <p:cNvPr id="899" name="Line"/>
          <p:cNvSpPr/>
          <p:nvPr/>
        </p:nvSpPr>
        <p:spPr>
          <a:xfrm>
            <a:off x="10572878" y="5602732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900" name="Use labs() to label the elements of your plot.…"/>
          <p:cNvSpPr txBox="1"/>
          <p:nvPr/>
        </p:nvSpPr>
        <p:spPr>
          <a:xfrm>
            <a:off x="10577257" y="5976798"/>
            <a:ext cx="3210096" cy="2769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labs()</a:t>
            </a:r>
            <a:r>
              <a:t> to label the elements of your plot.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labs(x </a:t>
            </a:r>
            <a:r>
              <a:t>= "New x axis label",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y </a:t>
            </a:r>
            <a:r>
              <a:t>= "New y axis label",</a:t>
            </a:r>
            <a:br/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title</a:t>
            </a:r>
            <a:r>
              <a:t> ="Add a title above the plot", </a:t>
            </a:r>
            <a:br/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subtitle</a:t>
            </a:r>
            <a:r>
              <a:t> = "Add a subtitle below title",</a:t>
            </a:r>
            <a:br/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caption</a:t>
            </a:r>
            <a:r>
              <a:t> = "Add a caption below plot",</a:t>
            </a:r>
            <a:br/>
            <a:r>
              <a:t>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alt</a:t>
            </a:r>
            <a:r>
              <a:t> = "Add alt text to the plot",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         &lt;aes&gt;  = "New   &lt;aes&gt;    legend title"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annotate(</a:t>
            </a:r>
            <a:r>
              <a:t>geom = "text", x = 8, y = 9, label = “A"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Places a geom with manually selected aesthetics.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p + guides(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 = guide_axis(n.dodge = 2)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Avoid crowded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or overlapping labels with guide_axis(n.dodge or angle).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 + guides(</a:t>
            </a:r>
            <a:r>
              <a:t>fill = “none"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Set legend type for each </a:t>
            </a:r>
            <a:br/>
            <a:r>
              <a:t>aesthetic: colorbar, legend, or none (no legend).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 + theme(</a:t>
            </a:r>
            <a:r>
              <a:t>legend.position = "bottom"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br/>
            <a:r>
              <a:t>Place legend at "bottom", "top", "left", or “right”.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 + scale_fill_discrete(</a:t>
            </a:r>
            <a:r>
              <a:t>name = "Title", </a:t>
            </a:r>
            <a:br/>
            <a:r>
              <a:t>labels = c("A", "B", "C", "D", "E")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Set legend title and labels with a scale function.</a:t>
            </a:r>
          </a:p>
        </p:txBody>
      </p:sp>
      <p:sp>
        <p:nvSpPr>
          <p:cNvPr id="901" name="&lt;AES&gt;"/>
          <p:cNvSpPr/>
          <p:nvPr/>
        </p:nvSpPr>
        <p:spPr>
          <a:xfrm>
            <a:off x="10687608" y="6822654"/>
            <a:ext cx="444436" cy="161618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902" name="&lt;AES&gt;"/>
          <p:cNvSpPr/>
          <p:nvPr/>
        </p:nvSpPr>
        <p:spPr>
          <a:xfrm>
            <a:off x="11559652" y="6822654"/>
            <a:ext cx="444437" cy="161618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3DA6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903" name="Zooming"/>
          <p:cNvSpPr txBox="1"/>
          <p:nvPr/>
        </p:nvSpPr>
        <p:spPr>
          <a:xfrm>
            <a:off x="10572878" y="8708042"/>
            <a:ext cx="122174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3DA642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Zooming</a:t>
            </a:r>
          </a:p>
        </p:txBody>
      </p:sp>
      <p:sp>
        <p:nvSpPr>
          <p:cNvPr id="904" name="Line"/>
          <p:cNvSpPr/>
          <p:nvPr/>
        </p:nvSpPr>
        <p:spPr>
          <a:xfrm>
            <a:off x="10572878" y="8746370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</a:p>
        </p:txBody>
      </p:sp>
      <p:sp>
        <p:nvSpPr>
          <p:cNvPr id="905" name="Without clipping (preferred):…"/>
          <p:cNvSpPr txBox="1"/>
          <p:nvPr/>
        </p:nvSpPr>
        <p:spPr>
          <a:xfrm>
            <a:off x="10577257" y="9152363"/>
            <a:ext cx="3328451" cy="1570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7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Without clipping </a:t>
            </a:r>
            <a:r>
              <a:t>(preferred):</a:t>
            </a:r>
          </a:p>
          <a:p>
            <a:pPr lvl="2">
              <a:lnSpc>
                <a:spcPct val="7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coord_cartesian(</a:t>
            </a:r>
            <a:r>
              <a:t>xlim = c(0, 100), ylim = c(10, 20)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lvl="2">
              <a:lnSpc>
                <a:spcPct val="7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With clipping</a:t>
            </a:r>
            <a:r>
              <a:t> (removes unseen data points):</a:t>
            </a:r>
          </a:p>
          <a:p>
            <a:pPr lvl="2">
              <a:lnSpc>
                <a:spcPct val="7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xlim(</a:t>
            </a:r>
            <a:r>
              <a:t>0, 100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+ ylim(</a:t>
            </a:r>
            <a:r>
              <a:t>10, 20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  <a:p>
            <a:pPr lvl="2">
              <a:lnSpc>
                <a:spcPct val="70000"/>
              </a:lnSpc>
              <a:spcBef>
                <a:spcPts val="60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 + scale_x_continuous(</a:t>
            </a:r>
            <a:r>
              <a:t>limits = c(0, 100)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+ scale_y_continuous(</a:t>
            </a:r>
            <a:r>
              <a:t>limits = c(0, 100)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</a:p>
        </p:txBody>
      </p:sp>
      <p:pic>
        <p:nvPicPr>
          <p:cNvPr id="906" name="Image" descr="Image"/>
          <p:cNvPicPr>
            <a:picLocks noChangeAspect="1"/>
          </p:cNvPicPr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10502048" y="9707974"/>
            <a:ext cx="491373" cy="45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907" name="Image" descr="Image"/>
          <p:cNvPicPr>
            <a:picLocks noChangeAspect="1"/>
          </p:cNvPicPr>
          <p:nvPr/>
        </p:nvPicPr>
        <p:blipFill>
          <a:blip r:embed="rId36">
            <a:extLst/>
          </a:blip>
          <a:stretch>
            <a:fillRect/>
          </a:stretch>
        </p:blipFill>
        <p:spPr>
          <a:xfrm>
            <a:off x="10502048" y="9156552"/>
            <a:ext cx="491373" cy="451386"/>
          </a:xfrm>
          <a:prstGeom prst="rect">
            <a:avLst/>
          </a:prstGeom>
          <a:ln w="12700">
            <a:miter lim="400000"/>
          </a:ln>
        </p:spPr>
      </p:pic>
      <p:sp>
        <p:nvSpPr>
          <p:cNvPr id="908" name="RStudio® is a trademark of RStudio, PBC  •  CC BY SA  RStudio  •  info@rstudio.com  •  844-448-1212  •  rstudio.com  •  Learn more at ggplot2.tidyverse.org  •  ggplot2  3.3.5  •  Updated:  2021-07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37" invalidUrl="" action="" tgtFrame="" tooltip="" history="1" highlightClick="0" endSnd="0"/>
              </a:rPr>
              <a:t>CC BY SA</a:t>
            </a:r>
            <a:r>
              <a:t>  RStudio  •  </a:t>
            </a:r>
            <a:r>
              <a:rPr>
                <a:hlinkClick r:id="rId38" invalidUrl="" action="" tgtFrame="" tooltip="" history="1" highlightClick="0" endSnd="0"/>
              </a:rPr>
              <a:t>info@rstudio.com</a:t>
            </a:r>
            <a:r>
              <a:t>  •  844-448-1212  •  </a:t>
            </a:r>
            <a:r>
              <a:rPr>
                <a:hlinkClick r:id="rId39" invalidUrl="" action="" tgtFrame="" tooltip="" history="1" highlightClick="0" endSnd="0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40" invalidUrl="" action="" tgtFrame="" tooltip="" history="1" highlightClick="0" endSnd="0"/>
              </a:rPr>
              <a:t>ggplot2.tidyverse.org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 •  ggplot2  3.3.5  •  Updated:  2021-07</a:t>
            </a:r>
          </a:p>
        </p:txBody>
      </p:sp>
      <p:pic>
        <p:nvPicPr>
          <p:cNvPr id="909" name="Image" descr="Image"/>
          <p:cNvPicPr>
            <a:picLocks noChangeAspect="1"/>
          </p:cNvPicPr>
          <p:nvPr/>
        </p:nvPicPr>
        <p:blipFill>
          <a:blip r:embed="rId41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910" name="ggplot2.png" descr="ggplot2.png"/>
          <p:cNvPicPr>
            <a:picLocks noChangeAspect="1"/>
          </p:cNvPicPr>
          <p:nvPr/>
        </p:nvPicPr>
        <p:blipFill>
          <a:blip r:embed="rId42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911" name="Rplot03.pdf" descr="Rplot03.pdf"/>
          <p:cNvPicPr>
            <a:picLocks noChangeAspect="1"/>
          </p:cNvPicPr>
          <p:nvPr/>
        </p:nvPicPr>
        <p:blipFill>
          <a:blip r:embed="rId43">
            <a:alphaModFix amt="39628"/>
            <a:extLst/>
          </a:blip>
          <a:srcRect l="21331" t="1" r="9955" b="6535"/>
          <a:stretch>
            <a:fillRect/>
          </a:stretch>
        </p:blipFill>
        <p:spPr>
          <a:xfrm rot="21600000">
            <a:off x="7128503" y="3698233"/>
            <a:ext cx="516415" cy="499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405"/>
                </a:moveTo>
                <a:lnTo>
                  <a:pt x="4503" y="21600"/>
                </a:lnTo>
                <a:lnTo>
                  <a:pt x="21600" y="16814"/>
                </a:lnTo>
                <a:lnTo>
                  <a:pt x="17196" y="0"/>
                </a:lnTo>
                <a:lnTo>
                  <a:pt x="15719" y="5"/>
                </a:lnTo>
                <a:lnTo>
                  <a:pt x="0" y="4405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912" name="r + theme() Customize aspects of the theme such  as axis, legend, panel, and facet properties. r + ggtitle(“Title”) + theme(plot.title.postion = “plot”) r + theme(panel.background = element_rect(fill = “blue”))"/>
          <p:cNvSpPr txBox="1"/>
          <p:nvPr/>
        </p:nvSpPr>
        <p:spPr>
          <a:xfrm>
            <a:off x="7201991" y="9652827"/>
            <a:ext cx="3111501" cy="74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 + theme()</a:t>
            </a:r>
            <a:r>
              <a:t> Customize aspects of the theme such </a:t>
            </a:r>
            <a:br/>
            <a:r>
              <a:t>as axis, legend, panel, and facet properties.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 + ggtitle(“Title”) + theme(plot.title.postion = “plot”)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 + theme(panel.background = element_rect(fill = “blue”))  </a:t>
            </a:r>
          </a:p>
        </p:txBody>
      </p:sp>
      <p:sp>
        <p:nvSpPr>
          <p:cNvPr id="913" name="Override defaults with scales package."/>
          <p:cNvSpPr txBox="1"/>
          <p:nvPr/>
        </p:nvSpPr>
        <p:spPr>
          <a:xfrm>
            <a:off x="4692504" y="889282"/>
            <a:ext cx="2142017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Override defaults with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scales</a:t>
            </a:r>
            <a:r>
              <a:t> package.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