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DD13-A732-4903-A7AE-A771E87F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24D75-7083-49F5-AD25-55C21FAAB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34A9-1E40-490A-9D5C-9526A1C3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38D7-E7DF-4352-B7DB-1669D1CC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F963-9F60-4DDA-91D7-7298A80B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A984-F626-4AA4-845B-7F9859C8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2C885-8A53-4434-84D1-7775F727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E667-84DA-4E1F-B1F7-442864D5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7F13-DFE2-4347-901B-692C106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4A3E-69F8-4CF5-8779-68BECB08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94478-938F-4C61-AC86-66068777F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357CB-74B2-4695-A679-573A7D82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7887-8F4F-4776-A8B9-8C4DE19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7705-2447-47AF-A5DD-7A843D02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F66F-D5B7-41C1-ACD7-37AD53FE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4888-947F-465B-A3AD-0D828DB5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FA81-BB7F-4BD2-BDA3-450B3A29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7720-7A70-4078-8347-601FF8CD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E8C9-E704-47B8-97F7-F27AB278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3FDE-B4E9-49C0-AB81-B2229302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11E-1DBB-4B1D-9B23-CCF6665B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26D0D-04A0-4094-83F9-6A2C3986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B483-C6DD-4428-BE7B-404A647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7734-2F26-4B6E-BC7D-FFFDBEA5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4359-C68B-4B69-8027-7C5446A4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4EE1-3027-48CE-9981-BAEDF2BA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BE82-3F95-448B-908A-2A315F12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B8647-A406-4E18-9322-92785A3D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344D-9CB1-4F42-A6B4-42E6166B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B170A-8D32-400B-8965-DA1652C1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1C74-8F83-4F26-8BC6-6F189853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F137-2C06-404D-AB12-7361A764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6B5A7-DE03-447C-8C7E-ECD22B62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8256-3940-4E35-AD37-E4AE593AE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AAFA6-729E-40C0-9C5E-56E3633F4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BF8A1-DD6E-4447-BBEB-5AD050D95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318AE-AF2B-49BC-ABA7-24C2001D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C5A30-811D-4BDE-98F4-1C538E05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FC58-C300-485A-B379-27E0E0B6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CA8-7675-43FF-B824-39A155AE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A7543-5A00-49EA-8E22-562F5B2F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8C2D-7D00-4A41-B331-7B530D47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CBC6E-9C08-4EF9-BA13-5C1BE52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4D27B-6E2A-4681-8210-052E0D54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6AA45-9805-4451-A047-20EE7244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E3EBF-0262-4C5C-A5F9-0B903F83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D38B-EA10-46FC-96E4-2EF03DC8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EA08-C059-47EF-B70D-BFB2845F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6FB4-9040-443F-966A-50970A21E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905B-B965-4359-8B84-322495DC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D688-9B3E-4455-8984-744E6E50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895F-208E-4064-A047-6FE7E6DE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FC7B-1E2D-4620-BED6-DE6D9936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294FC-5E95-4A82-99EB-E68D66387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34F6-313F-445F-80AF-2E4CE82B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56E6-FE8B-4326-B010-2BE8F73B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7B689-221B-4F0C-92B6-A67AF18C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DE31C-A7B5-4A0F-8512-0C709B55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82313-CF18-4066-98C4-DAFA7959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7A046-6C6F-4DA5-B1B4-1E403FC4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38EC-D6ED-4DA4-BD42-AD5DA3CDE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2E7-C848-4551-B620-BE6CF21C0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0A9B-30FF-4A34-90C3-310146EAC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1FE3-DF01-4C1B-8911-3E3952DF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3875-BF2A-4C7C-B10B-FDDE495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eing 747-8 Inter Anniversary Edition | Aerosoft US Shop">
            <a:extLst>
              <a:ext uri="{FF2B5EF4-FFF2-40B4-BE49-F238E27FC236}">
                <a16:creationId xmlns:a16="http://schemas.microsoft.com/office/drawing/2014/main" id="{E193A9D7-7F51-4970-81E3-6F42FDA0C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90305-F5B3-4443-845E-BF5210AA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29" y="5380282"/>
            <a:ext cx="6931319" cy="988713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Boeing 747: Lateral MPC Control</a:t>
            </a:r>
          </a:p>
        </p:txBody>
      </p:sp>
    </p:spTree>
    <p:extLst>
      <p:ext uri="{BB962C8B-B14F-4D97-AF65-F5344CB8AC3E}">
        <p14:creationId xmlns:p14="http://schemas.microsoft.com/office/powerpoint/2010/main" val="316469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406B15-9436-4510-A248-461A418293BA}"/>
                  </a:ext>
                </a:extLst>
              </p:cNvPr>
              <p:cNvSpPr txBox="1"/>
              <p:nvPr/>
            </p:nvSpPr>
            <p:spPr>
              <a:xfrm>
                <a:off x="886625" y="960188"/>
                <a:ext cx="5302862" cy="1163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406B15-9436-4510-A248-461A4182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5" y="960188"/>
                <a:ext cx="5302862" cy="1163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D5C701A-3906-49E3-8682-5115C172EBBA}"/>
              </a:ext>
            </a:extLst>
          </p:cNvPr>
          <p:cNvSpPr txBox="1"/>
          <p:nvPr/>
        </p:nvSpPr>
        <p:spPr>
          <a:xfrm>
            <a:off x="886626" y="2519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Stability Derivatives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0528C-D9D1-4A93-8DE7-937093DDF56F}"/>
              </a:ext>
            </a:extLst>
          </p:cNvPr>
          <p:cNvSpPr txBox="1"/>
          <p:nvPr/>
        </p:nvSpPr>
        <p:spPr>
          <a:xfrm>
            <a:off x="886625" y="3039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Lateral State Space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D90E0-5417-45FF-9748-ED1E23D7C278}"/>
                  </a:ext>
                </a:extLst>
              </p:cNvPr>
              <p:cNvSpPr txBox="1"/>
              <p:nvPr/>
            </p:nvSpPr>
            <p:spPr>
              <a:xfrm>
                <a:off x="886626" y="2968598"/>
                <a:ext cx="1242840" cy="504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D90E0-5417-45FF-9748-ED1E23D7C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6" y="2968598"/>
                <a:ext cx="1242840" cy="504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A6BB23-BAA4-42CD-9D9E-69D8DDC8804D}"/>
                  </a:ext>
                </a:extLst>
              </p:cNvPr>
              <p:cNvSpPr txBox="1"/>
              <p:nvPr/>
            </p:nvSpPr>
            <p:spPr>
              <a:xfrm>
                <a:off x="2977712" y="2999715"/>
                <a:ext cx="1118896" cy="385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A6BB23-BAA4-42CD-9D9E-69D8DDC8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712" y="2999715"/>
                <a:ext cx="1118896" cy="385170"/>
              </a:xfrm>
              <a:prstGeom prst="rect">
                <a:avLst/>
              </a:prstGeom>
              <a:blipFill>
                <a:blip r:embed="rId4"/>
                <a:stretch>
                  <a:fillRect l="-5978" r="-43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7677D-3CFC-4635-987E-850762F09D50}"/>
                  </a:ext>
                </a:extLst>
              </p:cNvPr>
              <p:cNvSpPr txBox="1"/>
              <p:nvPr/>
            </p:nvSpPr>
            <p:spPr>
              <a:xfrm>
                <a:off x="2977712" y="3728594"/>
                <a:ext cx="1352165" cy="535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7677D-3CFC-4635-987E-850762F09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712" y="3728594"/>
                <a:ext cx="1352165" cy="535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7E9F-1E57-43ED-9415-14B334E13312}"/>
                  </a:ext>
                </a:extLst>
              </p:cNvPr>
              <p:cNvSpPr txBox="1"/>
              <p:nvPr/>
            </p:nvSpPr>
            <p:spPr>
              <a:xfrm>
                <a:off x="5181926" y="2927868"/>
                <a:ext cx="1282146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7E9F-1E57-43ED-9415-14B334E1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26" y="2927868"/>
                <a:ext cx="1282146" cy="509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C51355-B881-448F-88D1-9C52BAF24051}"/>
                  </a:ext>
                </a:extLst>
              </p:cNvPr>
              <p:cNvSpPr txBox="1"/>
              <p:nvPr/>
            </p:nvSpPr>
            <p:spPr>
              <a:xfrm>
                <a:off x="5131784" y="3737466"/>
                <a:ext cx="1382430" cy="535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C51355-B881-448F-88D1-9C52BAF24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84" y="3737466"/>
                <a:ext cx="1382430" cy="535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52608B-3249-47EB-B329-F3CDBA981E8E}"/>
                  </a:ext>
                </a:extLst>
              </p:cNvPr>
              <p:cNvSpPr txBox="1"/>
              <p:nvPr/>
            </p:nvSpPr>
            <p:spPr>
              <a:xfrm>
                <a:off x="886625" y="3758474"/>
                <a:ext cx="1353511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𝑄𝑆𝑏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52608B-3249-47EB-B329-F3CDBA981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5" y="3758474"/>
                <a:ext cx="1353511" cy="5093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03250-1325-40CE-84C3-F773CE40FB74}"/>
                  </a:ext>
                </a:extLst>
              </p:cNvPr>
              <p:cNvSpPr txBox="1"/>
              <p:nvPr/>
            </p:nvSpPr>
            <p:spPr>
              <a:xfrm>
                <a:off x="886625" y="4798381"/>
                <a:ext cx="1327350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𝑄𝑆𝑏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03250-1325-40CE-84C3-F773CE40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5" y="4798381"/>
                <a:ext cx="1327350" cy="5093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CE6F24-8BF1-431E-A87B-62FE25658445}"/>
                  </a:ext>
                </a:extLst>
              </p:cNvPr>
              <p:cNvSpPr txBox="1"/>
              <p:nvPr/>
            </p:nvSpPr>
            <p:spPr>
              <a:xfrm>
                <a:off x="2977712" y="4798381"/>
                <a:ext cx="1339085" cy="535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CE6F24-8BF1-431E-A87B-62FE2565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712" y="4798381"/>
                <a:ext cx="1339085" cy="535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C21F2E-4D69-4433-8E47-4268C51F8B4F}"/>
                  </a:ext>
                </a:extLst>
              </p:cNvPr>
              <p:cNvSpPr txBox="1"/>
              <p:nvPr/>
            </p:nvSpPr>
            <p:spPr>
              <a:xfrm>
                <a:off x="2825141" y="4705439"/>
                <a:ext cx="6096000" cy="695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C21F2E-4D69-4433-8E47-4268C51F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41" y="4705439"/>
                <a:ext cx="6096000" cy="6951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98AED28-60A6-4045-AA16-204D26781CAE}"/>
              </a:ext>
            </a:extLst>
          </p:cNvPr>
          <p:cNvSpPr txBox="1"/>
          <p:nvPr/>
        </p:nvSpPr>
        <p:spPr>
          <a:xfrm>
            <a:off x="7607071" y="2520956"/>
            <a:ext cx="232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Control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6D15AA-B568-41F5-ADDD-FF249EBB2A74}"/>
                  </a:ext>
                </a:extLst>
              </p:cNvPr>
              <p:cNvSpPr txBox="1"/>
              <p:nvPr/>
            </p:nvSpPr>
            <p:spPr>
              <a:xfrm>
                <a:off x="7701554" y="2940083"/>
                <a:ext cx="1258421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6D15AA-B568-41F5-ADDD-FF249EB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554" y="2940083"/>
                <a:ext cx="1258421" cy="462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573D5F-E9EF-4CD0-BCE2-E916AC80A87E}"/>
                  </a:ext>
                </a:extLst>
              </p:cNvPr>
              <p:cNvSpPr txBox="1"/>
              <p:nvPr/>
            </p:nvSpPr>
            <p:spPr>
              <a:xfrm>
                <a:off x="9869864" y="3750899"/>
                <a:ext cx="1373709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573D5F-E9EF-4CD0-BCE2-E916AC80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64" y="3750899"/>
                <a:ext cx="1373709" cy="5090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E87054-73DD-4CB3-94E8-3C4449C06957}"/>
                  </a:ext>
                </a:extLst>
              </p:cNvPr>
              <p:cNvSpPr txBox="1"/>
              <p:nvPr/>
            </p:nvSpPr>
            <p:spPr>
              <a:xfrm>
                <a:off x="7784606" y="3764332"/>
                <a:ext cx="1347035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E87054-73DD-4CB3-94E8-3C4449C0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06" y="3764332"/>
                <a:ext cx="1347035" cy="5090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F73D8B-6447-4AA0-BAEA-38310F2AD9D9}"/>
                  </a:ext>
                </a:extLst>
              </p:cNvPr>
              <p:cNvSpPr txBox="1"/>
              <p:nvPr/>
            </p:nvSpPr>
            <p:spPr>
              <a:xfrm>
                <a:off x="7784605" y="4811814"/>
                <a:ext cx="1416542" cy="50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F73D8B-6447-4AA0-BAEA-38310F2A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05" y="4811814"/>
                <a:ext cx="1416542" cy="5077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FF67C2-CE12-4813-818D-86CED272CAA0}"/>
                  </a:ext>
                </a:extLst>
              </p:cNvPr>
              <p:cNvSpPr txBox="1"/>
              <p:nvPr/>
            </p:nvSpPr>
            <p:spPr>
              <a:xfrm>
                <a:off x="9869864" y="4805127"/>
                <a:ext cx="1443216" cy="50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FF67C2-CE12-4813-818D-86CED272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64" y="4805127"/>
                <a:ext cx="1443216" cy="5077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01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F266B-7F27-4D41-8CA5-6DB2BBDC0D99}"/>
              </a:ext>
            </a:extLst>
          </p:cNvPr>
          <p:cNvSpPr txBox="1"/>
          <p:nvPr/>
        </p:nvSpPr>
        <p:spPr>
          <a:xfrm>
            <a:off x="788013" y="330826"/>
            <a:ext cx="1834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Some Constants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20CC2F-A764-41C6-8D0B-82CAB61B03E5}"/>
                  </a:ext>
                </a:extLst>
              </p:cNvPr>
              <p:cNvSpPr txBox="1"/>
              <p:nvPr/>
            </p:nvSpPr>
            <p:spPr>
              <a:xfrm>
                <a:off x="886625" y="1117386"/>
                <a:ext cx="12281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500 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20CC2F-A764-41C6-8D0B-82CAB61B0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5" y="1117386"/>
                <a:ext cx="1228157" cy="246221"/>
              </a:xfrm>
              <a:prstGeom prst="rect">
                <a:avLst/>
              </a:prstGeom>
              <a:blipFill>
                <a:blip r:embed="rId2"/>
                <a:stretch>
                  <a:fillRect l="-2970" r="-4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8D67A3-AD01-4287-BCDA-50BFA7BB8ABB}"/>
                  </a:ext>
                </a:extLst>
              </p:cNvPr>
              <p:cNvSpPr txBox="1"/>
              <p:nvPr/>
            </p:nvSpPr>
            <p:spPr>
              <a:xfrm>
                <a:off x="886624" y="1561508"/>
                <a:ext cx="13175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1600" dirty="0"/>
                  <a:t>chord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27.3 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8D67A3-AD01-4287-BCDA-50BFA7BB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4" y="1561508"/>
                <a:ext cx="1317540" cy="246221"/>
              </a:xfrm>
              <a:prstGeom prst="rect">
                <a:avLst/>
              </a:prstGeom>
              <a:blipFill>
                <a:blip r:embed="rId3"/>
                <a:stretch>
                  <a:fillRect l="-9217" t="-24390" r="-5069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C27CFE-19C1-4DD8-A0B2-03ECA2C52E39}"/>
                  </a:ext>
                </a:extLst>
              </p:cNvPr>
              <p:cNvSpPr txBox="1"/>
              <p:nvPr/>
            </p:nvSpPr>
            <p:spPr>
              <a:xfrm>
                <a:off x="855248" y="2005630"/>
                <a:ext cx="2426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=18.2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𝑠𝑙𝑢𝑔𝑠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C27CFE-19C1-4DD8-A0B2-03ECA2C52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48" y="2005630"/>
                <a:ext cx="2426497" cy="246221"/>
              </a:xfrm>
              <a:prstGeom prst="rect">
                <a:avLst/>
              </a:prstGeom>
              <a:blipFill>
                <a:blip r:embed="rId4"/>
                <a:stretch>
                  <a:fillRect l="-125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F9355A-15EB-4C63-A8B0-0C81464E1CE2}"/>
                  </a:ext>
                </a:extLst>
              </p:cNvPr>
              <p:cNvSpPr txBox="1"/>
              <p:nvPr/>
            </p:nvSpPr>
            <p:spPr>
              <a:xfrm>
                <a:off x="855247" y="2449752"/>
                <a:ext cx="24161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=49.7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𝑠𝑙𝑢𝑔𝑠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F9355A-15EB-4C63-A8B0-0C81464E1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47" y="2449752"/>
                <a:ext cx="2416111" cy="246221"/>
              </a:xfrm>
              <a:prstGeom prst="rect">
                <a:avLst/>
              </a:prstGeom>
              <a:blipFill>
                <a:blip r:embed="rId5"/>
                <a:stretch>
                  <a:fillRect l="-1259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58494-92A6-468F-88FC-A88D9C0BD3DF}"/>
                  </a:ext>
                </a:extLst>
              </p:cNvPr>
              <p:cNvSpPr txBox="1"/>
              <p:nvPr/>
            </p:nvSpPr>
            <p:spPr>
              <a:xfrm>
                <a:off x="855246" y="2907312"/>
                <a:ext cx="25042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=0.97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𝑠𝑙𝑢𝑔𝑠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58494-92A6-468F-88FC-A88D9C0B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46" y="2907312"/>
                <a:ext cx="2504275" cy="246221"/>
              </a:xfrm>
              <a:prstGeom prst="rect">
                <a:avLst/>
              </a:prstGeom>
              <a:blipFill>
                <a:blip r:embed="rId6"/>
                <a:stretch>
                  <a:fillRect l="-1217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E3D22E-92DA-4B45-B8E4-D1F980EF1DA2}"/>
                  </a:ext>
                </a:extLst>
              </p:cNvPr>
              <p:cNvSpPr txBox="1"/>
              <p:nvPr/>
            </p:nvSpPr>
            <p:spPr>
              <a:xfrm>
                <a:off x="876642" y="3364872"/>
                <a:ext cx="14249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=636636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E3D22E-92DA-4B45-B8E4-D1F980EF1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42" y="3364872"/>
                <a:ext cx="1424942" cy="246221"/>
              </a:xfrm>
              <a:prstGeom prst="rect">
                <a:avLst/>
              </a:prstGeom>
              <a:blipFill>
                <a:blip r:embed="rId7"/>
                <a:stretch>
                  <a:fillRect l="-2991" r="-256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7D7AE3-742D-438A-8131-5DBF3AC9E662}"/>
              </a:ext>
            </a:extLst>
          </p:cNvPr>
          <p:cNvSpPr txBox="1"/>
          <p:nvPr/>
        </p:nvSpPr>
        <p:spPr>
          <a:xfrm>
            <a:off x="5149343" y="178426"/>
            <a:ext cx="290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Aerodynamics Coefficients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E1AE7-AE1F-4E50-805D-53F16BB8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9973" y="700158"/>
            <a:ext cx="1026922" cy="36693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E04CB5-4792-44F2-BD5C-E2565504B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9613" y="661759"/>
            <a:ext cx="1116387" cy="38222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D03E38-0A35-44D6-84BC-48D128BBF7F5}"/>
              </a:ext>
            </a:extLst>
          </p:cNvPr>
          <p:cNvSpPr txBox="1"/>
          <p:nvPr/>
        </p:nvSpPr>
        <p:spPr>
          <a:xfrm>
            <a:off x="9324723" y="178426"/>
            <a:ext cx="1588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Assumptions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50090-AB97-4D2F-9798-B5E4A63AAAD2}"/>
              </a:ext>
            </a:extLst>
          </p:cNvPr>
          <p:cNvSpPr txBox="1"/>
          <p:nvPr/>
        </p:nvSpPr>
        <p:spPr>
          <a:xfrm>
            <a:off x="8760903" y="700158"/>
            <a:ext cx="2716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Steady Level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 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= 0 deg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 = 20000ft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Atmosphere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Mass and MOI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8743E-D032-47A5-A7C9-22537F81E8F2}"/>
              </a:ext>
            </a:extLst>
          </p:cNvPr>
          <p:cNvSpPr txBox="1"/>
          <p:nvPr/>
        </p:nvSpPr>
        <p:spPr>
          <a:xfrm>
            <a:off x="4727649" y="6042352"/>
            <a:ext cx="746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Source: </a:t>
            </a:r>
            <a:r>
              <a:rPr lang="en-US" sz="1400" dirty="0"/>
              <a:t>Introduction to Aircraft Stability and Control Course Notes for M&amp;AE 5070 David A. </a:t>
            </a:r>
            <a:r>
              <a:rPr lang="en-US" sz="1400" dirty="0" err="1"/>
              <a:t>Caughey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2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111D9F-2824-4846-B448-A1237E69253E}"/>
              </a:ext>
            </a:extLst>
          </p:cNvPr>
          <p:cNvSpPr txBox="1"/>
          <p:nvPr/>
        </p:nvSpPr>
        <p:spPr>
          <a:xfrm>
            <a:off x="1030941" y="546847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MPC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5C275-D8BF-40B9-87CE-E76FD6EC64FF}"/>
              </a:ext>
            </a:extLst>
          </p:cNvPr>
          <p:cNvSpPr txBox="1"/>
          <p:nvPr/>
        </p:nvSpPr>
        <p:spPr>
          <a:xfrm>
            <a:off x="995083" y="2187386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Time: 3 sec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D947A-6BB8-4D3B-A2A9-24861BE21E73}"/>
              </a:ext>
            </a:extLst>
          </p:cNvPr>
          <p:cNvSpPr txBox="1"/>
          <p:nvPr/>
        </p:nvSpPr>
        <p:spPr>
          <a:xfrm>
            <a:off x="1030941" y="1174376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Space Discretization: 0.05 sec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1A54C3-2234-420D-B11F-62BF4E58357B}"/>
                  </a:ext>
                </a:extLst>
              </p:cNvPr>
              <p:cNvSpPr txBox="1"/>
              <p:nvPr/>
            </p:nvSpPr>
            <p:spPr>
              <a:xfrm>
                <a:off x="1725939" y="1588546"/>
                <a:ext cx="1930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1A54C3-2234-420D-B11F-62BF4E58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9" y="1588546"/>
                <a:ext cx="1930850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BEEFE3-F432-405E-B855-22E005F5D038}"/>
                  </a:ext>
                </a:extLst>
              </p:cNvPr>
              <p:cNvSpPr txBox="1"/>
              <p:nvPr/>
            </p:nvSpPr>
            <p:spPr>
              <a:xfrm>
                <a:off x="1725939" y="2878559"/>
                <a:ext cx="1884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BEEFE3-F432-405E-B855-22E005F5D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9" y="2878559"/>
                <a:ext cx="1884555" cy="276999"/>
              </a:xfrm>
              <a:prstGeom prst="rect">
                <a:avLst/>
              </a:prstGeom>
              <a:blipFill>
                <a:blip r:embed="rId3"/>
                <a:stretch>
                  <a:fillRect l="-2589" r="-97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1AF55-ABA7-484D-84B8-6A6D30D7B336}"/>
                  </a:ext>
                </a:extLst>
              </p:cNvPr>
              <p:cNvSpPr txBox="1"/>
              <p:nvPr/>
            </p:nvSpPr>
            <p:spPr>
              <a:xfrm>
                <a:off x="1411757" y="4011698"/>
                <a:ext cx="3190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1AF55-ABA7-484D-84B8-6A6D30D7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57" y="4011698"/>
                <a:ext cx="3190306" cy="276999"/>
              </a:xfrm>
              <a:prstGeom prst="rect">
                <a:avLst/>
              </a:prstGeom>
              <a:blipFill>
                <a:blip r:embed="rId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78027E2-ECF7-4ACA-A377-9954C7D82AAD}"/>
              </a:ext>
            </a:extLst>
          </p:cNvPr>
          <p:cNvSpPr txBox="1"/>
          <p:nvPr/>
        </p:nvSpPr>
        <p:spPr>
          <a:xfrm>
            <a:off x="1002842" y="3538410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Quadratic Cost 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A3BD7-F35B-4927-8617-E48216D96DCF}"/>
                  </a:ext>
                </a:extLst>
              </p:cNvPr>
              <p:cNvSpPr txBox="1"/>
              <p:nvPr/>
            </p:nvSpPr>
            <p:spPr>
              <a:xfrm>
                <a:off x="1687863" y="4436740"/>
                <a:ext cx="2232875" cy="1938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dirty="0">
                    <a:ea typeface="Cambria Math" panose="02040503050406030204" pitchFamily="18" charset="0"/>
                  </a:rPr>
                  <a:t>Where</a:t>
                </a:r>
              </a:p>
              <a:p>
                <a:r>
                  <a:rPr lang="pt-BR" dirty="0">
                    <a:ea typeface="Cambria Math" panose="020405030504060302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f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Constraints: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A3BD7-F35B-4927-8617-E48216D96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63" y="4436740"/>
                <a:ext cx="2232875" cy="1938992"/>
              </a:xfrm>
              <a:prstGeom prst="rect">
                <a:avLst/>
              </a:prstGeom>
              <a:blipFill>
                <a:blip r:embed="rId5"/>
                <a:stretch>
                  <a:fillRect l="-6557" t="-4088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4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BD77E-AB47-4150-964E-1ED16A0F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" y="1597672"/>
            <a:ext cx="12192000" cy="5418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E4914-9220-4BAF-8CD4-844BD6B64113}"/>
              </a:ext>
            </a:extLst>
          </p:cNvPr>
          <p:cNvSpPr txBox="1"/>
          <p:nvPr/>
        </p:nvSpPr>
        <p:spPr>
          <a:xfrm>
            <a:off x="847153" y="726611"/>
            <a:ext cx="29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Simulink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65354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046C1-3835-47EE-8BEF-DA247C9A79CD}"/>
              </a:ext>
            </a:extLst>
          </p:cNvPr>
          <p:cNvSpPr txBox="1"/>
          <p:nvPr/>
        </p:nvSpPr>
        <p:spPr>
          <a:xfrm>
            <a:off x="645446" y="430776"/>
            <a:ext cx="3464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Flight Gear Interface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C2C00-4E12-4CDE-8428-77531388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6" y="868960"/>
            <a:ext cx="11174730" cy="55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2CAF-B915-4B4F-A3B5-C502A3CA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51FBA-7056-4F1D-8710-920E7ABC908D}"/>
              </a:ext>
            </a:extLst>
          </p:cNvPr>
          <p:cNvSpPr txBox="1"/>
          <p:nvPr/>
        </p:nvSpPr>
        <p:spPr>
          <a:xfrm>
            <a:off x="838200" y="1782961"/>
            <a:ext cx="88723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Aircraft Stability and Control Course Notes for M&amp;AE 5070 David A. </a:t>
            </a:r>
            <a:r>
              <a:rPr lang="en-US" sz="1800" dirty="0" err="1"/>
              <a:t>Caughey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</a:t>
            </a:r>
            <a:r>
              <a:rPr lang="en-US" dirty="0"/>
              <a:t>Multivariable Receding Horizon Control of Aircraft with Actuator Constraints</a:t>
            </a:r>
            <a:r>
              <a:rPr lang="en-US" sz="18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Liuping</a:t>
            </a:r>
            <a:r>
              <a:rPr lang="en-US" sz="1800" dirty="0"/>
              <a:t> Wang: MPC Control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965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Boeing 747: Lateral MPC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Boeing 747: Lateral MPC Control</dc:title>
  <dc:creator>Brown, Abinay J</dc:creator>
  <cp:lastModifiedBy>Brown, Abinay J</cp:lastModifiedBy>
  <cp:revision>2</cp:revision>
  <dcterms:created xsi:type="dcterms:W3CDTF">2022-02-04T19:07:07Z</dcterms:created>
  <dcterms:modified xsi:type="dcterms:W3CDTF">2022-02-04T22:19:37Z</dcterms:modified>
</cp:coreProperties>
</file>