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5" d="100"/>
          <a:sy n="85" d="100"/>
        </p:scale>
        <p:origin x="155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893947" y="2815346"/>
            <a:ext cx="8610600" cy="2225040"/>
          </a:xfrm>
          <a:prstGeom prst="rect"/>
          <a:noFill/>
        </p:spPr>
        <p:txBody>
          <a:bodyPr rtlCol="0" wrap="square">
            <a:spAutoFit/>
          </a:bodyPr>
          <a:p>
            <a:r>
              <a:rPr dirty="0" sz="2400" lang="en-US"/>
              <a:t>STUDENT NAME:</a:t>
            </a:r>
            <a:r>
              <a:rPr dirty="0" sz="2400" lang="en-US"/>
              <a:t>S</a:t>
            </a:r>
            <a:r>
              <a:rPr dirty="0" sz="2400" lang="en-US"/>
              <a:t>.</a:t>
            </a:r>
            <a:r>
              <a:rPr dirty="0" sz="2400" lang="en-US"/>
              <a:t>A</a:t>
            </a:r>
            <a:r>
              <a:rPr dirty="0" sz="2400" lang="en-US"/>
              <a:t>B</a:t>
            </a:r>
            <a:r>
              <a:rPr dirty="0" sz="2400" lang="en-US"/>
              <a:t>I</a:t>
            </a:r>
            <a:r>
              <a:rPr dirty="0" sz="2400" lang="en-US"/>
              <a:t>N</a:t>
            </a:r>
            <a:r>
              <a:rPr dirty="0" sz="2400" lang="en-US"/>
              <a:t>A</a:t>
            </a:r>
            <a:r>
              <a:rPr dirty="0" sz="2400" lang="en-US"/>
              <a:t>Y</a:t>
            </a:r>
            <a:r>
              <a:rPr dirty="0" sz="2400" lang="en-US"/>
              <a:t>A</a:t>
            </a:r>
            <a:r>
              <a:rPr dirty="0" sz="2400" lang="en-US"/>
              <a:t> </a:t>
            </a:r>
            <a:endParaRPr dirty="0" sz="2400" lang="en-US"/>
          </a:p>
          <a:p>
            <a:r>
              <a:rPr dirty="0" sz="2400" lang="en-US"/>
              <a:t>REGISTER NO:  31220</a:t>
            </a:r>
            <a:r>
              <a:rPr dirty="0" sz="2400" lang="en-US"/>
              <a:t>1</a:t>
            </a:r>
            <a:r>
              <a:rPr dirty="0" sz="2400" lang="en-US"/>
              <a:t>5</a:t>
            </a:r>
            <a:r>
              <a:rPr dirty="0" sz="2400" lang="en-US"/>
              <a:t>9</a:t>
            </a:r>
            <a:r>
              <a:rPr dirty="0" sz="2400" lang="en-US"/>
              <a:t>5</a:t>
            </a:r>
            <a:endParaRPr altLang="en-US" lang="zh-CN"/>
          </a:p>
          <a:p>
            <a:r>
              <a:rPr dirty="0" sz="2400" lang="en-US"/>
              <a:t>DEPARTMENT: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r>
              <a:rPr dirty="0" sz="2400" lang="en-US"/>
              <a:t>B</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a:t>
            </a:r>
            <a:r>
              <a:rPr dirty="0" sz="2400" lang="en-US"/>
              <a:t>:</a:t>
            </a:r>
            <a:r>
              <a:rPr dirty="0" sz="2400" lang="en-US"/>
              <a:t>P</a:t>
            </a:r>
            <a:r>
              <a:rPr dirty="0" sz="2400" lang="en-US"/>
              <a:t>R</a:t>
            </a:r>
            <a:r>
              <a:rPr dirty="0" sz="2400" lang="en-US"/>
              <a:t>O</a:t>
            </a:r>
            <a:r>
              <a:rPr dirty="0" sz="2400" lang="en-US"/>
              <a:t>F</a:t>
            </a:r>
            <a:r>
              <a:rPr dirty="0" sz="2400" lang="en-US"/>
              <a:t> </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A</a:t>
            </a:r>
            <a:r>
              <a:rPr dirty="0" sz="2400" lang="en-US"/>
              <a:t>N</a:t>
            </a:r>
            <a:r>
              <a:rPr dirty="0" sz="2400" lang="en-US"/>
              <a:t>D</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a:t>
            </a:r>
            <a:r>
              <a:rPr dirty="0" sz="2400" lang="en-US"/>
              <a:t>E</a:t>
            </a:r>
            <a:r>
              <a:rPr dirty="0" sz="2400" lang="en-US"/>
              <a:t>N</a:t>
            </a:r>
            <a:r>
              <a:rPr dirty="0" sz="2400" lang="en-US"/>
              <a:t>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a:spLocks noChangeArrowheads="1"/>
          </p:cNvSpPr>
          <p:nvPr/>
        </p:nvSpPr>
        <p:spPr bwMode="auto">
          <a:xfrm>
            <a:off x="383822" y="2535712"/>
            <a:ext cx="9906000" cy="341632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pPr>
            <a:r>
              <a:rPr altLang="en-US" baseline="0" b="1" cap="none" dirty="0" sz="1800" i="0" kumimoji="0" lang="en-US" normalizeH="0" strike="noStrike" u="none">
                <a:ln>
                  <a:noFill/>
                </a:ln>
                <a:solidFill>
                  <a:schemeClr val="tx1"/>
                </a:solidFill>
                <a:effectLst/>
                <a:latin typeface="Arial" panose="020B0604020202020204" pitchFamily="34" charset="0"/>
              </a:rPr>
              <a:t>2.Data Cleaning and Transformation:</a:t>
            </a:r>
            <a:r>
              <a:rPr altLang="en-US" baseline="0" b="0" cap="none" dirty="0" sz="1800" i="0" kumimoji="0" lang="en-US" normalizeH="0" strike="noStrike" u="none">
                <a:ln>
                  <a:noFill/>
                </a:ln>
                <a:solidFill>
                  <a:schemeClr val="tx1"/>
                </a:solidFill>
                <a:effectLst/>
                <a:latin typeface="Arial" panose="020B0604020202020204" pitchFamily="34" charset="0"/>
              </a:rPr>
              <a:t> Cleanse the data by removing duplicates, correcting errors, and standardizing formats to ensure accuracy.</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Trend Analysis:</a:t>
            </a:r>
            <a:r>
              <a:rPr altLang="en-US" baseline="0" b="0" cap="none" dirty="0" sz="1800" i="0" kumimoji="0" lang="en-US" normalizeH="0" strike="noStrike" u="none">
                <a:ln>
                  <a:noFill/>
                </a:ln>
                <a:solidFill>
                  <a:schemeClr val="tx1"/>
                </a:solidFill>
                <a:effectLst/>
                <a:latin typeface="Arial" panose="020B0604020202020204" pitchFamily="34" charset="0"/>
              </a:rPr>
              <a:t> Utilize PivotTables and charts to examine trends in employee performance and retention over time.</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Correlation and Pattern Detection:</a:t>
            </a:r>
            <a:r>
              <a:rPr altLang="en-US" baseline="0" b="0" cap="none" dirty="0" sz="1800" i="0" kumimoji="0" lang="en-US" normalizeH="0" strike="noStrike" u="none">
                <a:ln>
                  <a:noFill/>
                </a:ln>
                <a:solidFill>
                  <a:schemeClr val="tx1"/>
                </a:solidFill>
                <a:effectLst/>
                <a:latin typeface="Arial" panose="020B0604020202020204" pitchFamily="34" charset="0"/>
              </a:rPr>
              <a:t> Apply correlation functions and create scatter plots to identify relationships between variables such as tenure and productivity.</a:t>
            </a: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 and Reporting:</a:t>
            </a:r>
            <a:r>
              <a:rPr altLang="en-US" baseline="0" b="0" cap="none" dirty="0" sz="1800" i="0" kumimoji="0" lang="en-US" normalizeH="0" strike="noStrike" u="none">
                <a:ln>
                  <a:noFill/>
                </a:ln>
                <a:solidFill>
                  <a:schemeClr val="tx1"/>
                </a:solidFill>
                <a:effectLst/>
                <a:latin typeface="Arial" panose="020B0604020202020204" pitchFamily="34" charset="0"/>
              </a:rPr>
              <a:t> Develop dashboards and visual reports to effectively communicate insights and support decision-making.</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86" name="Rectangle 2"/>
          <p:cNvSpPr>
            <a:spLocks noChangeArrowheads="1"/>
          </p:cNvSpPr>
          <p:nvPr/>
        </p:nvSpPr>
        <p:spPr bwMode="auto">
          <a:xfrm>
            <a:off x="0" y="0"/>
            <a:ext cx="12192000" cy="15875"/>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
        <p:nvSpPr>
          <p:cNvPr id="1048687" name="Rectangle 3"/>
          <p:cNvSpPr>
            <a:spLocks noChangeArrowheads="1"/>
          </p:cNvSpPr>
          <p:nvPr/>
        </p:nvSpPr>
        <p:spPr bwMode="auto">
          <a:xfrm>
            <a:off x="369712" y="1564780"/>
            <a:ext cx="9677399" cy="923330"/>
          </a:xfrm>
          <a:prstGeom prst="rect"/>
          <a:noFill/>
          <a:ln>
            <a:noFill/>
          </a:ln>
          <a:effectLst/>
        </p:spPr>
        <p:txBody>
          <a:bodyPr anchor="ctr" anchorCtr="0" bIns="45720" compatLnSpc="1" lIns="91440" numCol="1" rIns="91440" tIns="45720" vert="horz" wrap="square">
            <a:prstTxWarp prst="textNoShape"/>
            <a:spAutoFit/>
          </a:bodyPr>
          <a:p>
            <a:pPr eaLnBrk="0" fontAlgn="base" hangingPunct="0">
              <a:spcBef>
                <a:spcPct val="0"/>
              </a:spcBef>
              <a:spcAft>
                <a:spcPct val="0"/>
              </a:spcAft>
            </a:pPr>
            <a:r>
              <a:rPr altLang="en-US" baseline="0" b="1" cap="none" dirty="0" i="0" kumimoji="0" lang="en-US" normalizeH="0" strike="noStrike" u="none">
                <a:ln>
                  <a:noFill/>
                </a:ln>
                <a:solidFill>
                  <a:schemeClr val="tx1"/>
                </a:solidFill>
                <a:effectLst/>
                <a:latin typeface="Arial" panose="020B0604020202020204" pitchFamily="34" charset="0"/>
              </a:rPr>
              <a:t>1.Data Input and Integration:</a:t>
            </a:r>
            <a:r>
              <a:rPr altLang="en-US" baseline="0" b="0" cap="none" dirty="0" i="0" kumimoji="0" lang="en-US" normalizeH="0" strike="noStrike" u="none">
                <a:ln>
                  <a:noFill/>
                </a:ln>
                <a:solidFill>
                  <a:schemeClr val="tx1"/>
                </a:solidFill>
                <a:effectLst/>
                <a:latin typeface="Arial" panose="020B0604020202020204" pitchFamily="34" charset="0"/>
              </a:rPr>
              <a:t> Import and consolidate employee data from various sources into Excel for a unified analysis.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7"/>
          <p:cNvPicPr>
            <a:picLocks noChangeAspect="1"/>
          </p:cNvPicPr>
          <p:nvPr/>
        </p:nvPicPr>
        <p:blipFill>
          <a:blip xmlns:r="http://schemas.openxmlformats.org/officeDocument/2006/relationships" r:embed="rId2"/>
          <a:stretch>
            <a:fillRect/>
          </a:stretch>
        </p:blipFill>
        <p:spPr>
          <a:xfrm>
            <a:off x="1295400" y="1209365"/>
            <a:ext cx="7220958" cy="44392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3"/>
          <p:cNvSpPr txBox="1"/>
          <p:nvPr/>
        </p:nvSpPr>
        <p:spPr>
          <a:xfrm>
            <a:off x="838200" y="1828800"/>
            <a:ext cx="7772400" cy="3477875"/>
          </a:xfrm>
          <a:prstGeom prst="rect"/>
          <a:noFill/>
        </p:spPr>
        <p:txBody>
          <a:bodyPr wrap="square">
            <a:spAutoFit/>
          </a:bodyPr>
          <a:p>
            <a:r>
              <a:rPr dirty="0" sz="2000" lang="en-US"/>
              <a:t>The employee data analysis conducted using Excel has provided valuable insights into workforce performance and retention. By integrating and cleansing data, we were able to identify key trends and correlations that inform strategic HR decisions. The use of PivotTables and charts has highlighted areas for improvement, while predictive analytics offer foresight into future trends. The resulting visual reports and dashboards present these insights in an actionable format, empowering management to make data-driven decisions that enhance employee satisfaction and optimize workforce efficiency. Overall, this analysis supports a more strategic approach to managing and developing human resources within the organization</a:t>
            </a:r>
            <a:r>
              <a:rPr dirty="0"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229600" y="282412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641948" y="2088526"/>
            <a:ext cx="8530627" cy="646331"/>
          </a:xfrm>
          <a:prstGeom prst="rect"/>
          <a:noFill/>
          <a:ln>
            <a:noFill/>
          </a:ln>
          <a:effectLst/>
        </p:spPr>
        <p:txBody>
          <a:bodyPr anchor="ctr" anchorCtr="0" bIns="45720" compatLnSpc="1" lIns="91440" numCol="1" rIns="91440" tIns="45720" vert="horz" wrap="square">
            <a:prstTxWarp prst="textNoShape"/>
            <a:spAutoFit/>
          </a:bodyPr>
          <a:p>
            <a:pPr eaLnBrk="0" fontAlgn="base" hangingPunct="0" lvl="2">
              <a:spcBef>
                <a:spcPct val="0"/>
              </a:spcBef>
              <a:spcAft>
                <a:spcPct val="0"/>
              </a:spcAft>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0" name="Rectangle 2"/>
          <p:cNvSpPr>
            <a:spLocks noChangeArrowheads="1"/>
          </p:cNvSpPr>
          <p:nvPr/>
        </p:nvSpPr>
        <p:spPr bwMode="auto">
          <a:xfrm>
            <a:off x="834072" y="677546"/>
            <a:ext cx="7157402" cy="5158742"/>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aseline="0" b="1"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4"/>
            </a:pPr>
            <a:endParaRPr altLang="en-US" b="1" dirty="0" lang="en-US">
              <a:latin typeface="Arial" panose="020B0604020202020204" pitchFamily="34" charset="0"/>
            </a:endParaRPr>
          </a:p>
          <a:p>
            <a:pPr eaLnBrk="0" fontAlgn="base" hangingPunct="0">
              <a:spcBef>
                <a:spcPct val="0"/>
              </a:spcBef>
              <a:spcAft>
                <a:spcPct val="0"/>
              </a:spcAft>
            </a:pPr>
            <a:r>
              <a:rPr altLang="en-US" b="1" dirty="0" lang="en-US">
                <a:latin typeface="Arial" panose="020B0604020202020204" pitchFamily="34" charset="0"/>
              </a:rPr>
              <a:t>1.</a:t>
            </a:r>
            <a:r>
              <a:rPr altLang="en-US" baseline="0" b="1" cap="none" dirty="0" i="0" kumimoji="0" lang="en-US" normalizeH="0" strike="noStrike" u="none">
                <a:ln>
                  <a:noFill/>
                </a:ln>
                <a:solidFill>
                  <a:schemeClr val="tx1"/>
                </a:solidFill>
                <a:effectLst/>
                <a:latin typeface="Arial" panose="020B0604020202020204" pitchFamily="34" charset="0"/>
              </a:rPr>
              <a:t>Identify Trends:</a:t>
            </a:r>
            <a:r>
              <a:rPr altLang="en-US" baseline="0" b="0" cap="none" dirty="0" i="0" kumimoji="0" lang="en-US" normalizeH="0" strike="noStrike" u="none">
                <a:ln>
                  <a:noFill/>
                </a:ln>
                <a:solidFill>
                  <a:schemeClr val="tx1"/>
                </a:solidFill>
                <a:effectLst/>
                <a:latin typeface="Arial" panose="020B0604020202020204" pitchFamily="34" charset="0"/>
              </a:rPr>
              <a:t> Analyze employee data to uncover trends in staff performance and retention rates.</a:t>
            </a:r>
          </a:p>
          <a:p>
            <a:pPr eaLnBrk="0" fontAlgn="base" hangingPunct="0">
              <a:spcBef>
                <a:spcPct val="0"/>
              </a:spcBef>
              <a:spcAft>
                <a:spcPct val="0"/>
              </a:spcAft>
            </a:pPr>
            <a:endParaRPr altLang="en-US" baseline="0" b="0" cap="none" dirty="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pPr>
            <a:r>
              <a:rPr altLang="en-US" b="1" dirty="0" lang="en-US">
                <a:latin typeface="Arial" panose="020B0604020202020204" pitchFamily="34" charset="0"/>
              </a:rPr>
              <a:t>2.</a:t>
            </a:r>
            <a:r>
              <a:rPr altLang="en-US" baseline="0" b="1" cap="none" dirty="0" sz="1800" i="0" kumimoji="0" lang="en-US" normalizeH="0" strike="noStrike" u="none">
                <a:ln>
                  <a:noFill/>
                </a:ln>
                <a:solidFill>
                  <a:schemeClr val="tx1"/>
                </a:solidFill>
                <a:effectLst/>
                <a:latin typeface="Arial" panose="020B0604020202020204" pitchFamily="34" charset="0"/>
              </a:rPr>
              <a:t>Assess Correlations:</a:t>
            </a:r>
            <a:r>
              <a:rPr altLang="en-US" baseline="0" b="0" cap="none" dirty="0" sz="1800" i="0" kumimoji="0" lang="en-US" normalizeH="0" strike="noStrike" u="none">
                <a:ln>
                  <a:noFill/>
                </a:ln>
                <a:solidFill>
                  <a:schemeClr val="tx1"/>
                </a:solidFill>
                <a:effectLst/>
                <a:latin typeface="Arial" panose="020B0604020202020204" pitchFamily="34" charset="0"/>
              </a:rPr>
              <a:t> Use Excel to explore relationships between employee tenure, productivity metrics, and departmental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Generate Visualizations:</a:t>
            </a:r>
            <a:r>
              <a:rPr altLang="en-US" baseline="0" b="0" cap="none" dirty="0" sz="1800" i="0" kumimoji="0" lang="en-US" normalizeH="0" strike="noStrike" u="none">
                <a:ln>
                  <a:noFill/>
                </a:ln>
                <a:solidFill>
                  <a:schemeClr val="tx1"/>
                </a:solidFill>
                <a:effectLst/>
                <a:latin typeface="Arial" panose="020B0604020202020204" pitchFamily="34" charset="0"/>
              </a:rPr>
              <a:t> Create charts and graphs to visualize key insights and trends from the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eaLnBrk="0" fontAlgn="base" hangingPunct="0">
              <a:spcBef>
                <a:spcPct val="0"/>
              </a:spcBef>
              <a:spcAft>
                <a:spcPct val="0"/>
              </a:spcAft>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Provide Recommendations:</a:t>
            </a:r>
            <a:r>
              <a:rPr altLang="en-US" baseline="0" b="0" cap="none" dirty="0" sz="1800" i="0" kumimoji="0" lang="en-US" normalizeH="0" strike="noStrike" u="none">
                <a:ln>
                  <a:noFill/>
                </a:ln>
                <a:solidFill>
                  <a:schemeClr val="tx1"/>
                </a:solidFill>
                <a:effectLst/>
                <a:latin typeface="Arial" panose="020B0604020202020204" pitchFamily="34" charset="0"/>
              </a:rPr>
              <a:t> Offer actionable recommendations for improving workforce management based on the analysis and effectiveness of current HR strategies.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3000" y="2677744"/>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Rectangle 1"/>
          <p:cNvSpPr>
            <a:spLocks noChangeArrowheads="1"/>
          </p:cNvSpPr>
          <p:nvPr/>
        </p:nvSpPr>
        <p:spPr bwMode="auto">
          <a:xfrm>
            <a:off x="457200" y="1731496"/>
            <a:ext cx="10287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Objective:</a:t>
            </a:r>
            <a:r>
              <a:rPr altLang="en-US" baseline="0" b="0" cap="none" dirty="0" sz="1800" i="0" kumimoji="0" lang="en-US" normalizeH="0" strike="noStrike" u="none">
                <a:ln>
                  <a:noFill/>
                </a:ln>
                <a:solidFill>
                  <a:schemeClr val="tx1"/>
                </a:solidFill>
                <a:effectLst/>
                <a:latin typeface="Arial" panose="020B0604020202020204" pitchFamily="34" charset="0"/>
              </a:rPr>
              <a:t> Analyze employee data to uncover trends in performance and retention.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1800" i="0" kumimoji="0" lang="en-US" normalizeH="0" strike="noStrike" u="none">
                <a:ln>
                  <a:noFill/>
                </a:ln>
                <a:solidFill>
                  <a:schemeClr val="tx1"/>
                </a:solidFill>
                <a:effectLst/>
                <a:latin typeface="Arial" panose="020B0604020202020204" pitchFamily="34" charset="0"/>
              </a:rPr>
              <a:t>Data Sources:</a:t>
            </a:r>
            <a:r>
              <a:rPr altLang="en-US" baseline="0" b="0" cap="none" dirty="0" sz="1800" i="0" kumimoji="0" lang="en-US" normalizeH="0" strike="noStrike" u="none">
                <a:ln>
                  <a:noFill/>
                </a:ln>
                <a:solidFill>
                  <a:schemeClr val="tx1"/>
                </a:solidFill>
                <a:effectLst/>
                <a:latin typeface="Arial" panose="020B0604020202020204" pitchFamily="34" charset="0"/>
              </a:rPr>
              <a:t> Employee records, performance reviews, and departmental metrics.</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1800" i="0" kumimoji="0" lang="en-US" normalizeH="0" strike="noStrike" u="none">
                <a:ln>
                  <a:noFill/>
                </a:ln>
                <a:solidFill>
                  <a:schemeClr val="tx1"/>
                </a:solidFill>
                <a:effectLst/>
                <a:latin typeface="Arial" panose="020B0604020202020204" pitchFamily="34" charset="0"/>
              </a:rPr>
              <a:t>Approach:</a:t>
            </a:r>
            <a:r>
              <a:rPr altLang="en-US" baseline="0" b="0" cap="none" dirty="0" sz="1800" i="0" kumimoji="0" lang="en-US" normalizeH="0" strike="noStrike" u="none">
                <a:ln>
                  <a:noFill/>
                </a:ln>
                <a:solidFill>
                  <a:schemeClr val="tx1"/>
                </a:solidFill>
                <a:effectLst/>
                <a:latin typeface="Arial" panose="020B0604020202020204" pitchFamily="34" charset="0"/>
              </a:rPr>
              <a:t> Clean and preprocess data, identify trends, assess correlations.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1800" i="0" kumimoji="0" lang="en-US" normalizeH="0" strike="noStrike" u="none">
                <a:ln>
                  <a:noFill/>
                </a:ln>
                <a:solidFill>
                  <a:schemeClr val="tx1"/>
                </a:solidFill>
                <a:effectLst/>
                <a:latin typeface="Arial" panose="020B0604020202020204" pitchFamily="34" charset="0"/>
              </a:rPr>
              <a:t>Key Variables:</a:t>
            </a:r>
            <a:r>
              <a:rPr altLang="en-US" baseline="0" b="0" cap="none" dirty="0" sz="1800" i="0" kumimoji="0" lang="en-US" normalizeH="0" strike="noStrike" u="none">
                <a:ln>
                  <a:noFill/>
                </a:ln>
                <a:solidFill>
                  <a:schemeClr val="tx1"/>
                </a:solidFill>
                <a:effectLst/>
                <a:latin typeface="Arial" panose="020B0604020202020204" pitchFamily="34" charset="0"/>
              </a:rPr>
              <a:t> Tenure, job role, performance scores, productivity metrics.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1800" i="0" kumimoji="0" lang="en-US" normalizeH="0" strike="noStrike" u="none">
                <a:ln>
                  <a:noFill/>
                </a:ln>
                <a:solidFill>
                  <a:schemeClr val="tx1"/>
                </a:solidFill>
                <a:effectLst/>
                <a:latin typeface="Arial" panose="020B0604020202020204" pitchFamily="34" charset="0"/>
              </a:rPr>
              <a:t>Visualization:</a:t>
            </a:r>
            <a:r>
              <a:rPr altLang="en-US" baseline="0" b="0" cap="none" dirty="0" sz="1800" i="0" kumimoji="0" lang="en-US" normalizeH="0" strike="noStrike" u="none">
                <a:ln>
                  <a:noFill/>
                </a:ln>
                <a:solidFill>
                  <a:schemeClr val="tx1"/>
                </a:solidFill>
                <a:effectLst/>
                <a:latin typeface="Arial" panose="020B0604020202020204" pitchFamily="34" charset="0"/>
              </a:rPr>
              <a:t> Use Excel charts and graphs to represent insights.</a:t>
            </a:r>
          </a:p>
          <a:p>
            <a:pPr algn="l" defTabSz="914400" eaLnBrk="0" fontAlgn="base" hangingPunct="0" indent="0" latinLnBrk="0" lvl="0" marL="0" marR="0" rtl="0">
              <a:lnSpc>
                <a:spcPct val="100000"/>
              </a:lnSpc>
              <a:spcBef>
                <a:spcPct val="0"/>
              </a:spcBef>
              <a:spcAft>
                <a:spcPct val="0"/>
              </a:spcAft>
              <a:buClrTx/>
              <a:buSzTx/>
              <a:buFontTx/>
              <a:buAutoNum type="arabicPeriod" startAt="6"/>
            </a:pPr>
            <a:r>
              <a:rPr altLang="en-US" baseline="0" b="1" cap="none" dirty="0" sz="1800" i="0" kumimoji="0" lang="en-US" normalizeH="0" strike="noStrike" u="none">
                <a:ln>
                  <a:noFill/>
                </a:ln>
                <a:solidFill>
                  <a:schemeClr val="tx1"/>
                </a:solidFill>
                <a:effectLst/>
                <a:latin typeface="Arial" panose="020B0604020202020204" pitchFamily="34" charset="0"/>
              </a:rPr>
              <a:t>Findings:</a:t>
            </a:r>
            <a:r>
              <a:rPr altLang="en-US" baseline="0" b="0" cap="none" dirty="0" sz="1800" i="0" kumimoji="0" lang="en-US" normalizeH="0" strike="noStrike" u="none">
                <a:ln>
                  <a:noFill/>
                </a:ln>
                <a:solidFill>
                  <a:schemeClr val="tx1"/>
                </a:solidFill>
                <a:effectLst/>
                <a:latin typeface="Arial" panose="020B0604020202020204" pitchFamily="34" charset="0"/>
              </a:rPr>
              <a:t> Discover trends in employee performance and retention rates.</a:t>
            </a:r>
          </a:p>
          <a:p>
            <a:pPr algn="l" defTabSz="914400" eaLnBrk="0" fontAlgn="base" hangingPunct="0" indent="0" latinLnBrk="0" lvl="0" marL="0" marR="0" rtl="0">
              <a:lnSpc>
                <a:spcPct val="100000"/>
              </a:lnSpc>
              <a:spcBef>
                <a:spcPct val="0"/>
              </a:spcBef>
              <a:spcAft>
                <a:spcPct val="0"/>
              </a:spcAft>
              <a:buClrTx/>
              <a:buSzTx/>
              <a:buFontTx/>
              <a:buAutoNum type="arabicPeriod" startAt="7"/>
            </a:pPr>
            <a:r>
              <a:rPr altLang="en-US" baseline="0" b="1" cap="none" dirty="0" sz="1800" i="0" kumimoji="0" lang="en-US" normalizeH="0" strike="noStrike" u="none">
                <a:ln>
                  <a:noFill/>
                </a:ln>
                <a:solidFill>
                  <a:schemeClr val="tx1"/>
                </a:solidFill>
                <a:effectLst/>
                <a:latin typeface="Arial" panose="020B0604020202020204" pitchFamily="34" charset="0"/>
              </a:rPr>
              <a:t>Correlations:</a:t>
            </a:r>
            <a:r>
              <a:rPr altLang="en-US" baseline="0" b="0" cap="none" dirty="0" sz="1800" i="0" kumimoji="0" lang="en-US" normalizeH="0" strike="noStrike" u="none">
                <a:ln>
                  <a:noFill/>
                </a:ln>
                <a:solidFill>
                  <a:schemeClr val="tx1"/>
                </a:solidFill>
                <a:effectLst/>
                <a:latin typeface="Arial" panose="020B0604020202020204" pitchFamily="34" charset="0"/>
              </a:rPr>
              <a:t> Examine relationships between tenure, productivity, and departmental success.</a:t>
            </a:r>
          </a:p>
          <a:p>
            <a:pPr algn="l" defTabSz="914400" eaLnBrk="0" fontAlgn="base" hangingPunct="0" indent="0" latinLnBrk="0" lvl="0" marL="0" marR="0" rtl="0">
              <a:lnSpc>
                <a:spcPct val="100000"/>
              </a:lnSpc>
              <a:spcBef>
                <a:spcPct val="0"/>
              </a:spcBef>
              <a:spcAft>
                <a:spcPct val="0"/>
              </a:spcAft>
              <a:buClrTx/>
              <a:buSzTx/>
              <a:buFontTx/>
              <a:buAutoNum type="arabicPeriod" startAt="8"/>
            </a:pPr>
            <a:r>
              <a:rPr altLang="en-US" baseline="0" b="1" cap="none" dirty="0" sz="1800" i="0" kumimoji="0" lang="en-US" normalizeH="0" strike="noStrike" u="none">
                <a:ln>
                  <a:noFill/>
                </a:ln>
                <a:solidFill>
                  <a:schemeClr val="tx1"/>
                </a:solidFill>
                <a:effectLst/>
                <a:latin typeface="Arial" panose="020B0604020202020204" pitchFamily="34" charset="0"/>
              </a:rPr>
              <a:t>Recommendations:</a:t>
            </a:r>
            <a:r>
              <a:rPr altLang="en-US" baseline="0" b="0" cap="none" dirty="0" sz="1800" i="0" kumimoji="0" lang="en-US" normalizeH="0" strike="noStrike" u="none">
                <a:ln>
                  <a:noFill/>
                </a:ln>
                <a:solidFill>
                  <a:schemeClr val="tx1"/>
                </a:solidFill>
                <a:effectLst/>
                <a:latin typeface="Arial" panose="020B0604020202020204" pitchFamily="34" charset="0"/>
              </a:rPr>
              <a:t> Propose actionable improvements for workforce management.</a:t>
            </a:r>
          </a:p>
          <a:p>
            <a:pPr algn="l" defTabSz="914400" eaLnBrk="0" fontAlgn="base" hangingPunct="0" indent="0" latinLnBrk="0" lvl="0" marL="0" marR="0" rtl="0">
              <a:lnSpc>
                <a:spcPct val="100000"/>
              </a:lnSpc>
              <a:spcBef>
                <a:spcPct val="0"/>
              </a:spcBef>
              <a:spcAft>
                <a:spcPct val="0"/>
              </a:spcAft>
              <a:buClrTx/>
              <a:buSzTx/>
              <a:buFontTx/>
              <a:buAutoNum type="arabicPeriod" startAt="9"/>
            </a:pPr>
            <a:r>
              <a:rPr altLang="en-US" baseline="0" b="1" cap="none" dirty="0" sz="1800" i="0" kumimoji="0" lang="en-US" normalizeH="0" strike="noStrike" u="none">
                <a:ln>
                  <a:noFill/>
                </a:ln>
                <a:solidFill>
                  <a:schemeClr val="tx1"/>
                </a:solidFill>
                <a:effectLst/>
                <a:latin typeface="Arial" panose="020B0604020202020204" pitchFamily="34" charset="0"/>
              </a:rPr>
              <a:t>Next Steps:</a:t>
            </a:r>
            <a:r>
              <a:rPr altLang="en-US" baseline="0" b="0" cap="none" dirty="0" sz="1800" i="0" kumimoji="0" lang="en-US" normalizeH="0" strike="noStrike" u="none">
                <a:ln>
                  <a:noFill/>
                </a:ln>
                <a:solidFill>
                  <a:schemeClr val="tx1"/>
                </a:solidFill>
                <a:effectLst/>
                <a:latin typeface="Arial" panose="020B0604020202020204" pitchFamily="34" charset="0"/>
              </a:rPr>
              <a:t> Develop an implementation plan and suggest areas for further analysis.</a:t>
            </a:r>
          </a:p>
          <a:p>
            <a:pPr algn="l" defTabSz="914400" eaLnBrk="0" fontAlgn="base" hangingPunct="0" indent="0" latinLnBrk="0" lvl="0" marL="0" marR="0" rtl="0">
              <a:lnSpc>
                <a:spcPct val="100000"/>
              </a:lnSpc>
              <a:spcBef>
                <a:spcPct val="0"/>
              </a:spcBef>
              <a:spcAft>
                <a:spcPct val="0"/>
              </a:spcAft>
              <a:buClrTx/>
              <a:buSzTx/>
              <a:buFontTx/>
              <a:buAutoNum type="arabicPeriod" startAt="10"/>
            </a:pPr>
            <a:r>
              <a:rPr altLang="en-US" baseline="0" b="1" cap="none" dirty="0" sz="1800" i="0" kumimoji="0" lang="en-US" normalizeH="0" strike="noStrike" u="none">
                <a:ln>
                  <a:noFill/>
                </a:ln>
                <a:solidFill>
                  <a:schemeClr val="tx1"/>
                </a:solidFill>
                <a:effectLst/>
                <a:latin typeface="Arial" panose="020B0604020202020204" pitchFamily="34" charset="0"/>
              </a:rPr>
              <a:t>Conclusion:</a:t>
            </a:r>
            <a:r>
              <a:rPr altLang="en-US" baseline="0" b="0" cap="none" dirty="0" sz="1800" i="0" kumimoji="0" lang="en-US" normalizeH="0" strike="noStrike" u="none">
                <a:ln>
                  <a:noFill/>
                </a:ln>
                <a:solidFill>
                  <a:schemeClr val="tx1"/>
                </a:solidFill>
                <a:effectLst/>
                <a:latin typeface="Arial" panose="020B0604020202020204" pitchFamily="34" charset="0"/>
              </a:rPr>
              <a:t> Summarize insights and invite questions for further discussion.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58" name="Rectangle 2"/>
          <p:cNvSpPr>
            <a:spLocks noChangeArrowheads="1"/>
          </p:cNvSpPr>
          <p:nvPr/>
        </p:nvSpPr>
        <p:spPr bwMode="auto">
          <a:xfrm>
            <a:off x="0" y="-171132"/>
            <a:ext cx="182880" cy="358139"/>
          </a:xfrm>
          <a:prstGeom prst="rect"/>
          <a:solidFill>
            <a:srgbClr val="000000"/>
          </a:solidFill>
          <a:ln w="9525">
            <a:solidFill>
              <a:schemeClr val="tx1"/>
            </a:solidFill>
            <a:prstDash val="solid"/>
            <a:miter lim="800000"/>
            <a:headEnd/>
            <a:tailEnd/>
          </a:ln>
          <a:effectLst/>
        </p:spPr>
        <p:txBody>
          <a:bodyPr anchor="ctr" anchorCtr="0" bIns="45720" compatLnSpc="1" lIns="91440" numCol="1" rIns="91440" tIns="45720" vert="horz" wrap="none">
            <a:prstTxWarp prst="textNoShape"/>
            <a:spAutoFit/>
          </a:bodyPr>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Rectangle 1"/>
          <p:cNvSpPr>
            <a:spLocks noChangeArrowheads="1"/>
          </p:cNvSpPr>
          <p:nvPr/>
        </p:nvSpPr>
        <p:spPr bwMode="auto">
          <a:xfrm>
            <a:off x="914400" y="2259673"/>
            <a:ext cx="9144000" cy="32918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sz="1800" i="0" kumimoji="0" lang="en-US" normalizeH="0" strike="noStrike" u="none">
                <a:ln>
                  <a:noFill/>
                </a:ln>
                <a:solidFill>
                  <a:schemeClr val="tx1"/>
                </a:solidFill>
                <a:effectLst/>
                <a:latin typeface="Arial" panose="020B0604020202020204" pitchFamily="34" charset="0"/>
              </a:rPr>
              <a:t>The end users of the employee data analysis conducted using Excel are typically key stakeholders within the organization, including Human Resources (HR) managers, department heads, and senior executives. HR managers rely on this analysis to refine recruitment strategies, improve employee retention, and enhance overall workforce management. Department heads use the insights to assess team performance and productivity, facilitating targeted interventions and support where needed. Senior executives benefit from a high-level overview of workforce trends and performance metrics, which aids in strategic decision-making and aligning HR practices with organizational goals. Additionally, the analysis can serve as a valuable resource for business analysts and consultants who may be involved in advising on workforce optimization strategies.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9"/>
          <p:cNvSpPr txBox="1"/>
          <p:nvPr/>
        </p:nvSpPr>
        <p:spPr>
          <a:xfrm>
            <a:off x="2819400" y="1695450"/>
            <a:ext cx="6333066" cy="5355312"/>
          </a:xfrm>
          <a:prstGeom prst="rect"/>
          <a:noFill/>
        </p:spPr>
        <p:txBody>
          <a:bodyPr wrap="square">
            <a:spAutoFit/>
          </a:bodyPr>
          <a:p>
            <a:pPr>
              <a:buFont typeface="+mj-lt"/>
              <a:buAutoNum type="arabicPeriod"/>
            </a:pPr>
            <a:r>
              <a:rPr b="1" dirty="0" lang="en-US"/>
              <a:t>Enhanced Decision-Making:</a:t>
            </a:r>
            <a:r>
              <a:rPr dirty="0" lang="en-US"/>
              <a:t> Provides actionable insights into employee performance and retention trends, enabling informed strategic decisions.</a:t>
            </a:r>
          </a:p>
          <a:p>
            <a:pPr>
              <a:buFont typeface="+mj-lt"/>
              <a:buAutoNum type="arabicPeriod"/>
            </a:pPr>
            <a:r>
              <a:rPr b="1" dirty="0" lang="en-US"/>
              <a:t>Data-Driven HR Strategies:</a:t>
            </a:r>
            <a:r>
              <a:rPr dirty="0" lang="en-US"/>
              <a:t> Supports the development of targeted HR policies and practices to improve recruitment, training, and employee retention.</a:t>
            </a:r>
          </a:p>
          <a:p>
            <a:pPr>
              <a:buFont typeface="+mj-lt"/>
              <a:buAutoNum type="arabicPeriod"/>
            </a:pPr>
            <a:r>
              <a:rPr b="1" dirty="0" lang="en-US"/>
              <a:t>Increased Efficiency:</a:t>
            </a:r>
            <a:r>
              <a:rPr dirty="0" lang="en-US"/>
              <a:t> Streamlines the analysis process with Excel’s powerful tools, saving time and resources while delivering comprehensive insights.</a:t>
            </a:r>
          </a:p>
          <a:p>
            <a:pPr>
              <a:buFont typeface="+mj-lt"/>
              <a:buAutoNum type="arabicPeriod"/>
            </a:pPr>
            <a:r>
              <a:rPr b="1" dirty="0" lang="en-US"/>
              <a:t>Visual Insights:</a:t>
            </a:r>
            <a:r>
              <a:rPr dirty="0" lang="en-US"/>
              <a:t> Utilizes Excel’s visualization capabilities to clearly present data trends and correlations, making complex information easily understandable.</a:t>
            </a:r>
          </a:p>
          <a:p>
            <a:pPr>
              <a:buFont typeface="+mj-lt"/>
              <a:buAutoNum type="arabicPeriod"/>
            </a:pPr>
            <a:r>
              <a:rPr b="1" dirty="0" lang="en-US"/>
              <a:t>Performance Optimization:</a:t>
            </a:r>
            <a:r>
              <a:rPr dirty="0" lang="en-US"/>
              <a:t> Identifies key factors affecting employee productivity, allowing for targeted interventions to enhance overall workforce effectiveness.</a:t>
            </a:r>
          </a:p>
          <a:p>
            <a:pPr>
              <a:buFont typeface="+mj-lt"/>
              <a:buAutoNum type="arabicPeriod"/>
            </a:pPr>
            <a:r>
              <a:rPr b="1" dirty="0" lang="en-US"/>
              <a:t>Strategic Planning:</a:t>
            </a:r>
            <a:r>
              <a:rPr dirty="0" lang="en-US"/>
              <a:t> Facilitates better alignment of HR initiatives with organizational goals through detailed analysis and trend forecasting.</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p:txBody>
          <a:bodyPr/>
          <a:p>
            <a:r>
              <a:rPr dirty="0" lang="en-IN"/>
              <a:t>Dataset Description</a:t>
            </a:r>
          </a:p>
        </p:txBody>
      </p:sp>
      <p:sp>
        <p:nvSpPr>
          <p:cNvPr id="1048672" name="Rectangle 1"/>
          <p:cNvSpPr>
            <a:spLocks noChangeArrowheads="1"/>
          </p:cNvSpPr>
          <p:nvPr/>
        </p:nvSpPr>
        <p:spPr bwMode="auto">
          <a:xfrm>
            <a:off x="609600" y="1295400"/>
            <a:ext cx="8305800" cy="5078313"/>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dataset for employee data analysis in Excel includes several key components that provide a comprehensive view of each employee's profile and performance. </a:t>
            </a:r>
            <a:r>
              <a:rPr altLang="en-US" baseline="0" b="1" cap="none" dirty="0" sz="1800" i="0" kumimoji="0" lang="en-US" normalizeH="0" strike="noStrike" u="none">
                <a:ln>
                  <a:noFill/>
                </a:ln>
                <a:solidFill>
                  <a:schemeClr val="tx1"/>
                </a:solidFill>
                <a:effectLst/>
                <a:latin typeface="Arial" panose="020B0604020202020204" pitchFamily="34" charset="0"/>
              </a:rPr>
              <a:t>Employee ID</a:t>
            </a:r>
            <a:r>
              <a:rPr altLang="en-US" baseline="0" b="0" cap="none" dirty="0" sz="1800" i="0" kumimoji="0" lang="en-US" normalizeH="0" strike="noStrike" u="none">
                <a:ln>
                  <a:noFill/>
                </a:ln>
                <a:solidFill>
                  <a:schemeClr val="tx1"/>
                </a:solidFill>
                <a:effectLst/>
                <a:latin typeface="Arial" panose="020B0604020202020204" pitchFamily="34" charset="0"/>
              </a:rPr>
              <a:t> serves as a unique identifier for tracking and referencing individuals within the dataset. </a:t>
            </a:r>
            <a:r>
              <a:rPr altLang="en-US" baseline="0" b="1" cap="none" dirty="0" sz="1800" i="0" kumimoji="0" lang="en-US" normalizeH="0" strike="noStrike" u="none">
                <a:ln>
                  <a:noFill/>
                </a:ln>
                <a:solidFill>
                  <a:schemeClr val="tx1"/>
                </a:solidFill>
                <a:effectLst/>
                <a:latin typeface="Arial" panose="020B0604020202020204" pitchFamily="34" charset="0"/>
              </a:rPr>
              <a:t>Name</a:t>
            </a:r>
            <a:r>
              <a:rPr altLang="en-US" baseline="0" b="0" cap="none" dirty="0" sz="1800" i="0" kumimoji="0" lang="en-US" normalizeH="0" strike="noStrike" u="none">
                <a:ln>
                  <a:noFill/>
                </a:ln>
                <a:solidFill>
                  <a:schemeClr val="tx1"/>
                </a:solidFill>
                <a:effectLst/>
                <a:latin typeface="Arial" panose="020B0604020202020204" pitchFamily="34" charset="0"/>
              </a:rPr>
              <a:t> captures the full name of each employee, while </a:t>
            </a:r>
            <a:r>
              <a:rPr altLang="en-US" baseline="0" b="1" cap="none" dirty="0" sz="1800" i="0" kumimoji="0" lang="en-US" normalizeH="0" strike="noStrike" u="none">
                <a:ln>
                  <a:noFill/>
                </a:ln>
                <a:solidFill>
                  <a:schemeClr val="tx1"/>
                </a:solidFill>
                <a:effectLst/>
                <a:latin typeface="Arial" panose="020B0604020202020204" pitchFamily="34" charset="0"/>
              </a:rPr>
              <a:t>Department</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Job Title</a:t>
            </a:r>
            <a:r>
              <a:rPr altLang="en-US" baseline="0" b="0" cap="none" dirty="0" sz="1800" i="0" kumimoji="0" lang="en-US" normalizeH="0" strike="noStrike" u="none">
                <a:ln>
                  <a:noFill/>
                </a:ln>
                <a:solidFill>
                  <a:schemeClr val="tx1"/>
                </a:solidFill>
                <a:effectLst/>
                <a:latin typeface="Arial" panose="020B0604020202020204" pitchFamily="34" charset="0"/>
              </a:rPr>
              <a:t> provide context on their role within the organization. The </a:t>
            </a:r>
            <a:r>
              <a:rPr altLang="en-US" baseline="0" b="1" cap="none" dirty="0" sz="1800" i="0" kumimoji="0" lang="en-US" normalizeH="0" strike="noStrike" u="none">
                <a:ln>
                  <a:noFill/>
                </a:ln>
                <a:solidFill>
                  <a:schemeClr val="tx1"/>
                </a:solidFill>
                <a:effectLst/>
                <a:latin typeface="Arial" panose="020B0604020202020204" pitchFamily="34" charset="0"/>
              </a:rPr>
              <a:t>Hire Date</a:t>
            </a:r>
            <a:r>
              <a:rPr altLang="en-US" baseline="0" b="0" cap="none" dirty="0" sz="1800" i="0" kumimoji="0" lang="en-US" normalizeH="0" strike="noStrike" u="none">
                <a:ln>
                  <a:noFill/>
                </a:ln>
                <a:solidFill>
                  <a:schemeClr val="tx1"/>
                </a:solidFill>
                <a:effectLst/>
                <a:latin typeface="Arial" panose="020B0604020202020204" pitchFamily="34" charset="0"/>
              </a:rPr>
              <a:t> allows calculation of </a:t>
            </a:r>
            <a:r>
              <a:rPr altLang="en-US" baseline="0" b="1" cap="none" dirty="0" sz="1800" i="0" kumimoji="0" lang="en-US" normalizeH="0" strike="noStrike" u="none">
                <a:ln>
                  <a:noFill/>
                </a:ln>
                <a:solidFill>
                  <a:schemeClr val="tx1"/>
                </a:solidFill>
                <a:effectLst/>
                <a:latin typeface="Arial" panose="020B0604020202020204" pitchFamily="34" charset="0"/>
              </a:rPr>
              <a:t>Tenure</a:t>
            </a:r>
            <a:r>
              <a:rPr altLang="en-US" baseline="0" b="0" cap="none" dirty="0" sz="1800" i="0" kumimoji="0" lang="en-US" normalizeH="0" strike="noStrike" u="none">
                <a:ln>
                  <a:noFill/>
                </a:ln>
                <a:solidFill>
                  <a:schemeClr val="tx1"/>
                </a:solidFill>
                <a:effectLst/>
                <a:latin typeface="Arial" panose="020B0604020202020204" pitchFamily="34" charset="0"/>
              </a:rPr>
              <a:t>, indicating how long the employee has been with the company. </a:t>
            </a:r>
            <a:r>
              <a:rPr altLang="en-US" baseline="0" b="1" cap="none" dirty="0" sz="1800" i="0" kumimoji="0" lang="en-US" normalizeH="0" strike="noStrike" u="none">
                <a:ln>
                  <a:noFill/>
                </a:ln>
                <a:solidFill>
                  <a:schemeClr val="tx1"/>
                </a:solidFill>
                <a:effectLst/>
                <a:latin typeface="Arial" panose="020B0604020202020204" pitchFamily="34" charset="0"/>
              </a:rPr>
              <a:t>Performance Score</a:t>
            </a:r>
            <a:r>
              <a:rPr altLang="en-US" baseline="0" b="0" cap="none" dirty="0" sz="1800" i="0" kumimoji="0" lang="en-US" normalizeH="0" strike="noStrike" u="none">
                <a:ln>
                  <a:noFill/>
                </a:ln>
                <a:solidFill>
                  <a:schemeClr val="tx1"/>
                </a:solidFill>
                <a:effectLst/>
                <a:latin typeface="Arial" panose="020B0604020202020204" pitchFamily="34" charset="0"/>
              </a:rPr>
              <a:t> and </a:t>
            </a:r>
            <a:r>
              <a:rPr altLang="en-US" baseline="0" b="1" cap="none" dirty="0" sz="1800" i="0" kumimoji="0" lang="en-US" normalizeH="0" strike="noStrike" u="none">
                <a:ln>
                  <a:noFill/>
                </a:ln>
                <a:solidFill>
                  <a:schemeClr val="tx1"/>
                </a:solidFill>
                <a:effectLst/>
                <a:latin typeface="Arial" panose="020B0604020202020204" pitchFamily="34" charset="0"/>
              </a:rPr>
              <a:t>Productivity Metrics</a:t>
            </a:r>
            <a:r>
              <a:rPr altLang="en-US" baseline="0" b="0" cap="none" dirty="0" sz="1800" i="0" kumimoji="0" lang="en-US" normalizeH="0" strike="noStrike" u="none">
                <a:ln>
                  <a:noFill/>
                </a:ln>
                <a:solidFill>
                  <a:schemeClr val="tx1"/>
                </a:solidFill>
                <a:effectLst/>
                <a:latin typeface="Arial" panose="020B0604020202020204" pitchFamily="34" charset="0"/>
              </a:rPr>
              <a:t> offer insights into employee effectiveness and output. </a:t>
            </a:r>
            <a:r>
              <a:rPr altLang="en-US" baseline="0" b="1" cap="none" dirty="0" sz="1800" i="0" kumimoji="0" lang="en-US" normalizeH="0" strike="noStrike" u="none">
                <a:ln>
                  <a:noFill/>
                </a:ln>
                <a:solidFill>
                  <a:schemeClr val="tx1"/>
                </a:solidFill>
                <a:effectLst/>
                <a:latin typeface="Arial" panose="020B0604020202020204" pitchFamily="34" charset="0"/>
              </a:rPr>
              <a:t>Salary</a:t>
            </a:r>
            <a:r>
              <a:rPr altLang="en-US" baseline="0" b="0" cap="none" dirty="0" sz="1800" i="0" kumimoji="0" lang="en-US" normalizeH="0" strike="noStrike" u="none">
                <a:ln>
                  <a:noFill/>
                </a:ln>
                <a:solidFill>
                  <a:schemeClr val="tx1"/>
                </a:solidFill>
                <a:effectLst/>
                <a:latin typeface="Arial" panose="020B0604020202020204" pitchFamily="34" charset="0"/>
              </a:rPr>
              <a:t> details financial compensation, and </a:t>
            </a:r>
            <a:r>
              <a:rPr altLang="en-US" baseline="0" b="1" cap="none" dirty="0" sz="1800" i="0" kumimoji="0" lang="en-US" normalizeH="0" strike="noStrike" u="none">
                <a:ln>
                  <a:noFill/>
                </a:ln>
                <a:solidFill>
                  <a:schemeClr val="tx1"/>
                </a:solidFill>
                <a:effectLst/>
                <a:latin typeface="Arial" panose="020B0604020202020204" pitchFamily="34" charset="0"/>
              </a:rPr>
              <a:t>Promotion History</a:t>
            </a:r>
            <a:r>
              <a:rPr altLang="en-US" baseline="0" b="0" cap="none" dirty="0" sz="1800" i="0" kumimoji="0" lang="en-US" normalizeH="0" strike="noStrike" u="none">
                <a:ln>
                  <a:noFill/>
                </a:ln>
                <a:solidFill>
                  <a:schemeClr val="tx1"/>
                </a:solidFill>
                <a:effectLst/>
                <a:latin typeface="Arial" panose="020B0604020202020204" pitchFamily="34" charset="0"/>
              </a:rPr>
              <a:t> tracks career advancement within the company. </a:t>
            </a:r>
            <a:r>
              <a:rPr altLang="en-US" baseline="0" b="1" cap="none" dirty="0" sz="1800" i="0" kumimoji="0" lang="en-US" normalizeH="0" strike="noStrike" u="none">
                <a:ln>
                  <a:noFill/>
                </a:ln>
                <a:solidFill>
                  <a:schemeClr val="tx1"/>
                </a:solidFill>
                <a:effectLst/>
                <a:latin typeface="Arial" panose="020B0604020202020204" pitchFamily="34" charset="0"/>
              </a:rPr>
              <a:t>Absenteeism</a:t>
            </a:r>
            <a:r>
              <a:rPr altLang="en-US" baseline="0" b="0" cap="none" dirty="0" sz="1800" i="0" kumimoji="0" lang="en-US" normalizeH="0" strike="noStrike" u="none">
                <a:ln>
                  <a:noFill/>
                </a:ln>
                <a:solidFill>
                  <a:schemeClr val="tx1"/>
                </a:solidFill>
                <a:effectLst/>
                <a:latin typeface="Arial" panose="020B0604020202020204" pitchFamily="34" charset="0"/>
              </a:rPr>
              <a:t> records the number of days employees have been absent and reasons for their leave, while </a:t>
            </a:r>
            <a:r>
              <a:rPr altLang="en-US" baseline="0" b="1" cap="none" dirty="0" sz="1800" i="0" kumimoji="0" lang="en-US" normalizeH="0" strike="noStrike" u="none">
                <a:ln>
                  <a:noFill/>
                </a:ln>
                <a:solidFill>
                  <a:schemeClr val="tx1"/>
                </a:solidFill>
                <a:effectLst/>
                <a:latin typeface="Arial" panose="020B0604020202020204" pitchFamily="34" charset="0"/>
              </a:rPr>
              <a:t>Training and Development</a:t>
            </a:r>
            <a:r>
              <a:rPr altLang="en-US" baseline="0" b="0" cap="none" dirty="0" sz="1800" i="0" kumimoji="0" lang="en-US" normalizeH="0" strike="noStrike" u="none">
                <a:ln>
                  <a:noFill/>
                </a:ln>
                <a:solidFill>
                  <a:schemeClr val="tx1"/>
                </a:solidFill>
                <a:effectLst/>
                <a:latin typeface="Arial" panose="020B0604020202020204" pitchFamily="34" charset="0"/>
              </a:rPr>
              <a:t> logs participation in professional growth opportunities. </a:t>
            </a:r>
            <a:r>
              <a:rPr altLang="en-US" baseline="0" b="1" cap="none" dirty="0" sz="1800" i="0" kumimoji="0" lang="en-US" normalizeH="0" strike="noStrike" u="none">
                <a:ln>
                  <a:noFill/>
                </a:ln>
                <a:solidFill>
                  <a:schemeClr val="tx1"/>
                </a:solidFill>
                <a:effectLst/>
                <a:latin typeface="Arial" panose="020B0604020202020204" pitchFamily="34" charset="0"/>
              </a:rPr>
              <a:t>Employee Status</a:t>
            </a:r>
            <a:r>
              <a:rPr altLang="en-US" baseline="0" b="0" cap="none" dirty="0" sz="1800" i="0" kumimoji="0" lang="en-US" normalizeH="0" strike="noStrike" u="none">
                <a:ln>
                  <a:noFill/>
                </a:ln>
                <a:solidFill>
                  <a:schemeClr val="tx1"/>
                </a:solidFill>
                <a:effectLst/>
                <a:latin typeface="Arial" panose="020B0604020202020204" pitchFamily="34" charset="0"/>
              </a:rPr>
              <a:t> indicates current employment conditions, and </a:t>
            </a:r>
            <a:r>
              <a:rPr altLang="en-US" baseline="0" b="1" cap="none" dirty="0" sz="1800" i="0" kumimoji="0" lang="en-US" normalizeH="0" strike="noStrike" u="none">
                <a:ln>
                  <a:noFill/>
                </a:ln>
                <a:solidFill>
                  <a:schemeClr val="tx1"/>
                </a:solidFill>
                <a:effectLst/>
                <a:latin typeface="Arial" panose="020B0604020202020204" pitchFamily="34" charset="0"/>
              </a:rPr>
              <a:t>Location</a:t>
            </a:r>
            <a:r>
              <a:rPr altLang="en-US" baseline="0" b="0" cap="none" dirty="0" sz="1800" i="0" kumimoji="0" lang="en-US" normalizeH="0" strike="noStrike" u="none">
                <a:ln>
                  <a:noFill/>
                </a:ln>
                <a:solidFill>
                  <a:schemeClr val="tx1"/>
                </a:solidFill>
                <a:effectLst/>
                <a:latin typeface="Arial" panose="020B0604020202020204" pitchFamily="34" charset="0"/>
              </a:rPr>
              <a:t> specifies the employee’s base office or remote working arrangement. Finally, </a:t>
            </a:r>
            <a:r>
              <a:rPr altLang="en-US" baseline="0" b="1" cap="none" dirty="0" sz="1800" i="0" kumimoji="0" lang="en-US" normalizeH="0" strike="noStrike" u="none">
                <a:ln>
                  <a:noFill/>
                </a:ln>
                <a:solidFill>
                  <a:schemeClr val="tx1"/>
                </a:solidFill>
                <a:effectLst/>
                <a:latin typeface="Arial" panose="020B0604020202020204" pitchFamily="34" charset="0"/>
              </a:rPr>
              <a:t>Supervisor ID</a:t>
            </a:r>
            <a:r>
              <a:rPr altLang="en-US" baseline="0" b="0" cap="none" dirty="0" sz="1800" i="0" kumimoji="0" lang="en-US" normalizeH="0" strike="noStrike" u="none">
                <a:ln>
                  <a:noFill/>
                </a:ln>
                <a:solidFill>
                  <a:schemeClr val="tx1"/>
                </a:solidFill>
                <a:effectLst/>
                <a:latin typeface="Arial" panose="020B0604020202020204" pitchFamily="34" charset="0"/>
              </a:rPr>
              <a:t> links each employee to their direct supervisor, facilitating hierarchical analysis. Together, these components enable a thorough examination of employee data to inform HR strategies and organizational decisions.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8869186" y="49301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TextBox 10"/>
          <p:cNvSpPr txBox="1"/>
          <p:nvPr/>
        </p:nvSpPr>
        <p:spPr>
          <a:xfrm>
            <a:off x="2381250" y="1752600"/>
            <a:ext cx="6487936" cy="4247317"/>
          </a:xfrm>
          <a:prstGeom prst="rect"/>
          <a:noFill/>
        </p:spPr>
        <p:txBody>
          <a:bodyPr wrap="square">
            <a:spAutoFit/>
          </a:bodyPr>
          <a:p>
            <a:pPr>
              <a:buFont typeface="+mj-lt"/>
              <a:buAutoNum type="arabicPeriod"/>
            </a:pPr>
            <a:r>
              <a:rPr b="1" dirty="0" lang="en-US"/>
              <a:t>Deep Insights</a:t>
            </a:r>
            <a:r>
              <a:rPr dirty="0" lang="en-US"/>
              <a:t>: Reveal hidden trends and correlations in employee performance and retention, offering a deeper understanding of workforce dynamics.</a:t>
            </a:r>
          </a:p>
          <a:p>
            <a:pPr>
              <a:buFont typeface="+mj-lt"/>
              <a:buAutoNum type="arabicPeriod"/>
            </a:pPr>
            <a:r>
              <a:rPr b="1" dirty="0" lang="en-US"/>
              <a:t>Empowered Decision Making</a:t>
            </a:r>
            <a:r>
              <a:rPr dirty="0" lang="en-US"/>
              <a:t>: Equip HR and management with actionable data-driven insights, enabling strategic decisions based on solid evidence.</a:t>
            </a:r>
          </a:p>
          <a:p>
            <a:pPr>
              <a:buFont typeface="+mj-lt"/>
              <a:buAutoNum type="arabicPeriod"/>
            </a:pPr>
            <a:r>
              <a:rPr b="1" dirty="0" lang="en-US"/>
              <a:t>Stunning Visualizations</a:t>
            </a:r>
            <a:r>
              <a:rPr dirty="0" lang="en-US"/>
              <a:t>: Leverage Excel’s powerful charting tools to turn complex data into clear, impactful visuals that communicate key findings effectively.</a:t>
            </a:r>
          </a:p>
          <a:p>
            <a:pPr>
              <a:buFont typeface="+mj-lt"/>
              <a:buAutoNum type="arabicPeriod"/>
            </a:pPr>
            <a:r>
              <a:rPr b="1" dirty="0" lang="en-US"/>
              <a:t>Optimized Workforce Strategies</a:t>
            </a:r>
            <a:r>
              <a:rPr dirty="0" lang="en-US"/>
              <a:t>: Enhance recruitment, training, and resource allocation by identifying critical factors that impact employee satisfaction and productivity.</a:t>
            </a:r>
          </a:p>
          <a:p>
            <a:pPr>
              <a:buFont typeface="+mj-lt"/>
              <a:buAutoNum type="arabicPeriod"/>
            </a:pPr>
            <a:r>
              <a:rPr b="1" dirty="0" lang="en-US"/>
              <a:t>Predictive Analytics</a:t>
            </a:r>
            <a:r>
              <a:rPr dirty="0" lang="en-US"/>
              <a:t>: Use historical data to anticipate future trends and challenges, allowing for proactive strategies and better strategic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moulee279@gmail.com</cp:lastModifiedBy>
  <dcterms:created xsi:type="dcterms:W3CDTF">2024-03-28T17:07:22Z</dcterms:created>
  <dcterms:modified xsi:type="dcterms:W3CDTF">2024-10-04T08:13:16Z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365818ebd33c44a89b5cb2625a1673d9</vt:lpwstr>
  </property>
</Properties>
</file>