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vananabinaya291@gmail.com" initials="" lastIdx="2" clrIdx="0">
    <p:extLst>
      <p:ext uri="{19B8F6BF-5375-455C-9EA6-DF929625EA0E}">
        <p15:presenceInfo xmlns:p15="http://schemas.microsoft.com/office/powerpoint/2012/main" userId="1f355fc435e10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31T19:44:12.011" idx="1">
    <p:pos x="10" y="10"/>
    <p:text>A. Abinaya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45331" y="673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ln>
            <a:solidFill>
              <a:schemeClr val="tx1"/>
            </a:solidFill>
          </a:ln>
        </p:spPr>
        <p:style>
          <a:lnRef idx="2">
            <a:schemeClr val="accent5"/>
          </a:lnRef>
          <a:fillRef idx="1">
            <a:schemeClr val="lt1"/>
          </a:fillRef>
          <a:effectRef idx="0">
            <a:schemeClr val="accent5"/>
          </a:effectRef>
          <a:fontRef idx="minor">
            <a:schemeClr val="dk1"/>
          </a:fontRef>
        </p:style>
        <p:txBody>
          <a:bodyPr wrap="square" rtlCol="0">
            <a:spAutoFit/>
          </a:bodyPr>
          <a:lstStyle>
            <a:defPPr>
              <a:defRPr lang="en-US"/>
            </a:defPPr>
            <a:lvl1pPr>
              <a:defRPr sz="2400" b="1" i="1"/>
            </a:lvl1pPr>
          </a:lstStyle>
          <a:p>
            <a:r>
              <a:rPr lang="en-US" dirty="0"/>
              <a:t>STUDENT NAME :</a:t>
            </a:r>
            <a:r>
              <a:rPr lang="en-IN" dirty="0"/>
              <a:t>A. </a:t>
            </a:r>
            <a:r>
              <a:rPr lang="en-IN" dirty="0" err="1"/>
              <a:t>Abinaya</a:t>
            </a:r>
            <a:r>
              <a:rPr lang="en-IN" dirty="0"/>
              <a:t> </a:t>
            </a:r>
            <a:endParaRPr lang="en-US" dirty="0"/>
          </a:p>
          <a:p>
            <a:r>
              <a:rPr lang="en-US" dirty="0"/>
              <a:t>REGISTER NO:31220</a:t>
            </a:r>
            <a:r>
              <a:rPr lang="en-IN" dirty="0"/>
              <a:t>0350</a:t>
            </a:r>
            <a:endParaRPr lang="en-US" dirty="0"/>
          </a:p>
          <a:p>
            <a:r>
              <a:rPr lang="en-US" dirty="0"/>
              <a:t>User Name : </a:t>
            </a:r>
            <a:r>
              <a:rPr lang="en-IN" dirty="0"/>
              <a:t>B01775B948BBF4FBEB34D17DCA1BE28E</a:t>
            </a:r>
            <a:endParaRPr lang="en-US" dirty="0"/>
          </a:p>
          <a:p>
            <a:r>
              <a:rPr lang="en-US" dirty="0"/>
              <a:t>DEPARTMENT:B.Com (General)</a:t>
            </a:r>
          </a:p>
          <a:p>
            <a:r>
              <a:rPr lang="en-US" dirty="0"/>
              <a:t>COLLEGE:S.I.V.E.T College </a:t>
            </a:r>
          </a:p>
          <a:p>
            <a:r>
              <a:rPr lang="en-US" dirty="0"/>
              <a:t>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87674A9-5A14-05B6-A4FF-C6841BBD77FB}"/>
              </a:ext>
            </a:extLst>
          </p:cNvPr>
          <p:cNvSpPr txBox="1"/>
          <p:nvPr/>
        </p:nvSpPr>
        <p:spPr>
          <a:xfrm>
            <a:off x="739775" y="1683038"/>
            <a:ext cx="6101952" cy="646331"/>
          </a:xfrm>
          <a:prstGeom prst="rect">
            <a:avLst/>
          </a:prstGeom>
          <a:noFill/>
        </p:spPr>
        <p:txBody>
          <a:bodyPr wrap="square">
            <a:spAutoFit/>
          </a:bodyPr>
          <a:lstStyle/>
          <a:p>
            <a:r>
              <a:rPr lang="en-US" b="1" dirty="0"/>
              <a:t>Data Cleaning</a:t>
            </a:r>
            <a:r>
              <a:rPr lang="en-US" dirty="0"/>
              <a:t>: Removing duplicates, handling missing values, and standardizing data formats.</a:t>
            </a:r>
          </a:p>
        </p:txBody>
      </p:sp>
      <p:sp>
        <p:nvSpPr>
          <p:cNvPr id="7" name="TextBox 6">
            <a:extLst>
              <a:ext uri="{FF2B5EF4-FFF2-40B4-BE49-F238E27FC236}">
                <a16:creationId xmlns:a16="http://schemas.microsoft.com/office/drawing/2014/main" id="{CEEC3031-EFA6-A8FC-4163-0C6B5AA2E814}"/>
              </a:ext>
            </a:extLst>
          </p:cNvPr>
          <p:cNvSpPr txBox="1"/>
          <p:nvPr/>
        </p:nvSpPr>
        <p:spPr>
          <a:xfrm>
            <a:off x="739775" y="2329369"/>
            <a:ext cx="6642100" cy="923330"/>
          </a:xfrm>
          <a:prstGeom prst="rect">
            <a:avLst/>
          </a:prstGeom>
          <a:noFill/>
        </p:spPr>
        <p:txBody>
          <a:bodyPr wrap="square">
            <a:spAutoFit/>
          </a:bodyPr>
          <a:lstStyle/>
          <a:p>
            <a:r>
              <a:rPr lang="en-US" b="1" dirty="0"/>
              <a:t>Data Analysis:</a:t>
            </a:r>
            <a:r>
              <a:rPr lang="en-US" dirty="0"/>
              <a:t> Using formulas for basic analysis (e.g., AVERAGE, SUM), pivot tables for grouping data, and conditional formatting to highlight key insights.</a:t>
            </a:r>
          </a:p>
        </p:txBody>
      </p:sp>
      <p:sp>
        <p:nvSpPr>
          <p:cNvPr id="11" name="TextBox 10">
            <a:extLst>
              <a:ext uri="{FF2B5EF4-FFF2-40B4-BE49-F238E27FC236}">
                <a16:creationId xmlns:a16="http://schemas.microsoft.com/office/drawing/2014/main" id="{D1CF6FBD-F5C6-73AA-74DD-5BD50524F5AE}"/>
              </a:ext>
            </a:extLst>
          </p:cNvPr>
          <p:cNvSpPr txBox="1"/>
          <p:nvPr/>
        </p:nvSpPr>
        <p:spPr>
          <a:xfrm>
            <a:off x="739775" y="3252699"/>
            <a:ext cx="6101952" cy="646331"/>
          </a:xfrm>
          <a:prstGeom prst="rect">
            <a:avLst/>
          </a:prstGeom>
          <a:noFill/>
        </p:spPr>
        <p:txBody>
          <a:bodyPr wrap="square">
            <a:spAutoFit/>
          </a:bodyPr>
          <a:lstStyle/>
          <a:p>
            <a:r>
              <a:rPr lang="en-US" b="1" dirty="0"/>
              <a:t>Performance Scoring: </a:t>
            </a:r>
            <a:r>
              <a:rPr lang="en-US" dirty="0"/>
              <a:t>Developing a composite score for each employee based on weighted performance metrics.</a:t>
            </a:r>
          </a:p>
        </p:txBody>
      </p:sp>
      <p:sp>
        <p:nvSpPr>
          <p:cNvPr id="13" name="TextBox 12">
            <a:extLst>
              <a:ext uri="{FF2B5EF4-FFF2-40B4-BE49-F238E27FC236}">
                <a16:creationId xmlns:a16="http://schemas.microsoft.com/office/drawing/2014/main" id="{9EE6F460-15EB-1897-252F-26908E621B8F}"/>
              </a:ext>
            </a:extLst>
          </p:cNvPr>
          <p:cNvSpPr txBox="1"/>
          <p:nvPr/>
        </p:nvSpPr>
        <p:spPr>
          <a:xfrm>
            <a:off x="722629" y="3913229"/>
            <a:ext cx="6642099" cy="646331"/>
          </a:xfrm>
          <a:prstGeom prst="rect">
            <a:avLst/>
          </a:prstGeom>
          <a:noFill/>
        </p:spPr>
        <p:txBody>
          <a:bodyPr wrap="square">
            <a:spAutoFit/>
          </a:bodyPr>
          <a:lstStyle/>
          <a:p>
            <a:r>
              <a:rPr lang="en-US" b="1" dirty="0"/>
              <a:t>Visualization: </a:t>
            </a:r>
            <a:r>
              <a:rPr lang="en-US" dirty="0"/>
              <a:t>Creating charts and dashboards to represent data visually, making it easier to interpret and act upon.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CB553C8-1A25-8AAE-EB6C-FC9D8200546B}"/>
              </a:ext>
            </a:extLst>
          </p:cNvPr>
          <p:cNvSpPr txBox="1"/>
          <p:nvPr/>
        </p:nvSpPr>
        <p:spPr>
          <a:xfrm>
            <a:off x="908448" y="2019300"/>
            <a:ext cx="6101952" cy="646331"/>
          </a:xfrm>
          <a:prstGeom prst="rect">
            <a:avLst/>
          </a:prstGeom>
          <a:noFill/>
        </p:spPr>
        <p:txBody>
          <a:bodyPr wrap="square">
            <a:spAutoFit/>
          </a:bodyPr>
          <a:lstStyle/>
          <a:p>
            <a:r>
              <a:rPr lang="en-US" b="1" dirty="0"/>
              <a:t>High Performers: </a:t>
            </a:r>
            <a:r>
              <a:rPr lang="en-US" dirty="0"/>
              <a:t>Identified employees consistently meeting or exceeding performance metrics.</a:t>
            </a:r>
          </a:p>
        </p:txBody>
      </p:sp>
      <p:sp>
        <p:nvSpPr>
          <p:cNvPr id="11" name="TextBox 10">
            <a:extLst>
              <a:ext uri="{FF2B5EF4-FFF2-40B4-BE49-F238E27FC236}">
                <a16:creationId xmlns:a16="http://schemas.microsoft.com/office/drawing/2014/main" id="{3C87BDCB-5163-869D-BD59-8C60C44641E2}"/>
              </a:ext>
            </a:extLst>
          </p:cNvPr>
          <p:cNvSpPr txBox="1"/>
          <p:nvPr/>
        </p:nvSpPr>
        <p:spPr>
          <a:xfrm>
            <a:off x="908448" y="2679284"/>
            <a:ext cx="6101952" cy="646331"/>
          </a:xfrm>
          <a:prstGeom prst="rect">
            <a:avLst/>
          </a:prstGeom>
          <a:noFill/>
        </p:spPr>
        <p:txBody>
          <a:bodyPr wrap="square">
            <a:spAutoFit/>
          </a:bodyPr>
          <a:lstStyle/>
          <a:p>
            <a:r>
              <a:rPr lang="en-US" b="1" dirty="0"/>
              <a:t>Low Performers: </a:t>
            </a:r>
            <a:r>
              <a:rPr lang="en-US" dirty="0"/>
              <a:t>Employees who may need additional support or training.</a:t>
            </a:r>
          </a:p>
        </p:txBody>
      </p:sp>
      <p:sp>
        <p:nvSpPr>
          <p:cNvPr id="13" name="TextBox 12">
            <a:extLst>
              <a:ext uri="{FF2B5EF4-FFF2-40B4-BE49-F238E27FC236}">
                <a16:creationId xmlns:a16="http://schemas.microsoft.com/office/drawing/2014/main" id="{BD58B847-5223-BE31-D401-B34654F14567}"/>
              </a:ext>
            </a:extLst>
          </p:cNvPr>
          <p:cNvSpPr txBox="1"/>
          <p:nvPr/>
        </p:nvSpPr>
        <p:spPr>
          <a:xfrm>
            <a:off x="908448" y="3274876"/>
            <a:ext cx="6101952" cy="646331"/>
          </a:xfrm>
          <a:prstGeom prst="rect">
            <a:avLst/>
          </a:prstGeom>
          <a:noFill/>
        </p:spPr>
        <p:txBody>
          <a:bodyPr wrap="square">
            <a:spAutoFit/>
          </a:bodyPr>
          <a:lstStyle/>
          <a:p>
            <a:r>
              <a:rPr lang="en-US" b="1" dirty="0"/>
              <a:t>Departmental Performance: </a:t>
            </a:r>
            <a:r>
              <a:rPr lang="en-US" dirty="0"/>
              <a:t>Insights into how different departments are performing relative to each other.</a:t>
            </a:r>
          </a:p>
        </p:txBody>
      </p:sp>
      <p:sp>
        <p:nvSpPr>
          <p:cNvPr id="15" name="TextBox 14">
            <a:extLst>
              <a:ext uri="{FF2B5EF4-FFF2-40B4-BE49-F238E27FC236}">
                <a16:creationId xmlns:a16="http://schemas.microsoft.com/office/drawing/2014/main" id="{BFEFD3EC-40CE-EE69-3919-17E8B549CC2A}"/>
              </a:ext>
            </a:extLst>
          </p:cNvPr>
          <p:cNvSpPr txBox="1"/>
          <p:nvPr/>
        </p:nvSpPr>
        <p:spPr>
          <a:xfrm>
            <a:off x="908448" y="3956323"/>
            <a:ext cx="6101952" cy="646331"/>
          </a:xfrm>
          <a:prstGeom prst="rect">
            <a:avLst/>
          </a:prstGeom>
          <a:noFill/>
        </p:spPr>
        <p:txBody>
          <a:bodyPr wrap="square">
            <a:spAutoFit/>
          </a:bodyPr>
          <a:lstStyle/>
          <a:p>
            <a:r>
              <a:rPr lang="en-US" b="1" dirty="0"/>
              <a:t>Trends and Patterns: </a:t>
            </a:r>
            <a:r>
              <a:rPr lang="en-US" dirty="0"/>
              <a:t>Highlighting trends in performance over time, such as seasonal dips or improvements.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80D991-CBC6-D14C-1E67-7C97BD127986}"/>
              </a:ext>
            </a:extLst>
          </p:cNvPr>
          <p:cNvSpPr txBox="1"/>
          <p:nvPr/>
        </p:nvSpPr>
        <p:spPr>
          <a:xfrm>
            <a:off x="1023939" y="2003792"/>
            <a:ext cx="6965156" cy="2585323"/>
          </a:xfrm>
          <a:prstGeom prst="rect">
            <a:avLst/>
          </a:prstGeom>
          <a:noFill/>
        </p:spPr>
        <p:txBody>
          <a:bodyPr wrap="square">
            <a:spAutoFit/>
          </a:bodyPr>
          <a:lstStyle/>
          <a:p>
            <a:r>
              <a:rPr lang="en-US" dirty="0"/>
              <a:t>The Excel-based employee performance analysis tool provides a structured, efficient method for evaluating employee productivity. By integrating multiple data points and automating calculations, the tool enables managers and HR professionals to make informed decisions. Regular use of this tool can help organizations optimize their workforce, improve productivity, and foster employee development. Future improvements could include incorporating more advanced analytics, such as machine learning models, to predict employee performance trends.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582634" y="2268200"/>
            <a:ext cx="6742153"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481"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26029" y="1620387"/>
            <a:ext cx="4922237" cy="3539430"/>
          </a:xfrm>
          <a:prstGeom prst="rect">
            <a:avLst/>
          </a:prstGeom>
          <a:noFill/>
        </p:spPr>
        <p:txBody>
          <a:bodyPr wrap="square" rtlCol="0">
            <a:spAutoFit/>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BA828D6-0D57-7529-EF56-35A33B2B757E}"/>
              </a:ext>
            </a:extLst>
          </p:cNvPr>
          <p:cNvSpPr txBox="1"/>
          <p:nvPr/>
        </p:nvSpPr>
        <p:spPr>
          <a:xfrm>
            <a:off x="676275" y="2690336"/>
            <a:ext cx="6019800" cy="1477328"/>
          </a:xfrm>
          <a:prstGeom prst="rect">
            <a:avLst/>
          </a:prstGeom>
          <a:noFill/>
        </p:spPr>
        <p:txBody>
          <a:bodyPr wrap="square">
            <a:spAutoFit/>
          </a:bodyPr>
          <a:lstStyle/>
          <a:p>
            <a:r>
              <a:rPr lang="en-US" dirty="0"/>
              <a:t>The primary objective is to evaluate employee performance effectively to enhance productivity and identify areas for improvement. Companies often face challenges in measuring and interpreting employee performance due to the vast amount of data and varied metrics.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836A6A0C-FE4D-91A7-EC10-5D6967A204C3}"/>
              </a:ext>
            </a:extLst>
          </p:cNvPr>
          <p:cNvSpPr txBox="1"/>
          <p:nvPr/>
        </p:nvSpPr>
        <p:spPr>
          <a:xfrm>
            <a:off x="676275" y="2696289"/>
            <a:ext cx="6812756" cy="1477328"/>
          </a:xfrm>
          <a:prstGeom prst="rect">
            <a:avLst/>
          </a:prstGeom>
          <a:noFill/>
        </p:spPr>
        <p:txBody>
          <a:bodyPr wrap="square">
            <a:spAutoFit/>
          </a:bodyPr>
          <a:lstStyle/>
          <a:p>
            <a:r>
              <a:rPr lang="en-US" dirty="0"/>
              <a:t>This project involves developing a structured approach to analyzing employee performance using Excel. The goal is to create a comprehensive tool that aggregates multiple performance indicators, processes data efficiently, and provides clear insights into employee productivity.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70830D77-6A88-EB02-FD6A-D3CF19CF8D05}"/>
              </a:ext>
            </a:extLst>
          </p:cNvPr>
          <p:cNvSpPr txBox="1"/>
          <p:nvPr/>
        </p:nvSpPr>
        <p:spPr>
          <a:xfrm>
            <a:off x="699451" y="2195008"/>
            <a:ext cx="7242017" cy="646331"/>
          </a:xfrm>
          <a:prstGeom prst="rect">
            <a:avLst/>
          </a:prstGeom>
          <a:noFill/>
        </p:spPr>
        <p:txBody>
          <a:bodyPr wrap="square">
            <a:spAutoFit/>
          </a:bodyPr>
          <a:lstStyle/>
          <a:p>
            <a:r>
              <a:rPr lang="en-US" b="1" dirty="0"/>
              <a:t>Human Resources Managers:</a:t>
            </a:r>
            <a:r>
              <a:rPr lang="en-US" dirty="0"/>
              <a:t> To assess employee performance for appraisals, promotions, or disciplinary actions.</a:t>
            </a:r>
          </a:p>
        </p:txBody>
      </p:sp>
      <p:sp>
        <p:nvSpPr>
          <p:cNvPr id="13" name="TextBox 12">
            <a:extLst>
              <a:ext uri="{FF2B5EF4-FFF2-40B4-BE49-F238E27FC236}">
                <a16:creationId xmlns:a16="http://schemas.microsoft.com/office/drawing/2014/main" id="{0C1CB3E0-75C4-BE01-57D9-D17E9E47A323}"/>
              </a:ext>
            </a:extLst>
          </p:cNvPr>
          <p:cNvSpPr txBox="1"/>
          <p:nvPr/>
        </p:nvSpPr>
        <p:spPr>
          <a:xfrm>
            <a:off x="699451" y="2804355"/>
            <a:ext cx="7146768" cy="646331"/>
          </a:xfrm>
          <a:prstGeom prst="rect">
            <a:avLst/>
          </a:prstGeom>
          <a:noFill/>
        </p:spPr>
        <p:txBody>
          <a:bodyPr wrap="square">
            <a:spAutoFit/>
          </a:bodyPr>
          <a:lstStyle/>
          <a:p>
            <a:r>
              <a:rPr lang="en-US" b="1" dirty="0"/>
              <a:t>Team Leaders and Managers</a:t>
            </a:r>
            <a:r>
              <a:rPr lang="en-US" dirty="0"/>
              <a:t>: To monitor team performance, provide feedback, and implement performance improvement plans.</a:t>
            </a:r>
          </a:p>
        </p:txBody>
      </p:sp>
      <p:sp>
        <p:nvSpPr>
          <p:cNvPr id="15" name="TextBox 14">
            <a:extLst>
              <a:ext uri="{FF2B5EF4-FFF2-40B4-BE49-F238E27FC236}">
                <a16:creationId xmlns:a16="http://schemas.microsoft.com/office/drawing/2014/main" id="{BA2ED239-2317-F1CC-0A2C-D3EB1CC58134}"/>
              </a:ext>
            </a:extLst>
          </p:cNvPr>
          <p:cNvSpPr txBox="1"/>
          <p:nvPr/>
        </p:nvSpPr>
        <p:spPr>
          <a:xfrm>
            <a:off x="699452" y="3429001"/>
            <a:ext cx="6670518" cy="646331"/>
          </a:xfrm>
          <a:prstGeom prst="rect">
            <a:avLst/>
          </a:prstGeom>
          <a:noFill/>
        </p:spPr>
        <p:txBody>
          <a:bodyPr wrap="square">
            <a:spAutoFit/>
          </a:bodyPr>
          <a:lstStyle/>
          <a:p>
            <a:r>
              <a:rPr lang="en-US" b="1" dirty="0"/>
              <a:t>Executives</a:t>
            </a:r>
            <a:r>
              <a:rPr lang="en-US" dirty="0"/>
              <a:t>: To get an overview of organizational performance and make strategic decisions regarding workforce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6D8E3E7-2468-A0DF-FAC3-0450865567C4}"/>
              </a:ext>
            </a:extLst>
          </p:cNvPr>
          <p:cNvSpPr txBox="1"/>
          <p:nvPr/>
        </p:nvSpPr>
        <p:spPr>
          <a:xfrm>
            <a:off x="3050977" y="2166253"/>
            <a:ext cx="5664398" cy="646331"/>
          </a:xfrm>
          <a:prstGeom prst="rect">
            <a:avLst/>
          </a:prstGeom>
          <a:noFill/>
        </p:spPr>
        <p:txBody>
          <a:bodyPr wrap="square">
            <a:spAutoFit/>
          </a:bodyPr>
          <a:lstStyle/>
          <a:p>
            <a:r>
              <a:rPr lang="en-US" dirty="0"/>
              <a:t>Consolidate data from different performance indicators into a single workbook.</a:t>
            </a:r>
          </a:p>
        </p:txBody>
      </p:sp>
      <p:sp>
        <p:nvSpPr>
          <p:cNvPr id="12" name="TextBox 11">
            <a:extLst>
              <a:ext uri="{FF2B5EF4-FFF2-40B4-BE49-F238E27FC236}">
                <a16:creationId xmlns:a16="http://schemas.microsoft.com/office/drawing/2014/main" id="{BEA86F49-6782-96EB-936D-67756BFDD635}"/>
              </a:ext>
            </a:extLst>
          </p:cNvPr>
          <p:cNvSpPr txBox="1"/>
          <p:nvPr/>
        </p:nvSpPr>
        <p:spPr>
          <a:xfrm>
            <a:off x="3050976" y="2752358"/>
            <a:ext cx="6483549" cy="646331"/>
          </a:xfrm>
          <a:prstGeom prst="rect">
            <a:avLst/>
          </a:prstGeom>
          <a:noFill/>
        </p:spPr>
        <p:txBody>
          <a:bodyPr wrap="square">
            <a:spAutoFit/>
          </a:bodyPr>
          <a:lstStyle/>
          <a:p>
            <a:r>
              <a:rPr lang="en-US" dirty="0"/>
              <a:t>Automate calculations for metrics like averages, totals, and overall performance scores.</a:t>
            </a:r>
          </a:p>
        </p:txBody>
      </p:sp>
      <p:sp>
        <p:nvSpPr>
          <p:cNvPr id="14" name="TextBox 13">
            <a:extLst>
              <a:ext uri="{FF2B5EF4-FFF2-40B4-BE49-F238E27FC236}">
                <a16:creationId xmlns:a16="http://schemas.microsoft.com/office/drawing/2014/main" id="{04AE7A3A-D225-D8E4-6033-55440BB2CBB9}"/>
              </a:ext>
            </a:extLst>
          </p:cNvPr>
          <p:cNvSpPr txBox="1"/>
          <p:nvPr/>
        </p:nvSpPr>
        <p:spPr>
          <a:xfrm>
            <a:off x="3050975" y="3398689"/>
            <a:ext cx="5950149" cy="646331"/>
          </a:xfrm>
          <a:prstGeom prst="rect">
            <a:avLst/>
          </a:prstGeom>
          <a:noFill/>
        </p:spPr>
        <p:txBody>
          <a:bodyPr wrap="square">
            <a:spAutoFit/>
          </a:bodyPr>
          <a:lstStyle/>
          <a:p>
            <a:r>
              <a:rPr lang="en-US" dirty="0"/>
              <a:t>Visualize data through graphs and dashboards to provide easy-to-understand insights.</a:t>
            </a:r>
          </a:p>
        </p:txBody>
      </p:sp>
      <p:sp>
        <p:nvSpPr>
          <p:cNvPr id="16" name="TextBox 15">
            <a:extLst>
              <a:ext uri="{FF2B5EF4-FFF2-40B4-BE49-F238E27FC236}">
                <a16:creationId xmlns:a16="http://schemas.microsoft.com/office/drawing/2014/main" id="{C03FAC17-CD0F-7B07-3689-6A383D562D85}"/>
              </a:ext>
            </a:extLst>
          </p:cNvPr>
          <p:cNvSpPr txBox="1"/>
          <p:nvPr/>
        </p:nvSpPr>
        <p:spPr>
          <a:xfrm>
            <a:off x="3050974" y="4001000"/>
            <a:ext cx="5664398" cy="646331"/>
          </a:xfrm>
          <a:prstGeom prst="rect">
            <a:avLst/>
          </a:prstGeom>
          <a:noFill/>
        </p:spPr>
        <p:txBody>
          <a:bodyPr wrap="square">
            <a:spAutoFit/>
          </a:bodyPr>
          <a:lstStyle/>
          <a:p>
            <a:r>
              <a:rPr lang="en-US" dirty="0"/>
              <a:t>Identify trends and outliers in performance data, facilitating better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078D098-A11F-7F47-5045-1A36E247152F}"/>
              </a:ext>
            </a:extLst>
          </p:cNvPr>
          <p:cNvSpPr txBox="1"/>
          <p:nvPr/>
        </p:nvSpPr>
        <p:spPr>
          <a:xfrm>
            <a:off x="969645" y="2198915"/>
            <a:ext cx="6101952" cy="369332"/>
          </a:xfrm>
          <a:prstGeom prst="rect">
            <a:avLst/>
          </a:prstGeom>
          <a:noFill/>
        </p:spPr>
        <p:txBody>
          <a:bodyPr wrap="square">
            <a:spAutoFit/>
          </a:bodyPr>
          <a:lstStyle/>
          <a:p>
            <a:r>
              <a:rPr lang="en-US" b="1" dirty="0"/>
              <a:t>Employee Information: </a:t>
            </a:r>
            <a:r>
              <a:rPr lang="en-US" dirty="0"/>
              <a:t>ID, name, department, role.</a:t>
            </a:r>
          </a:p>
        </p:txBody>
      </p:sp>
      <p:sp>
        <p:nvSpPr>
          <p:cNvPr id="6" name="TextBox 5">
            <a:extLst>
              <a:ext uri="{FF2B5EF4-FFF2-40B4-BE49-F238E27FC236}">
                <a16:creationId xmlns:a16="http://schemas.microsoft.com/office/drawing/2014/main" id="{D77D3CF1-9050-D56D-66F8-0808528E64C4}"/>
              </a:ext>
            </a:extLst>
          </p:cNvPr>
          <p:cNvSpPr txBox="1"/>
          <p:nvPr/>
        </p:nvSpPr>
        <p:spPr>
          <a:xfrm>
            <a:off x="969645" y="2603966"/>
            <a:ext cx="8317231" cy="923330"/>
          </a:xfrm>
          <a:prstGeom prst="rect">
            <a:avLst/>
          </a:prstGeom>
          <a:noFill/>
        </p:spPr>
        <p:txBody>
          <a:bodyPr wrap="square">
            <a:spAutoFit/>
          </a:bodyPr>
          <a:lstStyle/>
          <a:p>
            <a:r>
              <a:rPr lang="en-US" b="1" dirty="0"/>
              <a:t>Performance Metrics:</a:t>
            </a:r>
            <a:r>
              <a:rPr lang="en-US" dirty="0"/>
              <a:t> Quantitative and qualitative measures such as sales numbers, project completions, customer satisfaction scores, attendance records, and peer reviews.</a:t>
            </a:r>
          </a:p>
        </p:txBody>
      </p:sp>
      <p:sp>
        <p:nvSpPr>
          <p:cNvPr id="8" name="TextBox 7">
            <a:extLst>
              <a:ext uri="{FF2B5EF4-FFF2-40B4-BE49-F238E27FC236}">
                <a16:creationId xmlns:a16="http://schemas.microsoft.com/office/drawing/2014/main" id="{E68F342F-0B67-2732-4F1E-F33B986ED9E4}"/>
              </a:ext>
            </a:extLst>
          </p:cNvPr>
          <p:cNvSpPr txBox="1"/>
          <p:nvPr/>
        </p:nvSpPr>
        <p:spPr>
          <a:xfrm>
            <a:off x="969645" y="3527296"/>
            <a:ext cx="6578918" cy="646331"/>
          </a:xfrm>
          <a:prstGeom prst="rect">
            <a:avLst/>
          </a:prstGeom>
          <a:noFill/>
        </p:spPr>
        <p:txBody>
          <a:bodyPr wrap="square">
            <a:spAutoFit/>
          </a:bodyPr>
          <a:lstStyle/>
          <a:p>
            <a:r>
              <a:rPr lang="en-US" b="1" dirty="0"/>
              <a:t>Time Period: </a:t>
            </a:r>
            <a:r>
              <a:rPr lang="en-US" dirty="0"/>
              <a:t>Data spans multiple quarters or years to allow trend analysis.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7455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AB05072-F067-2778-B582-00DD3718D0E7}"/>
              </a:ext>
            </a:extLst>
          </p:cNvPr>
          <p:cNvSpPr txBox="1"/>
          <p:nvPr/>
        </p:nvSpPr>
        <p:spPr>
          <a:xfrm>
            <a:off x="2526030" y="2082636"/>
            <a:ext cx="2117408" cy="954107"/>
          </a:xfrm>
          <a:prstGeom prst="rect">
            <a:avLst/>
          </a:prstGeom>
          <a:noFill/>
        </p:spPr>
        <p:txBody>
          <a:bodyPr wrap="square" rtlCol="0">
            <a:spAutoFit/>
          </a:bodyPr>
          <a:lstStyle/>
          <a:p>
            <a:pPr algn="l"/>
            <a:r>
              <a:rPr lang="en-US" sz="2800" b="1" i="0" dirty="0">
                <a:solidFill>
                  <a:srgbClr val="0D0D0D"/>
                </a:solidFill>
                <a:effectLst/>
                <a:latin typeface="Times New Roman" panose="02020603050405020304" pitchFamily="18" charset="0"/>
                <a:cs typeface="Times New Roman" panose="02020603050405020304" pitchFamily="18" charset="0"/>
              </a:rPr>
              <a:t>Solution :</a:t>
            </a:r>
            <a:r>
              <a:rPr lang="en-US" sz="2800" b="0" i="0" dirty="0">
                <a:solidFill>
                  <a:srgbClr val="0D0D0D"/>
                </a:solidFill>
                <a:effectLst/>
                <a:latin typeface="Times New Roman" panose="02020603050405020304" pitchFamily="18" charset="0"/>
                <a:cs typeface="Times New Roman" panose="02020603050405020304" pitchFamily="18" charset="0"/>
              </a:rPr>
              <a:t> </a:t>
            </a: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B212253-E46A-0927-FA62-71EF548FB401}"/>
              </a:ext>
            </a:extLst>
          </p:cNvPr>
          <p:cNvSpPr txBox="1"/>
          <p:nvPr/>
        </p:nvSpPr>
        <p:spPr>
          <a:xfrm>
            <a:off x="2533650" y="2963692"/>
            <a:ext cx="7343181" cy="1200329"/>
          </a:xfrm>
          <a:prstGeom prst="rect">
            <a:avLst/>
          </a:prstGeom>
          <a:noFill/>
        </p:spPr>
        <p:txBody>
          <a:bodyPr wrap="square">
            <a:spAutoFit/>
          </a:bodyPr>
          <a:lstStyle/>
          <a:p>
            <a:r>
              <a:rPr lang="en-US" b="1" dirty="0"/>
              <a:t>Centralized Database: </a:t>
            </a:r>
            <a:r>
              <a:rPr lang="en-US" dirty="0"/>
              <a:t>Create a centralized Excel workbook to consolidate all relevant performance data. This will include importing data from various sources such as sales records, project management tools, customer feedback systems, and attendance logs.</a:t>
            </a:r>
          </a:p>
        </p:txBody>
      </p:sp>
      <p:sp>
        <p:nvSpPr>
          <p:cNvPr id="15" name="TextBox 14">
            <a:extLst>
              <a:ext uri="{FF2B5EF4-FFF2-40B4-BE49-F238E27FC236}">
                <a16:creationId xmlns:a16="http://schemas.microsoft.com/office/drawing/2014/main" id="{62C2C27F-D9CA-3256-D1CE-3787DEE91379}"/>
              </a:ext>
            </a:extLst>
          </p:cNvPr>
          <p:cNvSpPr txBox="1"/>
          <p:nvPr/>
        </p:nvSpPr>
        <p:spPr>
          <a:xfrm>
            <a:off x="2526030" y="4165796"/>
            <a:ext cx="6828235" cy="1200329"/>
          </a:xfrm>
          <a:prstGeom prst="rect">
            <a:avLst/>
          </a:prstGeom>
          <a:noFill/>
        </p:spPr>
        <p:txBody>
          <a:bodyPr wrap="square">
            <a:spAutoFit/>
          </a:bodyPr>
          <a:lstStyle/>
          <a:p>
            <a:r>
              <a:rPr lang="en-US" b="1" dirty="0"/>
              <a:t>Standardization: </a:t>
            </a:r>
            <a:r>
              <a:rPr lang="en-US" dirty="0"/>
              <a:t>Ensure data consistency by standardizing formats across different sources. For example, all dates should follow the same format, and performance metrics should be uniformly defined and measured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saravananabinaya291@gmail.com</cp:lastModifiedBy>
  <cp:revision>30</cp:revision>
  <dcterms:created xsi:type="dcterms:W3CDTF">2024-03-29T15:07:22Z</dcterms:created>
  <dcterms:modified xsi:type="dcterms:W3CDTF">2024-09-04T05:42:04Z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