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0D55B6-9692-4A34-A31D-D99460042D2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BA4108-E227-4751-9EA4-1A7673619EFC}">
      <dgm:prSet/>
      <dgm:spPr/>
      <dgm:t>
        <a:bodyPr/>
        <a:lstStyle/>
        <a:p>
          <a:r>
            <a:rPr lang="en-US"/>
            <a:t>Highest number of YouTube users belong to the age group 18-24.</a:t>
          </a:r>
        </a:p>
      </dgm:t>
    </dgm:pt>
    <dgm:pt modelId="{700FBD10-7B74-454B-9353-0AB2E56DAC2D}" type="parTrans" cxnId="{133772BA-C636-47D5-AB60-6C78139F8DDC}">
      <dgm:prSet/>
      <dgm:spPr/>
      <dgm:t>
        <a:bodyPr/>
        <a:lstStyle/>
        <a:p>
          <a:endParaRPr lang="en-US"/>
        </a:p>
      </dgm:t>
    </dgm:pt>
    <dgm:pt modelId="{AB88DBDC-91AA-4CB9-9B18-01F4C85B9988}" type="sibTrans" cxnId="{133772BA-C636-47D5-AB60-6C78139F8DDC}">
      <dgm:prSet/>
      <dgm:spPr/>
      <dgm:t>
        <a:bodyPr/>
        <a:lstStyle/>
        <a:p>
          <a:endParaRPr lang="en-US"/>
        </a:p>
      </dgm:t>
    </dgm:pt>
    <dgm:pt modelId="{6626F12C-DE98-441C-B70E-9269237759F9}">
      <dgm:prSet/>
      <dgm:spPr/>
      <dgm:t>
        <a:bodyPr/>
        <a:lstStyle/>
        <a:p>
          <a:r>
            <a:rPr lang="en-US"/>
            <a:t>Canada has the greatest number of users in this data.</a:t>
          </a:r>
        </a:p>
      </dgm:t>
    </dgm:pt>
    <dgm:pt modelId="{A478C094-6368-4A7B-BC74-5B95793599C6}" type="parTrans" cxnId="{C667FF12-AF19-430E-B5C6-5D0C52CF959E}">
      <dgm:prSet/>
      <dgm:spPr/>
      <dgm:t>
        <a:bodyPr/>
        <a:lstStyle/>
        <a:p>
          <a:endParaRPr lang="en-US"/>
        </a:p>
      </dgm:t>
    </dgm:pt>
    <dgm:pt modelId="{5B66CE7F-D220-449C-969B-6611169282D1}" type="sibTrans" cxnId="{C667FF12-AF19-430E-B5C6-5D0C52CF959E}">
      <dgm:prSet/>
      <dgm:spPr/>
      <dgm:t>
        <a:bodyPr/>
        <a:lstStyle/>
        <a:p>
          <a:endParaRPr lang="en-US"/>
        </a:p>
      </dgm:t>
    </dgm:pt>
    <dgm:pt modelId="{BD048C1A-C0A9-4B7D-BD57-8C6CC8B54D35}">
      <dgm:prSet/>
      <dgm:spPr/>
      <dgm:t>
        <a:bodyPr/>
        <a:lstStyle/>
        <a:p>
          <a:r>
            <a:rPr lang="en-US" dirty="0"/>
            <a:t>Users use mobiles mostly for watching YouTube videos.</a:t>
          </a:r>
        </a:p>
      </dgm:t>
    </dgm:pt>
    <dgm:pt modelId="{D4A50C10-DA44-4EE0-B4F6-961059963A1F}" type="parTrans" cxnId="{EE5EF69F-5028-448B-A097-EA6103A65D3D}">
      <dgm:prSet/>
      <dgm:spPr/>
      <dgm:t>
        <a:bodyPr/>
        <a:lstStyle/>
        <a:p>
          <a:endParaRPr lang="en-US"/>
        </a:p>
      </dgm:t>
    </dgm:pt>
    <dgm:pt modelId="{5DFBBD85-3589-459E-8284-279E0EE42402}" type="sibTrans" cxnId="{EE5EF69F-5028-448B-A097-EA6103A65D3D}">
      <dgm:prSet/>
      <dgm:spPr/>
      <dgm:t>
        <a:bodyPr/>
        <a:lstStyle/>
        <a:p>
          <a:endParaRPr lang="en-US"/>
        </a:p>
      </dgm:t>
    </dgm:pt>
    <dgm:pt modelId="{F6B7A78A-57E0-41AC-8941-70ECF6AEA079}">
      <dgm:prSet/>
      <dgm:spPr/>
      <dgm:t>
        <a:bodyPr/>
        <a:lstStyle/>
        <a:p>
          <a:r>
            <a:rPr lang="en-US"/>
            <a:t>Entertainment has the most engagement rate followed by music.</a:t>
          </a:r>
        </a:p>
      </dgm:t>
    </dgm:pt>
    <dgm:pt modelId="{401999BC-1871-459A-B05B-53F4568367CE}" type="parTrans" cxnId="{C216641B-9A1C-466D-A22C-42C4D43CE995}">
      <dgm:prSet/>
      <dgm:spPr/>
      <dgm:t>
        <a:bodyPr/>
        <a:lstStyle/>
        <a:p>
          <a:endParaRPr lang="en-US"/>
        </a:p>
      </dgm:t>
    </dgm:pt>
    <dgm:pt modelId="{905A3CF6-B92C-4339-B1C4-193852E662F3}" type="sibTrans" cxnId="{C216641B-9A1C-466D-A22C-42C4D43CE995}">
      <dgm:prSet/>
      <dgm:spPr/>
      <dgm:t>
        <a:bodyPr/>
        <a:lstStyle/>
        <a:p>
          <a:endParaRPr lang="en-US"/>
        </a:p>
      </dgm:t>
    </dgm:pt>
    <dgm:pt modelId="{7E8491B6-CFBE-4517-A1FD-FD5939844714}">
      <dgm:prSet/>
      <dgm:spPr/>
      <dgm:t>
        <a:bodyPr/>
        <a:lstStyle/>
        <a:p>
          <a:r>
            <a:rPr lang="en-US"/>
            <a:t>Users belong to the age group 18-24 engage with YouTube more and interact with advertisements more than other age group.</a:t>
          </a:r>
        </a:p>
      </dgm:t>
    </dgm:pt>
    <dgm:pt modelId="{3DED9109-48DC-4914-80B6-1C70A3B232BE}" type="parTrans" cxnId="{AC38BEB0-7271-418F-96FB-677405A66D0A}">
      <dgm:prSet/>
      <dgm:spPr/>
      <dgm:t>
        <a:bodyPr/>
        <a:lstStyle/>
        <a:p>
          <a:endParaRPr lang="en-US"/>
        </a:p>
      </dgm:t>
    </dgm:pt>
    <dgm:pt modelId="{CE5390F9-DBAA-4381-80A6-B44603999C54}" type="sibTrans" cxnId="{AC38BEB0-7271-418F-96FB-677405A66D0A}">
      <dgm:prSet/>
      <dgm:spPr/>
      <dgm:t>
        <a:bodyPr/>
        <a:lstStyle/>
        <a:p>
          <a:endParaRPr lang="en-US"/>
        </a:p>
      </dgm:t>
    </dgm:pt>
    <dgm:pt modelId="{1431E7FE-DCCB-47CF-BB5B-4D0713A0A067}">
      <dgm:prSet/>
      <dgm:spPr/>
      <dgm:t>
        <a:bodyPr/>
        <a:lstStyle/>
        <a:p>
          <a:r>
            <a:rPr lang="en-US"/>
            <a:t>Females spent their time on YouTube than other genders.</a:t>
          </a:r>
        </a:p>
      </dgm:t>
    </dgm:pt>
    <dgm:pt modelId="{548708C4-82F8-4CB3-BCAB-C91F102EC6BA}" type="parTrans" cxnId="{F3C192A3-1995-490F-9F50-053622107985}">
      <dgm:prSet/>
      <dgm:spPr/>
      <dgm:t>
        <a:bodyPr/>
        <a:lstStyle/>
        <a:p>
          <a:endParaRPr lang="en-US"/>
        </a:p>
      </dgm:t>
    </dgm:pt>
    <dgm:pt modelId="{629B42CE-4611-4BEA-8BEB-7BB6DC87BA7B}" type="sibTrans" cxnId="{F3C192A3-1995-490F-9F50-053622107985}">
      <dgm:prSet/>
      <dgm:spPr/>
      <dgm:t>
        <a:bodyPr/>
        <a:lstStyle/>
        <a:p>
          <a:endParaRPr lang="en-US"/>
        </a:p>
      </dgm:t>
    </dgm:pt>
    <dgm:pt modelId="{B10864B4-F33E-488B-AC34-2DD2D1CF5551}">
      <dgm:prSet/>
      <dgm:spPr/>
      <dgm:t>
        <a:bodyPr/>
        <a:lstStyle/>
        <a:p>
          <a:r>
            <a:rPr lang="en-US"/>
            <a:t>Action Genre of videos are most watched followed by Comedy.</a:t>
          </a:r>
        </a:p>
      </dgm:t>
    </dgm:pt>
    <dgm:pt modelId="{83873A21-1F47-4D48-B3C2-32E3B1A5FD54}" type="parTrans" cxnId="{CCAA24B7-9FDC-4520-9F03-C411187F8AED}">
      <dgm:prSet/>
      <dgm:spPr/>
      <dgm:t>
        <a:bodyPr/>
        <a:lstStyle/>
        <a:p>
          <a:endParaRPr lang="en-US"/>
        </a:p>
      </dgm:t>
    </dgm:pt>
    <dgm:pt modelId="{F70924E2-81FA-44DB-AD39-46C1CEFA889D}" type="sibTrans" cxnId="{CCAA24B7-9FDC-4520-9F03-C411187F8AED}">
      <dgm:prSet/>
      <dgm:spPr/>
      <dgm:t>
        <a:bodyPr/>
        <a:lstStyle/>
        <a:p>
          <a:endParaRPr lang="en-US"/>
        </a:p>
      </dgm:t>
    </dgm:pt>
    <dgm:pt modelId="{AB5D67E8-AA89-4E23-BE71-D666334EFB86}">
      <dgm:prSet/>
      <dgm:spPr/>
      <dgm:t>
        <a:bodyPr/>
        <a:lstStyle/>
        <a:p>
          <a:r>
            <a:rPr lang="en-US"/>
            <a:t>Users belong to the age group 13-17 has the most satisfied experience with YouTube followed by the age group 45-54.</a:t>
          </a:r>
        </a:p>
      </dgm:t>
    </dgm:pt>
    <dgm:pt modelId="{397EDCD0-2361-40AB-A08B-729FD974E3B1}" type="parTrans" cxnId="{00726390-EACE-450F-BD62-2B61C3FDDE22}">
      <dgm:prSet/>
      <dgm:spPr/>
      <dgm:t>
        <a:bodyPr/>
        <a:lstStyle/>
        <a:p>
          <a:endParaRPr lang="en-US"/>
        </a:p>
      </dgm:t>
    </dgm:pt>
    <dgm:pt modelId="{8558ECB8-DAF6-426C-ACA8-A5D713A58678}" type="sibTrans" cxnId="{00726390-EACE-450F-BD62-2B61C3FDDE22}">
      <dgm:prSet/>
      <dgm:spPr/>
      <dgm:t>
        <a:bodyPr/>
        <a:lstStyle/>
        <a:p>
          <a:endParaRPr lang="en-US"/>
        </a:p>
      </dgm:t>
    </dgm:pt>
    <dgm:pt modelId="{035A728B-3482-439E-8510-8B859F2C502A}">
      <dgm:prSet/>
      <dgm:spPr/>
      <dgm:t>
        <a:bodyPr/>
        <a:lstStyle/>
        <a:p>
          <a:r>
            <a:rPr lang="en-US"/>
            <a:t>Users who belong to the age group 55 and above feels that their recommendation algorithm is poor.</a:t>
          </a:r>
        </a:p>
      </dgm:t>
    </dgm:pt>
    <dgm:pt modelId="{6823822A-2447-40B3-8F7E-EADA8EC81705}" type="parTrans" cxnId="{D0A1B7A2-7084-4DDA-B30E-D0976BB02D6F}">
      <dgm:prSet/>
      <dgm:spPr/>
      <dgm:t>
        <a:bodyPr/>
        <a:lstStyle/>
        <a:p>
          <a:endParaRPr lang="en-US"/>
        </a:p>
      </dgm:t>
    </dgm:pt>
    <dgm:pt modelId="{557510C1-DF41-4564-ABF2-356026392482}" type="sibTrans" cxnId="{D0A1B7A2-7084-4DDA-B30E-D0976BB02D6F}">
      <dgm:prSet/>
      <dgm:spPr/>
      <dgm:t>
        <a:bodyPr/>
        <a:lstStyle/>
        <a:p>
          <a:endParaRPr lang="en-US"/>
        </a:p>
      </dgm:t>
    </dgm:pt>
    <dgm:pt modelId="{5A002AFC-1E56-42D2-9D13-E0C1E8F9D585}">
      <dgm:prSet/>
      <dgm:spPr/>
      <dgm:t>
        <a:bodyPr/>
        <a:lstStyle/>
        <a:p>
          <a:r>
            <a:rPr lang="en-US"/>
            <a:t>Music has the highest satisfaction score and recommendation algorithm.</a:t>
          </a:r>
        </a:p>
      </dgm:t>
    </dgm:pt>
    <dgm:pt modelId="{F1BDBD81-1898-4527-AFBE-3A3FB249875B}" type="parTrans" cxnId="{42645181-B5D5-4205-9C64-AF4641D64489}">
      <dgm:prSet/>
      <dgm:spPr/>
      <dgm:t>
        <a:bodyPr/>
        <a:lstStyle/>
        <a:p>
          <a:endParaRPr lang="en-US"/>
        </a:p>
      </dgm:t>
    </dgm:pt>
    <dgm:pt modelId="{111B4B99-BDC8-4F84-94B5-9BD71DF9CC83}" type="sibTrans" cxnId="{42645181-B5D5-4205-9C64-AF4641D64489}">
      <dgm:prSet/>
      <dgm:spPr/>
      <dgm:t>
        <a:bodyPr/>
        <a:lstStyle/>
        <a:p>
          <a:endParaRPr lang="en-US"/>
        </a:p>
      </dgm:t>
    </dgm:pt>
    <dgm:pt modelId="{4A150351-5728-4CE6-8E44-968266D4A9A7}" type="pres">
      <dgm:prSet presAssocID="{120D55B6-9692-4A34-A31D-D99460042D23}" presName="diagram" presStyleCnt="0">
        <dgm:presLayoutVars>
          <dgm:dir/>
          <dgm:resizeHandles val="exact"/>
        </dgm:presLayoutVars>
      </dgm:prSet>
      <dgm:spPr/>
    </dgm:pt>
    <dgm:pt modelId="{3FC75BB8-22AA-4DF3-8111-2F0AF4F4BE87}" type="pres">
      <dgm:prSet presAssocID="{CCBA4108-E227-4751-9EA4-1A7673619EFC}" presName="node" presStyleLbl="node1" presStyleIdx="0" presStyleCnt="10">
        <dgm:presLayoutVars>
          <dgm:bulletEnabled val="1"/>
        </dgm:presLayoutVars>
      </dgm:prSet>
      <dgm:spPr/>
    </dgm:pt>
    <dgm:pt modelId="{86AEA68C-E536-4BAB-90C5-835544BC12AA}" type="pres">
      <dgm:prSet presAssocID="{AB88DBDC-91AA-4CB9-9B18-01F4C85B9988}" presName="sibTrans" presStyleCnt="0"/>
      <dgm:spPr/>
    </dgm:pt>
    <dgm:pt modelId="{DD0AD277-31B1-4FF6-817A-2902E6C7D177}" type="pres">
      <dgm:prSet presAssocID="{6626F12C-DE98-441C-B70E-9269237759F9}" presName="node" presStyleLbl="node1" presStyleIdx="1" presStyleCnt="10">
        <dgm:presLayoutVars>
          <dgm:bulletEnabled val="1"/>
        </dgm:presLayoutVars>
      </dgm:prSet>
      <dgm:spPr/>
    </dgm:pt>
    <dgm:pt modelId="{1E27C3A8-65B1-4166-B5BF-430637C3AD3D}" type="pres">
      <dgm:prSet presAssocID="{5B66CE7F-D220-449C-969B-6611169282D1}" presName="sibTrans" presStyleCnt="0"/>
      <dgm:spPr/>
    </dgm:pt>
    <dgm:pt modelId="{AC274371-1D00-417E-9845-E4CDE2E377C8}" type="pres">
      <dgm:prSet presAssocID="{BD048C1A-C0A9-4B7D-BD57-8C6CC8B54D35}" presName="node" presStyleLbl="node1" presStyleIdx="2" presStyleCnt="10">
        <dgm:presLayoutVars>
          <dgm:bulletEnabled val="1"/>
        </dgm:presLayoutVars>
      </dgm:prSet>
      <dgm:spPr/>
    </dgm:pt>
    <dgm:pt modelId="{AB78DB24-0044-4515-B4A4-25993B7D1416}" type="pres">
      <dgm:prSet presAssocID="{5DFBBD85-3589-459E-8284-279E0EE42402}" presName="sibTrans" presStyleCnt="0"/>
      <dgm:spPr/>
    </dgm:pt>
    <dgm:pt modelId="{30EB10E8-C044-4E5C-9A85-626FCD9A095A}" type="pres">
      <dgm:prSet presAssocID="{F6B7A78A-57E0-41AC-8941-70ECF6AEA079}" presName="node" presStyleLbl="node1" presStyleIdx="3" presStyleCnt="10">
        <dgm:presLayoutVars>
          <dgm:bulletEnabled val="1"/>
        </dgm:presLayoutVars>
      </dgm:prSet>
      <dgm:spPr/>
    </dgm:pt>
    <dgm:pt modelId="{40488727-6417-42E2-8899-BB56903AC59C}" type="pres">
      <dgm:prSet presAssocID="{905A3CF6-B92C-4339-B1C4-193852E662F3}" presName="sibTrans" presStyleCnt="0"/>
      <dgm:spPr/>
    </dgm:pt>
    <dgm:pt modelId="{787F37ED-BFA1-4A28-9781-4455CB8C4C0B}" type="pres">
      <dgm:prSet presAssocID="{7E8491B6-CFBE-4517-A1FD-FD5939844714}" presName="node" presStyleLbl="node1" presStyleIdx="4" presStyleCnt="10">
        <dgm:presLayoutVars>
          <dgm:bulletEnabled val="1"/>
        </dgm:presLayoutVars>
      </dgm:prSet>
      <dgm:spPr/>
    </dgm:pt>
    <dgm:pt modelId="{EAF49E8E-4259-473B-9748-9B26C3E8BFDE}" type="pres">
      <dgm:prSet presAssocID="{CE5390F9-DBAA-4381-80A6-B44603999C54}" presName="sibTrans" presStyleCnt="0"/>
      <dgm:spPr/>
    </dgm:pt>
    <dgm:pt modelId="{86B31EBB-3874-49B4-AFC2-0BD079B84385}" type="pres">
      <dgm:prSet presAssocID="{1431E7FE-DCCB-47CF-BB5B-4D0713A0A067}" presName="node" presStyleLbl="node1" presStyleIdx="5" presStyleCnt="10">
        <dgm:presLayoutVars>
          <dgm:bulletEnabled val="1"/>
        </dgm:presLayoutVars>
      </dgm:prSet>
      <dgm:spPr/>
    </dgm:pt>
    <dgm:pt modelId="{4A11F3F0-8E39-4D52-8D5D-DD83CFE17EA7}" type="pres">
      <dgm:prSet presAssocID="{629B42CE-4611-4BEA-8BEB-7BB6DC87BA7B}" presName="sibTrans" presStyleCnt="0"/>
      <dgm:spPr/>
    </dgm:pt>
    <dgm:pt modelId="{8760B0F2-2401-4FF5-BE47-A3C35D5D0D52}" type="pres">
      <dgm:prSet presAssocID="{B10864B4-F33E-488B-AC34-2DD2D1CF5551}" presName="node" presStyleLbl="node1" presStyleIdx="6" presStyleCnt="10">
        <dgm:presLayoutVars>
          <dgm:bulletEnabled val="1"/>
        </dgm:presLayoutVars>
      </dgm:prSet>
      <dgm:spPr/>
    </dgm:pt>
    <dgm:pt modelId="{D30A060B-E54F-4A08-B047-9C2BACCBA673}" type="pres">
      <dgm:prSet presAssocID="{F70924E2-81FA-44DB-AD39-46C1CEFA889D}" presName="sibTrans" presStyleCnt="0"/>
      <dgm:spPr/>
    </dgm:pt>
    <dgm:pt modelId="{D41FA2FA-2651-4E51-932D-FDD8579D9F1F}" type="pres">
      <dgm:prSet presAssocID="{AB5D67E8-AA89-4E23-BE71-D666334EFB86}" presName="node" presStyleLbl="node1" presStyleIdx="7" presStyleCnt="10">
        <dgm:presLayoutVars>
          <dgm:bulletEnabled val="1"/>
        </dgm:presLayoutVars>
      </dgm:prSet>
      <dgm:spPr/>
    </dgm:pt>
    <dgm:pt modelId="{6795E95A-8E8E-4D5B-8E1C-512B1024F991}" type="pres">
      <dgm:prSet presAssocID="{8558ECB8-DAF6-426C-ACA8-A5D713A58678}" presName="sibTrans" presStyleCnt="0"/>
      <dgm:spPr/>
    </dgm:pt>
    <dgm:pt modelId="{3D07AA4F-EEA4-4933-9914-F8100E8B0746}" type="pres">
      <dgm:prSet presAssocID="{035A728B-3482-439E-8510-8B859F2C502A}" presName="node" presStyleLbl="node1" presStyleIdx="8" presStyleCnt="10">
        <dgm:presLayoutVars>
          <dgm:bulletEnabled val="1"/>
        </dgm:presLayoutVars>
      </dgm:prSet>
      <dgm:spPr/>
    </dgm:pt>
    <dgm:pt modelId="{C99D8B03-92D1-45B9-955A-842A14D49D99}" type="pres">
      <dgm:prSet presAssocID="{557510C1-DF41-4564-ABF2-356026392482}" presName="sibTrans" presStyleCnt="0"/>
      <dgm:spPr/>
    </dgm:pt>
    <dgm:pt modelId="{BCE8B262-5206-416B-BE6A-B6BE73260108}" type="pres">
      <dgm:prSet presAssocID="{5A002AFC-1E56-42D2-9D13-E0C1E8F9D585}" presName="node" presStyleLbl="node1" presStyleIdx="9" presStyleCnt="10">
        <dgm:presLayoutVars>
          <dgm:bulletEnabled val="1"/>
        </dgm:presLayoutVars>
      </dgm:prSet>
      <dgm:spPr/>
    </dgm:pt>
  </dgm:ptLst>
  <dgm:cxnLst>
    <dgm:cxn modelId="{C667FF12-AF19-430E-B5C6-5D0C52CF959E}" srcId="{120D55B6-9692-4A34-A31D-D99460042D23}" destId="{6626F12C-DE98-441C-B70E-9269237759F9}" srcOrd="1" destOrd="0" parTransId="{A478C094-6368-4A7B-BC74-5B95793599C6}" sibTransId="{5B66CE7F-D220-449C-969B-6611169282D1}"/>
    <dgm:cxn modelId="{58884418-0874-43CA-8149-7929F0DC895B}" type="presOf" srcId="{7E8491B6-CFBE-4517-A1FD-FD5939844714}" destId="{787F37ED-BFA1-4A28-9781-4455CB8C4C0B}" srcOrd="0" destOrd="0" presId="urn:microsoft.com/office/officeart/2005/8/layout/default"/>
    <dgm:cxn modelId="{C216641B-9A1C-466D-A22C-42C4D43CE995}" srcId="{120D55B6-9692-4A34-A31D-D99460042D23}" destId="{F6B7A78A-57E0-41AC-8941-70ECF6AEA079}" srcOrd="3" destOrd="0" parTransId="{401999BC-1871-459A-B05B-53F4568367CE}" sibTransId="{905A3CF6-B92C-4339-B1C4-193852E662F3}"/>
    <dgm:cxn modelId="{2DBE4120-841A-4E33-AA51-3B49683FE9B3}" type="presOf" srcId="{1431E7FE-DCCB-47CF-BB5B-4D0713A0A067}" destId="{86B31EBB-3874-49B4-AFC2-0BD079B84385}" srcOrd="0" destOrd="0" presId="urn:microsoft.com/office/officeart/2005/8/layout/default"/>
    <dgm:cxn modelId="{210ADB68-E330-4875-8708-087901F8CB4C}" type="presOf" srcId="{AB5D67E8-AA89-4E23-BE71-D666334EFB86}" destId="{D41FA2FA-2651-4E51-932D-FDD8579D9F1F}" srcOrd="0" destOrd="0" presId="urn:microsoft.com/office/officeart/2005/8/layout/default"/>
    <dgm:cxn modelId="{39F9FD4C-01DB-4BA6-B94E-9ADBEA6CE826}" type="presOf" srcId="{120D55B6-9692-4A34-A31D-D99460042D23}" destId="{4A150351-5728-4CE6-8E44-968266D4A9A7}" srcOrd="0" destOrd="0" presId="urn:microsoft.com/office/officeart/2005/8/layout/default"/>
    <dgm:cxn modelId="{0DED2B70-E13C-4535-BE7B-BBF1F5FA6107}" type="presOf" srcId="{BD048C1A-C0A9-4B7D-BD57-8C6CC8B54D35}" destId="{AC274371-1D00-417E-9845-E4CDE2E377C8}" srcOrd="0" destOrd="0" presId="urn:microsoft.com/office/officeart/2005/8/layout/default"/>
    <dgm:cxn modelId="{5FA1B978-AA08-4603-BBD5-FC6FA70CEF37}" type="presOf" srcId="{035A728B-3482-439E-8510-8B859F2C502A}" destId="{3D07AA4F-EEA4-4933-9914-F8100E8B0746}" srcOrd="0" destOrd="0" presId="urn:microsoft.com/office/officeart/2005/8/layout/default"/>
    <dgm:cxn modelId="{EDA44A7C-9805-4B8A-AD41-8E22AA1ADB8C}" type="presOf" srcId="{B10864B4-F33E-488B-AC34-2DD2D1CF5551}" destId="{8760B0F2-2401-4FF5-BE47-A3C35D5D0D52}" srcOrd="0" destOrd="0" presId="urn:microsoft.com/office/officeart/2005/8/layout/default"/>
    <dgm:cxn modelId="{42645181-B5D5-4205-9C64-AF4641D64489}" srcId="{120D55B6-9692-4A34-A31D-D99460042D23}" destId="{5A002AFC-1E56-42D2-9D13-E0C1E8F9D585}" srcOrd="9" destOrd="0" parTransId="{F1BDBD81-1898-4527-AFBE-3A3FB249875B}" sibTransId="{111B4B99-BDC8-4F84-94B5-9BD71DF9CC83}"/>
    <dgm:cxn modelId="{BE386D8A-AD08-4138-BB44-0DB7229160C8}" type="presOf" srcId="{F6B7A78A-57E0-41AC-8941-70ECF6AEA079}" destId="{30EB10E8-C044-4E5C-9A85-626FCD9A095A}" srcOrd="0" destOrd="0" presId="urn:microsoft.com/office/officeart/2005/8/layout/default"/>
    <dgm:cxn modelId="{00726390-EACE-450F-BD62-2B61C3FDDE22}" srcId="{120D55B6-9692-4A34-A31D-D99460042D23}" destId="{AB5D67E8-AA89-4E23-BE71-D666334EFB86}" srcOrd="7" destOrd="0" parTransId="{397EDCD0-2361-40AB-A08B-729FD974E3B1}" sibTransId="{8558ECB8-DAF6-426C-ACA8-A5D713A58678}"/>
    <dgm:cxn modelId="{EE5EF69F-5028-448B-A097-EA6103A65D3D}" srcId="{120D55B6-9692-4A34-A31D-D99460042D23}" destId="{BD048C1A-C0A9-4B7D-BD57-8C6CC8B54D35}" srcOrd="2" destOrd="0" parTransId="{D4A50C10-DA44-4EE0-B4F6-961059963A1F}" sibTransId="{5DFBBD85-3589-459E-8284-279E0EE42402}"/>
    <dgm:cxn modelId="{D0A1B7A2-7084-4DDA-B30E-D0976BB02D6F}" srcId="{120D55B6-9692-4A34-A31D-D99460042D23}" destId="{035A728B-3482-439E-8510-8B859F2C502A}" srcOrd="8" destOrd="0" parTransId="{6823822A-2447-40B3-8F7E-EADA8EC81705}" sibTransId="{557510C1-DF41-4564-ABF2-356026392482}"/>
    <dgm:cxn modelId="{F3C192A3-1995-490F-9F50-053622107985}" srcId="{120D55B6-9692-4A34-A31D-D99460042D23}" destId="{1431E7FE-DCCB-47CF-BB5B-4D0713A0A067}" srcOrd="5" destOrd="0" parTransId="{548708C4-82F8-4CB3-BCAB-C91F102EC6BA}" sibTransId="{629B42CE-4611-4BEA-8BEB-7BB6DC87BA7B}"/>
    <dgm:cxn modelId="{AC38BEB0-7271-418F-96FB-677405A66D0A}" srcId="{120D55B6-9692-4A34-A31D-D99460042D23}" destId="{7E8491B6-CFBE-4517-A1FD-FD5939844714}" srcOrd="4" destOrd="0" parTransId="{3DED9109-48DC-4914-80B6-1C70A3B232BE}" sibTransId="{CE5390F9-DBAA-4381-80A6-B44603999C54}"/>
    <dgm:cxn modelId="{CCAA24B7-9FDC-4520-9F03-C411187F8AED}" srcId="{120D55B6-9692-4A34-A31D-D99460042D23}" destId="{B10864B4-F33E-488B-AC34-2DD2D1CF5551}" srcOrd="6" destOrd="0" parTransId="{83873A21-1F47-4D48-B3C2-32E3B1A5FD54}" sibTransId="{F70924E2-81FA-44DB-AD39-46C1CEFA889D}"/>
    <dgm:cxn modelId="{133772BA-C636-47D5-AB60-6C78139F8DDC}" srcId="{120D55B6-9692-4A34-A31D-D99460042D23}" destId="{CCBA4108-E227-4751-9EA4-1A7673619EFC}" srcOrd="0" destOrd="0" parTransId="{700FBD10-7B74-454B-9353-0AB2E56DAC2D}" sibTransId="{AB88DBDC-91AA-4CB9-9B18-01F4C85B9988}"/>
    <dgm:cxn modelId="{4E5AC8CB-C6B8-44BE-91B1-B63F21CB0A77}" type="presOf" srcId="{CCBA4108-E227-4751-9EA4-1A7673619EFC}" destId="{3FC75BB8-22AA-4DF3-8111-2F0AF4F4BE87}" srcOrd="0" destOrd="0" presId="urn:microsoft.com/office/officeart/2005/8/layout/default"/>
    <dgm:cxn modelId="{0A8CFDF8-C562-409D-AA2C-7A1C8C48D60F}" type="presOf" srcId="{5A002AFC-1E56-42D2-9D13-E0C1E8F9D585}" destId="{BCE8B262-5206-416B-BE6A-B6BE73260108}" srcOrd="0" destOrd="0" presId="urn:microsoft.com/office/officeart/2005/8/layout/default"/>
    <dgm:cxn modelId="{0513FDFF-0106-4A0A-B9E7-64F62EB61442}" type="presOf" srcId="{6626F12C-DE98-441C-B70E-9269237759F9}" destId="{DD0AD277-31B1-4FF6-817A-2902E6C7D177}" srcOrd="0" destOrd="0" presId="urn:microsoft.com/office/officeart/2005/8/layout/default"/>
    <dgm:cxn modelId="{6E4010C5-D8FF-40CD-A375-73DDED1FB92A}" type="presParOf" srcId="{4A150351-5728-4CE6-8E44-968266D4A9A7}" destId="{3FC75BB8-22AA-4DF3-8111-2F0AF4F4BE87}" srcOrd="0" destOrd="0" presId="urn:microsoft.com/office/officeart/2005/8/layout/default"/>
    <dgm:cxn modelId="{42ED767B-CC22-42C7-8EFD-56E1DC43D7A3}" type="presParOf" srcId="{4A150351-5728-4CE6-8E44-968266D4A9A7}" destId="{86AEA68C-E536-4BAB-90C5-835544BC12AA}" srcOrd="1" destOrd="0" presId="urn:microsoft.com/office/officeart/2005/8/layout/default"/>
    <dgm:cxn modelId="{4DA37799-CAF7-4EF5-8434-AD0E59D8F074}" type="presParOf" srcId="{4A150351-5728-4CE6-8E44-968266D4A9A7}" destId="{DD0AD277-31B1-4FF6-817A-2902E6C7D177}" srcOrd="2" destOrd="0" presId="urn:microsoft.com/office/officeart/2005/8/layout/default"/>
    <dgm:cxn modelId="{47C64A76-18E4-4224-8560-6AE0926C1094}" type="presParOf" srcId="{4A150351-5728-4CE6-8E44-968266D4A9A7}" destId="{1E27C3A8-65B1-4166-B5BF-430637C3AD3D}" srcOrd="3" destOrd="0" presId="urn:microsoft.com/office/officeart/2005/8/layout/default"/>
    <dgm:cxn modelId="{BC054F7D-BBFA-4A8C-8DE8-132DA46E31B2}" type="presParOf" srcId="{4A150351-5728-4CE6-8E44-968266D4A9A7}" destId="{AC274371-1D00-417E-9845-E4CDE2E377C8}" srcOrd="4" destOrd="0" presId="urn:microsoft.com/office/officeart/2005/8/layout/default"/>
    <dgm:cxn modelId="{2FB119AC-4349-4AA4-934A-F541ECE3D296}" type="presParOf" srcId="{4A150351-5728-4CE6-8E44-968266D4A9A7}" destId="{AB78DB24-0044-4515-B4A4-25993B7D1416}" srcOrd="5" destOrd="0" presId="urn:microsoft.com/office/officeart/2005/8/layout/default"/>
    <dgm:cxn modelId="{3001C185-EC66-4AAC-B678-6DDC9DA1BE53}" type="presParOf" srcId="{4A150351-5728-4CE6-8E44-968266D4A9A7}" destId="{30EB10E8-C044-4E5C-9A85-626FCD9A095A}" srcOrd="6" destOrd="0" presId="urn:microsoft.com/office/officeart/2005/8/layout/default"/>
    <dgm:cxn modelId="{F441BB14-008F-4AD4-8D68-96AD18039980}" type="presParOf" srcId="{4A150351-5728-4CE6-8E44-968266D4A9A7}" destId="{40488727-6417-42E2-8899-BB56903AC59C}" srcOrd="7" destOrd="0" presId="urn:microsoft.com/office/officeart/2005/8/layout/default"/>
    <dgm:cxn modelId="{2367B4A8-29A3-4EA4-A68E-D108573207BC}" type="presParOf" srcId="{4A150351-5728-4CE6-8E44-968266D4A9A7}" destId="{787F37ED-BFA1-4A28-9781-4455CB8C4C0B}" srcOrd="8" destOrd="0" presId="urn:microsoft.com/office/officeart/2005/8/layout/default"/>
    <dgm:cxn modelId="{CC89FD33-9301-49DE-826C-49C44FB72AD9}" type="presParOf" srcId="{4A150351-5728-4CE6-8E44-968266D4A9A7}" destId="{EAF49E8E-4259-473B-9748-9B26C3E8BFDE}" srcOrd="9" destOrd="0" presId="urn:microsoft.com/office/officeart/2005/8/layout/default"/>
    <dgm:cxn modelId="{9CD584A9-D326-4CCD-A6BB-24516C53932A}" type="presParOf" srcId="{4A150351-5728-4CE6-8E44-968266D4A9A7}" destId="{86B31EBB-3874-49B4-AFC2-0BD079B84385}" srcOrd="10" destOrd="0" presId="urn:microsoft.com/office/officeart/2005/8/layout/default"/>
    <dgm:cxn modelId="{4DB834DC-76FD-431A-980A-BBB39D54C5D5}" type="presParOf" srcId="{4A150351-5728-4CE6-8E44-968266D4A9A7}" destId="{4A11F3F0-8E39-4D52-8D5D-DD83CFE17EA7}" srcOrd="11" destOrd="0" presId="urn:microsoft.com/office/officeart/2005/8/layout/default"/>
    <dgm:cxn modelId="{775F1A1F-3B43-4320-B248-AAF96FD2E70A}" type="presParOf" srcId="{4A150351-5728-4CE6-8E44-968266D4A9A7}" destId="{8760B0F2-2401-4FF5-BE47-A3C35D5D0D52}" srcOrd="12" destOrd="0" presId="urn:microsoft.com/office/officeart/2005/8/layout/default"/>
    <dgm:cxn modelId="{833E741D-F1E6-4C73-83F2-9D3F016C3D86}" type="presParOf" srcId="{4A150351-5728-4CE6-8E44-968266D4A9A7}" destId="{D30A060B-E54F-4A08-B047-9C2BACCBA673}" srcOrd="13" destOrd="0" presId="urn:microsoft.com/office/officeart/2005/8/layout/default"/>
    <dgm:cxn modelId="{CF51E4F7-BEEB-4B05-A54B-C8A71542B73D}" type="presParOf" srcId="{4A150351-5728-4CE6-8E44-968266D4A9A7}" destId="{D41FA2FA-2651-4E51-932D-FDD8579D9F1F}" srcOrd="14" destOrd="0" presId="urn:microsoft.com/office/officeart/2005/8/layout/default"/>
    <dgm:cxn modelId="{69992E16-EE47-4B3B-9BD1-D2EC219C5627}" type="presParOf" srcId="{4A150351-5728-4CE6-8E44-968266D4A9A7}" destId="{6795E95A-8E8E-4D5B-8E1C-512B1024F991}" srcOrd="15" destOrd="0" presId="urn:microsoft.com/office/officeart/2005/8/layout/default"/>
    <dgm:cxn modelId="{E3086CFD-54DC-4081-88CF-2140215121DE}" type="presParOf" srcId="{4A150351-5728-4CE6-8E44-968266D4A9A7}" destId="{3D07AA4F-EEA4-4933-9914-F8100E8B0746}" srcOrd="16" destOrd="0" presId="urn:microsoft.com/office/officeart/2005/8/layout/default"/>
    <dgm:cxn modelId="{4B2FAA0D-F96F-4E62-940F-9CFC88D1B442}" type="presParOf" srcId="{4A150351-5728-4CE6-8E44-968266D4A9A7}" destId="{C99D8B03-92D1-45B9-955A-842A14D49D99}" srcOrd="17" destOrd="0" presId="urn:microsoft.com/office/officeart/2005/8/layout/default"/>
    <dgm:cxn modelId="{CDC9B2C1-E967-4F33-AFD1-4AE88A0F3270}" type="presParOf" srcId="{4A150351-5728-4CE6-8E44-968266D4A9A7}" destId="{BCE8B262-5206-416B-BE6A-B6BE73260108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75BB8-22AA-4DF3-8111-2F0AF4F4BE87}">
      <dsp:nvSpPr>
        <dsp:cNvPr id="0" name=""/>
        <dsp:cNvSpPr/>
      </dsp:nvSpPr>
      <dsp:spPr>
        <a:xfrm>
          <a:off x="3013" y="192590"/>
          <a:ext cx="2390923" cy="1434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Highest number of YouTube users belong to the age group 18-24.</a:t>
          </a:r>
        </a:p>
      </dsp:txBody>
      <dsp:txXfrm>
        <a:off x="3013" y="192590"/>
        <a:ext cx="2390923" cy="1434554"/>
      </dsp:txXfrm>
    </dsp:sp>
    <dsp:sp modelId="{DD0AD277-31B1-4FF6-817A-2902E6C7D177}">
      <dsp:nvSpPr>
        <dsp:cNvPr id="0" name=""/>
        <dsp:cNvSpPr/>
      </dsp:nvSpPr>
      <dsp:spPr>
        <a:xfrm>
          <a:off x="2633029" y="192590"/>
          <a:ext cx="2390923" cy="1434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Canada has the greatest number of users in this data.</a:t>
          </a:r>
        </a:p>
      </dsp:txBody>
      <dsp:txXfrm>
        <a:off x="2633029" y="192590"/>
        <a:ext cx="2390923" cy="1434554"/>
      </dsp:txXfrm>
    </dsp:sp>
    <dsp:sp modelId="{AC274371-1D00-417E-9845-E4CDE2E377C8}">
      <dsp:nvSpPr>
        <dsp:cNvPr id="0" name=""/>
        <dsp:cNvSpPr/>
      </dsp:nvSpPr>
      <dsp:spPr>
        <a:xfrm>
          <a:off x="5263046" y="192590"/>
          <a:ext cx="2390923" cy="1434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Users use mobiles mostly for watching YouTube videos.</a:t>
          </a:r>
        </a:p>
      </dsp:txBody>
      <dsp:txXfrm>
        <a:off x="5263046" y="192590"/>
        <a:ext cx="2390923" cy="1434554"/>
      </dsp:txXfrm>
    </dsp:sp>
    <dsp:sp modelId="{30EB10E8-C044-4E5C-9A85-626FCD9A095A}">
      <dsp:nvSpPr>
        <dsp:cNvPr id="0" name=""/>
        <dsp:cNvSpPr/>
      </dsp:nvSpPr>
      <dsp:spPr>
        <a:xfrm>
          <a:off x="7893062" y="192590"/>
          <a:ext cx="2390923" cy="1434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Entertainment has the most engagement rate followed by music.</a:t>
          </a:r>
        </a:p>
      </dsp:txBody>
      <dsp:txXfrm>
        <a:off x="7893062" y="192590"/>
        <a:ext cx="2390923" cy="1434554"/>
      </dsp:txXfrm>
    </dsp:sp>
    <dsp:sp modelId="{787F37ED-BFA1-4A28-9781-4455CB8C4C0B}">
      <dsp:nvSpPr>
        <dsp:cNvPr id="0" name=""/>
        <dsp:cNvSpPr/>
      </dsp:nvSpPr>
      <dsp:spPr>
        <a:xfrm>
          <a:off x="3013" y="1866237"/>
          <a:ext cx="2390923" cy="1434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Users belong to the age group 18-24 engage with YouTube more and interact with advertisements more than other age group.</a:t>
          </a:r>
        </a:p>
      </dsp:txBody>
      <dsp:txXfrm>
        <a:off x="3013" y="1866237"/>
        <a:ext cx="2390923" cy="1434554"/>
      </dsp:txXfrm>
    </dsp:sp>
    <dsp:sp modelId="{86B31EBB-3874-49B4-AFC2-0BD079B84385}">
      <dsp:nvSpPr>
        <dsp:cNvPr id="0" name=""/>
        <dsp:cNvSpPr/>
      </dsp:nvSpPr>
      <dsp:spPr>
        <a:xfrm>
          <a:off x="2633029" y="1866237"/>
          <a:ext cx="2390923" cy="1434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Females spent their time on YouTube than other genders.</a:t>
          </a:r>
        </a:p>
      </dsp:txBody>
      <dsp:txXfrm>
        <a:off x="2633029" y="1866237"/>
        <a:ext cx="2390923" cy="1434554"/>
      </dsp:txXfrm>
    </dsp:sp>
    <dsp:sp modelId="{8760B0F2-2401-4FF5-BE47-A3C35D5D0D52}">
      <dsp:nvSpPr>
        <dsp:cNvPr id="0" name=""/>
        <dsp:cNvSpPr/>
      </dsp:nvSpPr>
      <dsp:spPr>
        <a:xfrm>
          <a:off x="5263046" y="1866237"/>
          <a:ext cx="2390923" cy="1434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Action Genre of videos are most watched followed by Comedy.</a:t>
          </a:r>
        </a:p>
      </dsp:txBody>
      <dsp:txXfrm>
        <a:off x="5263046" y="1866237"/>
        <a:ext cx="2390923" cy="1434554"/>
      </dsp:txXfrm>
    </dsp:sp>
    <dsp:sp modelId="{D41FA2FA-2651-4E51-932D-FDD8579D9F1F}">
      <dsp:nvSpPr>
        <dsp:cNvPr id="0" name=""/>
        <dsp:cNvSpPr/>
      </dsp:nvSpPr>
      <dsp:spPr>
        <a:xfrm>
          <a:off x="7893062" y="1866237"/>
          <a:ext cx="2390923" cy="1434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Users belong to the age group 13-17 has the most satisfied experience with YouTube followed by the age group 45-54.</a:t>
          </a:r>
        </a:p>
      </dsp:txBody>
      <dsp:txXfrm>
        <a:off x="7893062" y="1866237"/>
        <a:ext cx="2390923" cy="1434554"/>
      </dsp:txXfrm>
    </dsp:sp>
    <dsp:sp modelId="{3D07AA4F-EEA4-4933-9914-F8100E8B0746}">
      <dsp:nvSpPr>
        <dsp:cNvPr id="0" name=""/>
        <dsp:cNvSpPr/>
      </dsp:nvSpPr>
      <dsp:spPr>
        <a:xfrm>
          <a:off x="2633029" y="3539884"/>
          <a:ext cx="2390923" cy="1434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Users who belong to the age group 55 and above feels that their recommendation algorithm is poor.</a:t>
          </a:r>
        </a:p>
      </dsp:txBody>
      <dsp:txXfrm>
        <a:off x="2633029" y="3539884"/>
        <a:ext cx="2390923" cy="1434554"/>
      </dsp:txXfrm>
    </dsp:sp>
    <dsp:sp modelId="{BCE8B262-5206-416B-BE6A-B6BE73260108}">
      <dsp:nvSpPr>
        <dsp:cNvPr id="0" name=""/>
        <dsp:cNvSpPr/>
      </dsp:nvSpPr>
      <dsp:spPr>
        <a:xfrm>
          <a:off x="5263046" y="3539884"/>
          <a:ext cx="2390923" cy="1434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Music has the highest satisfaction score and recommendation algorithm.</a:t>
          </a:r>
        </a:p>
      </dsp:txBody>
      <dsp:txXfrm>
        <a:off x="5263046" y="3539884"/>
        <a:ext cx="2390923" cy="1434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1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1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3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1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42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2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55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1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7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6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7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7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ubqTb8dIRvHXDnYxFLA8kfCk0oLlw6_g/view?usp=sharin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58-aShi7vS3C_-ObjssecwsUg6g7Dwlf/view?usp=sharin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esthetic liquid watercolor and ink">
            <a:extLst>
              <a:ext uri="{FF2B5EF4-FFF2-40B4-BE49-F238E27FC236}">
                <a16:creationId xmlns:a16="http://schemas.microsoft.com/office/drawing/2014/main" id="{97897425-F3F0-D4CD-F1A9-A532FE0A6C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877" b="6680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EB96CAC-5A33-8303-9C73-1B3220A5D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524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2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4AAD7-3790-B61D-C8D7-BFD3A69F3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2211977"/>
            <a:ext cx="3535679" cy="1450961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ANALYTICS AVENUE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06E6C-1F5A-77F4-32B1-8743E9EC5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4244336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en-US"/>
              <a:t>TALENTENA EVENT 2024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54BE46-239F-BB50-4643-61FF5943B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0340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E9D7B4-B303-418D-82A2-7990FD75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CD33EAA-48D2-A221-8763-4B44F27A1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2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E9D7B4-B303-418D-82A2-7990FD75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C0339C87-0215-8EED-BE06-168C4198D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7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4FF6-5CB1-34B4-0683-5576D871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59307"/>
            <a:ext cx="10287000" cy="750627"/>
          </a:xfrm>
        </p:spPr>
        <p:txBody>
          <a:bodyPr/>
          <a:lstStyle/>
          <a:p>
            <a:r>
              <a:rPr lang="en-US" dirty="0"/>
              <a:t>KEY INSIGHTS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623BB1-F5BB-D641-CFE4-2D3056705D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957178"/>
              </p:ext>
            </p:extLst>
          </p:nvPr>
        </p:nvGraphicFramePr>
        <p:xfrm>
          <a:off x="952500" y="1009934"/>
          <a:ext cx="10287000" cy="5167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851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0568A-B6FD-3D3E-D370-313E608DB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9450" y="225083"/>
            <a:ext cx="4229100" cy="1069145"/>
          </a:xfrm>
        </p:spPr>
        <p:txBody>
          <a:bodyPr>
            <a:normAutofit/>
          </a:bodyPr>
          <a:lstStyle/>
          <a:p>
            <a:r>
              <a:rPr lang="en-US" dirty="0"/>
              <a:t>USE cases</a:t>
            </a:r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A747C537-7EAF-7149-B0C4-720B0E985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73" r="961"/>
          <a:stretch/>
        </p:blipFill>
        <p:spPr>
          <a:xfrm>
            <a:off x="-1" y="10"/>
            <a:ext cx="6096001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E56140E-8EE1-BE31-745D-450AF05FB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174117"/>
            <a:ext cx="6095999" cy="3689633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6D35A-5D77-EFD0-533A-2EFEF9BC5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0628" y="1294228"/>
            <a:ext cx="4670474" cy="480177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200" dirty="0"/>
              <a:t>Social Media Platforms: Analyzing user interactions and content preferences on platforms like Facebook, Instagram, Twitter, and TikTok aids in refining marketing strategies and enhancing user engagement.</a:t>
            </a:r>
          </a:p>
          <a:p>
            <a:pPr>
              <a:lnSpc>
                <a:spcPct val="110000"/>
              </a:lnSpc>
            </a:pPr>
            <a:r>
              <a:rPr lang="en-US" sz="1200" dirty="0"/>
              <a:t>Streaming Services: Understanding user preferences on platforms such as Netflix or Spotify helps personalize content recommendations, improving user satisfaction.</a:t>
            </a:r>
          </a:p>
          <a:p>
            <a:pPr>
              <a:lnSpc>
                <a:spcPct val="110000"/>
              </a:lnSpc>
            </a:pPr>
            <a:r>
              <a:rPr lang="en-US" sz="1200" dirty="0"/>
              <a:t>E-commerce Platforms: Analyzing user behaviors and purchase patterns on platforms like Amazon optimizes product recommendations and marketing strategies.</a:t>
            </a:r>
          </a:p>
          <a:p>
            <a:pPr>
              <a:lnSpc>
                <a:spcPct val="110000"/>
              </a:lnSpc>
            </a:pPr>
            <a:r>
              <a:rPr lang="en-US" sz="1200" dirty="0"/>
              <a:t>Gaming Industry: Analyzing player behaviors within gaming platforms enables personalized gaming experiences and targeted in-game offers.</a:t>
            </a:r>
          </a:p>
          <a:p>
            <a:pPr>
              <a:lnSpc>
                <a:spcPct val="110000"/>
              </a:lnSpc>
            </a:pPr>
            <a:r>
              <a:rPr lang="en-US" sz="1200" dirty="0"/>
              <a:t>News and Media Outlets: Understanding reader/viewer preferences assists in tailoring content delivery and curating news for specific audiences.</a:t>
            </a:r>
          </a:p>
          <a:p>
            <a:pPr>
              <a:lnSpc>
                <a:spcPct val="110000"/>
              </a:lnSpc>
            </a:pPr>
            <a:r>
              <a:rPr lang="en-US" sz="1200" dirty="0"/>
              <a:t>Educational Platforms: Analyzing learner behaviors and preferences helps personalize course recommendations, improving the learning experience.</a:t>
            </a:r>
          </a:p>
          <a:p>
            <a:pPr>
              <a:lnSpc>
                <a:spcPct val="110000"/>
              </a:lnSpc>
            </a:pPr>
            <a:endParaRPr lang="en-US" sz="12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F74279-E694-CEB1-ED9A-ADBEBAEB7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000" y="32457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88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Magnifying glass on clear background">
            <a:extLst>
              <a:ext uri="{FF2B5EF4-FFF2-40B4-BE49-F238E27FC236}">
                <a16:creationId xmlns:a16="http://schemas.microsoft.com/office/drawing/2014/main" id="{403954D7-5D4D-BC57-BAD4-FC70E6B1E6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15750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EB96CAC-5A33-8303-9C73-1B3220A5D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524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2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333BFC-BE7D-4DFD-C792-AACE1E5F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2211977"/>
            <a:ext cx="3535679" cy="14509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Thank you</a:t>
            </a:r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454BE46-239F-BB50-4643-61FF5943B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97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D2E57-764D-5C38-578D-DA45E7420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9450" y="762001"/>
            <a:ext cx="4229100" cy="1141004"/>
          </a:xfrm>
        </p:spPr>
        <p:txBody>
          <a:bodyPr>
            <a:normAutofit/>
          </a:bodyPr>
          <a:lstStyle/>
          <a:p>
            <a:r>
              <a:rPr lang="en-US" dirty="0"/>
              <a:t>ANALYTICS AVENUE – AN INTRO</a:t>
            </a:r>
          </a:p>
        </p:txBody>
      </p:sp>
      <p:pic>
        <p:nvPicPr>
          <p:cNvPr id="15" name="Picture 14" descr="White bulbs with a yellow one standing out">
            <a:extLst>
              <a:ext uri="{FF2B5EF4-FFF2-40B4-BE49-F238E27FC236}">
                <a16:creationId xmlns:a16="http://schemas.microsoft.com/office/drawing/2014/main" id="{5889F8FF-E2A0-5E44-E1B0-A4C722B41F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41" r="17325" b="-1"/>
          <a:stretch/>
        </p:blipFill>
        <p:spPr>
          <a:xfrm>
            <a:off x="-1" y="10"/>
            <a:ext cx="6096001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E56140E-8EE1-BE31-745D-450AF05FB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174117"/>
            <a:ext cx="6095999" cy="3689633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F36E5-6589-EF0B-0452-1D9C2EE81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450" y="2286000"/>
            <a:ext cx="4219149" cy="38100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b="0" i="0" dirty="0">
                <a:effectLst/>
                <a:latin typeface="Söhne"/>
              </a:rPr>
              <a:t>Analytics Avenue is a dedicated educational platform specializing in mentoring students, career-transitioning individuals, and the unemployed in SQL, Power BI, Python, Data Science, and Machine Learning.</a:t>
            </a:r>
          </a:p>
          <a:p>
            <a:pPr>
              <a:lnSpc>
                <a:spcPct val="110000"/>
              </a:lnSpc>
            </a:pPr>
            <a:r>
              <a:rPr lang="en-US" sz="1500" b="0" i="0" dirty="0">
                <a:effectLst/>
                <a:latin typeface="Söhne"/>
              </a:rPr>
              <a:t> Boasting mentors with a minimum of 5+ years' experience, the platform focuses on hands-on learning through real-time projects. </a:t>
            </a:r>
          </a:p>
          <a:p>
            <a:pPr>
              <a:lnSpc>
                <a:spcPct val="110000"/>
              </a:lnSpc>
            </a:pPr>
            <a:r>
              <a:rPr lang="en-US" sz="1500" b="0" i="0" dirty="0">
                <a:effectLst/>
                <a:latin typeface="Söhne"/>
              </a:rPr>
              <a:t>It aims to equip learners with practical expertise and prepare them for success in the data-driven industries by offering personalized guidance and structured learning pathways.</a:t>
            </a:r>
            <a:br>
              <a:rPr lang="en-US" sz="1500" dirty="0"/>
            </a:br>
            <a:endParaRPr lang="en-US" sz="15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F74279-E694-CEB1-ED9A-ADBEBAEB7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000" y="32457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9818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Light bulb on yellow background with sketched light beams and cord">
            <a:extLst>
              <a:ext uri="{FF2B5EF4-FFF2-40B4-BE49-F238E27FC236}">
                <a16:creationId xmlns:a16="http://schemas.microsoft.com/office/drawing/2014/main" id="{1A2BCABF-8B06-CDC5-D79B-1F9AA784A1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92" r="241"/>
          <a:stretch/>
        </p:blipFill>
        <p:spPr>
          <a:xfrm>
            <a:off x="-1" y="10"/>
            <a:ext cx="6096001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5D03616-DDAC-8A04-EAA4-4B785713F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74117"/>
            <a:ext cx="6096001" cy="3689633"/>
          </a:xfrm>
          <a:prstGeom prst="rect">
            <a:avLst/>
          </a:prstGeom>
          <a:gradFill>
            <a:gsLst>
              <a:gs pos="57000">
                <a:schemeClr val="accent1">
                  <a:lumMod val="60000"/>
                  <a:lumOff val="40000"/>
                  <a:alpha val="91000"/>
                </a:schemeClr>
              </a:gs>
              <a:gs pos="2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2A0918-E524-8223-5AA1-D960B2101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429000"/>
            <a:ext cx="4533153" cy="2332318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ABOUT MYSELF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96AEB-C214-E468-1899-6D5F8D318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448" y="762000"/>
            <a:ext cx="4219149" cy="533400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b="0" i="0">
                <a:effectLst/>
                <a:latin typeface="Söhne"/>
              </a:rPr>
              <a:t>I’m Abinaya Palanisamy, a final-year Computer Science student from Arignar Anna Government Arts College in Trichy, deeply passionate about data analysis.</a:t>
            </a:r>
          </a:p>
          <a:p>
            <a:pPr>
              <a:lnSpc>
                <a:spcPct val="110000"/>
              </a:lnSpc>
            </a:pPr>
            <a:r>
              <a:rPr lang="en-US" sz="1700" b="0" i="0">
                <a:effectLst/>
                <a:latin typeface="Söhne"/>
              </a:rPr>
              <a:t>Currently interning at Analytics Avenue, I’m diving into the world of Data Analysis through hands-on learning and real-time projects. Engaging in NSS activities and winning competitions highlights my dedication and eagerness to excel.</a:t>
            </a:r>
          </a:p>
          <a:p>
            <a:pPr>
              <a:lnSpc>
                <a:spcPct val="110000"/>
              </a:lnSpc>
            </a:pPr>
            <a:r>
              <a:rPr lang="en-US" sz="1700" b="0" i="0">
                <a:effectLst/>
                <a:latin typeface="Söhne"/>
              </a:rPr>
              <a:t>Driven by an insatiable thirst for knowledge, I'm committed to continuous learning and growth. With a fervent enthusiasm for data analysis, I’m poised to make my mark in the dynamic world of data science.</a:t>
            </a:r>
          </a:p>
          <a:p>
            <a:pPr>
              <a:lnSpc>
                <a:spcPct val="110000"/>
              </a:lnSpc>
            </a:pPr>
            <a:r>
              <a:rPr lang="en-US" sz="1700">
                <a:hlinkClick r:id="rId3"/>
              </a:rPr>
              <a:t>Click here to view my resume</a:t>
            </a: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15995431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3D Hologram from iPad">
            <a:extLst>
              <a:ext uri="{FF2B5EF4-FFF2-40B4-BE49-F238E27FC236}">
                <a16:creationId xmlns:a16="http://schemas.microsoft.com/office/drawing/2014/main" id="{76A1A751-D98F-5866-314C-19740C6905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80" r="28985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5D03616-DDAC-8A04-EAA4-4B785713F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74117"/>
            <a:ext cx="6096001" cy="3689633"/>
          </a:xfrm>
          <a:prstGeom prst="rect">
            <a:avLst/>
          </a:prstGeom>
          <a:gradFill>
            <a:gsLst>
              <a:gs pos="57000">
                <a:schemeClr val="accent1">
                  <a:lumMod val="60000"/>
                  <a:lumOff val="40000"/>
                  <a:alpha val="91000"/>
                </a:schemeClr>
              </a:gs>
              <a:gs pos="2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AEACAB-585E-B36A-1488-25098CBC5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429000"/>
            <a:ext cx="4533153" cy="2332318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YOUTUBE USER PREFERENCES and engagement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406D1-734D-8C11-8F5A-F7B1F8708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448" y="762000"/>
            <a:ext cx="4219149" cy="533400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b="0" i="0" dirty="0">
                <a:effectLst/>
                <a:latin typeface="Söhne"/>
              </a:rPr>
              <a:t>Deciphering YouTube user preferences and engagement patterns presents a multifaceted challenge. </a:t>
            </a:r>
          </a:p>
          <a:p>
            <a:pPr>
              <a:lnSpc>
                <a:spcPct val="110000"/>
              </a:lnSpc>
            </a:pPr>
            <a:r>
              <a:rPr lang="en-US" b="0" i="0" dirty="0">
                <a:effectLst/>
                <a:latin typeface="Söhne"/>
              </a:rPr>
              <a:t>Understanding diverse content interests, interpreting engagement metrics effectively, fostering audience growth, and navigating dynamic platform algorithms require sophisticated analytics.</a:t>
            </a:r>
          </a:p>
          <a:p>
            <a:pPr>
              <a:lnSpc>
                <a:spcPct val="110000"/>
              </a:lnSpc>
            </a:pPr>
            <a:r>
              <a:rPr lang="en-US" b="0" i="0" dirty="0">
                <a:effectLst/>
                <a:latin typeface="Söhne"/>
              </a:rPr>
              <a:t> Developing robust analytical frameworks is essential to optimize content strategies, refine targeting, and enhance user experiences on the platform.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view Dataset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779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E9D7B4-B303-418D-82A2-7990FD75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C0FA355-B5E8-CC91-EFCC-A8DE325E7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1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E9D7B4-B303-418D-82A2-7990FD75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social media user engagement&#10;&#10;Description automatically generated">
            <a:extLst>
              <a:ext uri="{FF2B5EF4-FFF2-40B4-BE49-F238E27FC236}">
                <a16:creationId xmlns:a16="http://schemas.microsoft.com/office/drawing/2014/main" id="{7F34E0BA-F7B9-C9E9-758B-404B52884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5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8E9D7B4-B303-418D-82A2-7990FD75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C3285DA0-063A-549F-94B4-A5CC02C24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9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E9D7B4-B303-418D-82A2-7990FD75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EF7F1798-9623-9D87-56EC-0C5769266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8E9D7B4-B303-418D-82A2-7990FD75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9745D56E-4CB2-D2A2-5B5C-8BA3C654D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4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fterglowVTI">
  <a:themeElements>
    <a:clrScheme name="AnalogousFromRegularSeedRightStep">
      <a:dk1>
        <a:srgbClr val="000000"/>
      </a:dk1>
      <a:lt1>
        <a:srgbClr val="FFFFFF"/>
      </a:lt1>
      <a:dk2>
        <a:srgbClr val="2E1B30"/>
      </a:dk2>
      <a:lt2>
        <a:srgbClr val="F3F0F0"/>
      </a:lt2>
      <a:accent1>
        <a:srgbClr val="45AFAD"/>
      </a:accent1>
      <a:accent2>
        <a:srgbClr val="3B82B1"/>
      </a:accent2>
      <a:accent3>
        <a:srgbClr val="4D63C3"/>
      </a:accent3>
      <a:accent4>
        <a:srgbClr val="593EB3"/>
      </a:accent4>
      <a:accent5>
        <a:srgbClr val="994DC3"/>
      </a:accent5>
      <a:accent6>
        <a:srgbClr val="B13BAA"/>
      </a:accent6>
      <a:hlink>
        <a:srgbClr val="BF3F42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538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Söhne</vt:lpstr>
      <vt:lpstr>Trade Gothic Next Cond</vt:lpstr>
      <vt:lpstr>Trade Gothic Next Light</vt:lpstr>
      <vt:lpstr>AfterglowVTI</vt:lpstr>
      <vt:lpstr>ANALYTICS AVENUE</vt:lpstr>
      <vt:lpstr>ANALYTICS AVENUE – AN INTRO</vt:lpstr>
      <vt:lpstr>ABOUT MYSELF</vt:lpstr>
      <vt:lpstr>YOUTUBE USER PREFERENCES and engagement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INSIGHTS</vt:lpstr>
      <vt:lpstr>USE cases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AVENUE</dc:title>
  <dc:creator>Abinaya</dc:creator>
  <cp:lastModifiedBy>Abinaya</cp:lastModifiedBy>
  <cp:revision>2</cp:revision>
  <dcterms:created xsi:type="dcterms:W3CDTF">2024-01-10T14:25:07Z</dcterms:created>
  <dcterms:modified xsi:type="dcterms:W3CDTF">2024-01-10T15:39:43Z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2024-01-10T15:29:38Z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26c0e380-5494-4e30-a125-ca4cfdc49178</vt:lpwstr>
  </property>
  <property fmtid="{D5CDD505-2E9C-101B-9397-08002B2CF9AE}" pid="7" name="MSIP_Label_defa4170-0d19-0005-0004-bc88714345d2_ActionId">
    <vt:lpwstr>35db15e5-023d-4fb0-9936-8768b380d759</vt:lpwstr>
  </property>
  <property fmtid="{D5CDD505-2E9C-101B-9397-08002B2CF9AE}" pid="8" name="MSIP_Label_defa4170-0d19-0005-0004-bc88714345d2_ContentBits">
    <vt:lpwstr>0</vt:lpwstr>
  </property>
</Properties>
</file>