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D2594C-257C-4D9C-8741-9ED3B46FB60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7AC40-9EEC-455D-9338-F016B9E0FE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0F17F-4DA2-4025-8E02-E659B3ACE24A}">
      <dgm:prSet/>
      <dgm:spPr/>
      <dgm:t>
        <a:bodyPr/>
        <a:lstStyle/>
        <a:p>
          <a:r>
            <a:rPr lang="en-US"/>
            <a:t>The data adheres to a predefined schema. Some of the actions we can take are:</a:t>
          </a:r>
        </a:p>
      </dgm:t>
    </dgm:pt>
    <dgm:pt modelId="{229834C4-B94B-4607-B56F-37DFDCB8F8E3}" type="parTrans" cxnId="{E3D43F08-7331-4DFC-B099-D38749498C23}">
      <dgm:prSet/>
      <dgm:spPr/>
      <dgm:t>
        <a:bodyPr/>
        <a:lstStyle/>
        <a:p>
          <a:endParaRPr lang="en-US"/>
        </a:p>
      </dgm:t>
    </dgm:pt>
    <dgm:pt modelId="{5CDEA9DF-13DD-4A8F-9CD4-62B8FB1571F6}" type="sibTrans" cxnId="{E3D43F08-7331-4DFC-B099-D38749498C23}">
      <dgm:prSet/>
      <dgm:spPr/>
      <dgm:t>
        <a:bodyPr/>
        <a:lstStyle/>
        <a:p>
          <a:endParaRPr lang="en-US"/>
        </a:p>
      </dgm:t>
    </dgm:pt>
    <dgm:pt modelId="{A92BF8FB-892A-4E77-BBED-4EC5EFC4D659}">
      <dgm:prSet/>
      <dgm:spPr/>
      <dgm:t>
        <a:bodyPr/>
        <a:lstStyle/>
        <a:p>
          <a:r>
            <a:rPr lang="en-US" b="1" i="0"/>
            <a:t>Document</a:t>
          </a:r>
          <a:r>
            <a:rPr lang="en-US" b="0" i="0"/>
            <a:t>: Record details of the inconsistencies.</a:t>
          </a:r>
          <a:endParaRPr lang="en-US"/>
        </a:p>
      </dgm:t>
    </dgm:pt>
    <dgm:pt modelId="{BD1D85EE-DC08-4A03-ACE5-F338895444E3}" type="parTrans" cxnId="{1EDEE6FC-42DD-4BA9-8300-D09146A71F3C}">
      <dgm:prSet/>
      <dgm:spPr/>
      <dgm:t>
        <a:bodyPr/>
        <a:lstStyle/>
        <a:p>
          <a:endParaRPr lang="en-US"/>
        </a:p>
      </dgm:t>
    </dgm:pt>
    <dgm:pt modelId="{87070CB4-4680-40B9-B230-650509CF0FCF}" type="sibTrans" cxnId="{1EDEE6FC-42DD-4BA9-8300-D09146A71F3C}">
      <dgm:prSet/>
      <dgm:spPr/>
      <dgm:t>
        <a:bodyPr/>
        <a:lstStyle/>
        <a:p>
          <a:endParaRPr lang="en-US"/>
        </a:p>
      </dgm:t>
    </dgm:pt>
    <dgm:pt modelId="{7350C5CA-EE2D-4FA8-A5B5-FC45B620591F}">
      <dgm:prSet/>
      <dgm:spPr/>
      <dgm:t>
        <a:bodyPr/>
        <a:lstStyle/>
        <a:p>
          <a:r>
            <a:rPr lang="en-US" b="1" i="0"/>
            <a:t>Identify Source</a:t>
          </a:r>
          <a:r>
            <a:rPr lang="en-US" b="0" i="0"/>
            <a:t>: Find where issues originate.</a:t>
          </a:r>
          <a:endParaRPr lang="en-US"/>
        </a:p>
      </dgm:t>
    </dgm:pt>
    <dgm:pt modelId="{396BE5C0-1770-4AC2-BFE8-067A7622FDEA}" type="parTrans" cxnId="{02CB0755-D94C-49A7-86A4-EF87E086502F}">
      <dgm:prSet/>
      <dgm:spPr/>
      <dgm:t>
        <a:bodyPr/>
        <a:lstStyle/>
        <a:p>
          <a:endParaRPr lang="en-US"/>
        </a:p>
      </dgm:t>
    </dgm:pt>
    <dgm:pt modelId="{AB8E7782-C336-4BB2-BD29-9EA58D081D2B}" type="sibTrans" cxnId="{02CB0755-D94C-49A7-86A4-EF87E086502F}">
      <dgm:prSet/>
      <dgm:spPr/>
      <dgm:t>
        <a:bodyPr/>
        <a:lstStyle/>
        <a:p>
          <a:endParaRPr lang="en-US"/>
        </a:p>
      </dgm:t>
    </dgm:pt>
    <dgm:pt modelId="{34790583-1C1B-42B1-B2B3-125C0630E849}">
      <dgm:prSet/>
      <dgm:spPr/>
      <dgm:t>
        <a:bodyPr/>
        <a:lstStyle/>
        <a:p>
          <a:r>
            <a:rPr lang="en-US" b="1" i="0"/>
            <a:t>Data Profiling</a:t>
          </a:r>
          <a:r>
            <a:rPr lang="en-US" b="0" i="0"/>
            <a:t>: Analyze data quality, patterns.</a:t>
          </a:r>
          <a:endParaRPr lang="en-US"/>
        </a:p>
      </dgm:t>
    </dgm:pt>
    <dgm:pt modelId="{D64B55BC-42AA-481C-AA99-07F8B7A14891}" type="parTrans" cxnId="{B75AE205-C52A-46E9-AB21-92D69E9771AE}">
      <dgm:prSet/>
      <dgm:spPr/>
      <dgm:t>
        <a:bodyPr/>
        <a:lstStyle/>
        <a:p>
          <a:endParaRPr lang="en-US"/>
        </a:p>
      </dgm:t>
    </dgm:pt>
    <dgm:pt modelId="{84A63600-C54B-4057-9807-88C40DDFAD5C}" type="sibTrans" cxnId="{B75AE205-C52A-46E9-AB21-92D69E9771AE}">
      <dgm:prSet/>
      <dgm:spPr/>
      <dgm:t>
        <a:bodyPr/>
        <a:lstStyle/>
        <a:p>
          <a:endParaRPr lang="en-US"/>
        </a:p>
      </dgm:t>
    </dgm:pt>
    <dgm:pt modelId="{C47CB94D-371B-43E4-AFAC-862D1BDF1A63}">
      <dgm:prSet/>
      <dgm:spPr/>
      <dgm:t>
        <a:bodyPr/>
        <a:lstStyle/>
        <a:p>
          <a:r>
            <a:rPr lang="en-US" b="1" i="0"/>
            <a:t>Validate Source</a:t>
          </a:r>
          <a:r>
            <a:rPr lang="en-US" b="0" i="0"/>
            <a:t>: Compare with original systems.</a:t>
          </a:r>
          <a:endParaRPr lang="en-US"/>
        </a:p>
      </dgm:t>
    </dgm:pt>
    <dgm:pt modelId="{B4E9467F-E2A2-4F06-A0A8-74621D42D1F1}" type="parTrans" cxnId="{71F99323-4024-4A17-B992-2E7CD1E72C4F}">
      <dgm:prSet/>
      <dgm:spPr/>
      <dgm:t>
        <a:bodyPr/>
        <a:lstStyle/>
        <a:p>
          <a:endParaRPr lang="en-US"/>
        </a:p>
      </dgm:t>
    </dgm:pt>
    <dgm:pt modelId="{C45AEDA3-9124-40C7-A0A4-B5602E257CA1}" type="sibTrans" cxnId="{71F99323-4024-4A17-B992-2E7CD1E72C4F}">
      <dgm:prSet/>
      <dgm:spPr/>
      <dgm:t>
        <a:bodyPr/>
        <a:lstStyle/>
        <a:p>
          <a:endParaRPr lang="en-US"/>
        </a:p>
      </dgm:t>
    </dgm:pt>
    <dgm:pt modelId="{2745AB1C-9007-4739-B68B-B6BBE3BEEBF4}">
      <dgm:prSet/>
      <dgm:spPr/>
      <dgm:t>
        <a:bodyPr/>
        <a:lstStyle/>
        <a:p>
          <a:r>
            <a:rPr lang="en-US" b="1" i="0"/>
            <a:t>Cleanse Data</a:t>
          </a:r>
          <a:r>
            <a:rPr lang="en-US" b="0" i="0"/>
            <a:t>: Remove duplicates, correct errors.</a:t>
          </a:r>
          <a:endParaRPr lang="en-US"/>
        </a:p>
      </dgm:t>
    </dgm:pt>
    <dgm:pt modelId="{7BA50C3C-5795-471F-AF30-4EE2F561884A}" type="parTrans" cxnId="{108E1426-C2B8-4BBA-930E-2F4ACFF09AD3}">
      <dgm:prSet/>
      <dgm:spPr/>
      <dgm:t>
        <a:bodyPr/>
        <a:lstStyle/>
        <a:p>
          <a:endParaRPr lang="en-US"/>
        </a:p>
      </dgm:t>
    </dgm:pt>
    <dgm:pt modelId="{6EC87A8D-D5B3-44A5-96A3-4B54DB321CDA}" type="sibTrans" cxnId="{108E1426-C2B8-4BBA-930E-2F4ACFF09AD3}">
      <dgm:prSet/>
      <dgm:spPr/>
      <dgm:t>
        <a:bodyPr/>
        <a:lstStyle/>
        <a:p>
          <a:endParaRPr lang="en-US"/>
        </a:p>
      </dgm:t>
    </dgm:pt>
    <dgm:pt modelId="{E1D8B3F4-3828-4F14-BEC7-500FC9B670C0}" type="pres">
      <dgm:prSet presAssocID="{ECC7AC40-9EEC-455D-9338-F016B9E0FE02}" presName="root" presStyleCnt="0">
        <dgm:presLayoutVars>
          <dgm:dir/>
          <dgm:resizeHandles val="exact"/>
        </dgm:presLayoutVars>
      </dgm:prSet>
      <dgm:spPr/>
    </dgm:pt>
    <dgm:pt modelId="{07420BFA-D5CB-4DC4-8E85-6B1BB47BDED6}" type="pres">
      <dgm:prSet presAssocID="{1C70F17F-4DA2-4025-8E02-E659B3ACE24A}" presName="compNode" presStyleCnt="0"/>
      <dgm:spPr/>
    </dgm:pt>
    <dgm:pt modelId="{73C0194C-17DC-456A-8FEB-14506A69B2F2}" type="pres">
      <dgm:prSet presAssocID="{1C70F17F-4DA2-4025-8E02-E659B3ACE24A}" presName="bgRect" presStyleLbl="bgShp" presStyleIdx="0" presStyleCnt="6"/>
      <dgm:spPr/>
    </dgm:pt>
    <dgm:pt modelId="{20AA0DAF-1780-46E5-8044-65DB45C6994E}" type="pres">
      <dgm:prSet presAssocID="{1C70F17F-4DA2-4025-8E02-E659B3ACE2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E404E3E-8AEF-4C0E-8BA4-CDA2F773BB20}" type="pres">
      <dgm:prSet presAssocID="{1C70F17F-4DA2-4025-8E02-E659B3ACE24A}" presName="spaceRect" presStyleCnt="0"/>
      <dgm:spPr/>
    </dgm:pt>
    <dgm:pt modelId="{15174A87-2ED0-4A69-B656-91DD140AFC6C}" type="pres">
      <dgm:prSet presAssocID="{1C70F17F-4DA2-4025-8E02-E659B3ACE24A}" presName="parTx" presStyleLbl="revTx" presStyleIdx="0" presStyleCnt="6">
        <dgm:presLayoutVars>
          <dgm:chMax val="0"/>
          <dgm:chPref val="0"/>
        </dgm:presLayoutVars>
      </dgm:prSet>
      <dgm:spPr/>
    </dgm:pt>
    <dgm:pt modelId="{A3EBE74E-B389-4B62-A96F-33B1824A8A44}" type="pres">
      <dgm:prSet presAssocID="{5CDEA9DF-13DD-4A8F-9CD4-62B8FB1571F6}" presName="sibTrans" presStyleCnt="0"/>
      <dgm:spPr/>
    </dgm:pt>
    <dgm:pt modelId="{DD38BE0C-62FE-466F-9CF2-73FC333DE60D}" type="pres">
      <dgm:prSet presAssocID="{A92BF8FB-892A-4E77-BBED-4EC5EFC4D659}" presName="compNode" presStyleCnt="0"/>
      <dgm:spPr/>
    </dgm:pt>
    <dgm:pt modelId="{9C6A3676-F8C4-4EF8-B423-6D8AB0D71C04}" type="pres">
      <dgm:prSet presAssocID="{A92BF8FB-892A-4E77-BBED-4EC5EFC4D659}" presName="bgRect" presStyleLbl="bgShp" presStyleIdx="1" presStyleCnt="6"/>
      <dgm:spPr/>
    </dgm:pt>
    <dgm:pt modelId="{EF994ECE-FF4B-4DA8-9F9D-CEFE2EBC2FAE}" type="pres">
      <dgm:prSet presAssocID="{A92BF8FB-892A-4E77-BBED-4EC5EFC4D65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F7DB26F-382C-476E-BBE6-8CC10920F2E1}" type="pres">
      <dgm:prSet presAssocID="{A92BF8FB-892A-4E77-BBED-4EC5EFC4D659}" presName="spaceRect" presStyleCnt="0"/>
      <dgm:spPr/>
    </dgm:pt>
    <dgm:pt modelId="{DEB94EFC-1524-407F-B87D-AEE778D8DDA5}" type="pres">
      <dgm:prSet presAssocID="{A92BF8FB-892A-4E77-BBED-4EC5EFC4D659}" presName="parTx" presStyleLbl="revTx" presStyleIdx="1" presStyleCnt="6">
        <dgm:presLayoutVars>
          <dgm:chMax val="0"/>
          <dgm:chPref val="0"/>
        </dgm:presLayoutVars>
      </dgm:prSet>
      <dgm:spPr/>
    </dgm:pt>
    <dgm:pt modelId="{AD8BB69D-44C0-434F-965D-309EC39127CD}" type="pres">
      <dgm:prSet presAssocID="{87070CB4-4680-40B9-B230-650509CF0FCF}" presName="sibTrans" presStyleCnt="0"/>
      <dgm:spPr/>
    </dgm:pt>
    <dgm:pt modelId="{A73C4284-D0C1-403E-9076-DB7ED539AD9C}" type="pres">
      <dgm:prSet presAssocID="{7350C5CA-EE2D-4FA8-A5B5-FC45B620591F}" presName="compNode" presStyleCnt="0"/>
      <dgm:spPr/>
    </dgm:pt>
    <dgm:pt modelId="{4C809ACB-B774-42B3-8A0A-9FECDFDAA5D5}" type="pres">
      <dgm:prSet presAssocID="{7350C5CA-EE2D-4FA8-A5B5-FC45B620591F}" presName="bgRect" presStyleLbl="bgShp" presStyleIdx="2" presStyleCnt="6"/>
      <dgm:spPr/>
    </dgm:pt>
    <dgm:pt modelId="{CEFD6654-CC60-457E-84C7-65251F07E281}" type="pres">
      <dgm:prSet presAssocID="{7350C5CA-EE2D-4FA8-A5B5-FC45B620591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D3E5DB4-2FAB-4EDF-AA6A-49FF5ACB3208}" type="pres">
      <dgm:prSet presAssocID="{7350C5CA-EE2D-4FA8-A5B5-FC45B620591F}" presName="spaceRect" presStyleCnt="0"/>
      <dgm:spPr/>
    </dgm:pt>
    <dgm:pt modelId="{BC27C5DE-A6AF-47CD-A2CE-BB7510801A6C}" type="pres">
      <dgm:prSet presAssocID="{7350C5CA-EE2D-4FA8-A5B5-FC45B620591F}" presName="parTx" presStyleLbl="revTx" presStyleIdx="2" presStyleCnt="6">
        <dgm:presLayoutVars>
          <dgm:chMax val="0"/>
          <dgm:chPref val="0"/>
        </dgm:presLayoutVars>
      </dgm:prSet>
      <dgm:spPr/>
    </dgm:pt>
    <dgm:pt modelId="{81BC6AE0-BD0E-4795-9214-C62CAB637F51}" type="pres">
      <dgm:prSet presAssocID="{AB8E7782-C336-4BB2-BD29-9EA58D081D2B}" presName="sibTrans" presStyleCnt="0"/>
      <dgm:spPr/>
    </dgm:pt>
    <dgm:pt modelId="{B8529CD7-1FEE-4C1D-BA5B-2DDDA4E7D89A}" type="pres">
      <dgm:prSet presAssocID="{34790583-1C1B-42B1-B2B3-125C0630E849}" presName="compNode" presStyleCnt="0"/>
      <dgm:spPr/>
    </dgm:pt>
    <dgm:pt modelId="{8F1A4678-26D4-42EA-BB60-D386A86DE9B5}" type="pres">
      <dgm:prSet presAssocID="{34790583-1C1B-42B1-B2B3-125C0630E849}" presName="bgRect" presStyleLbl="bgShp" presStyleIdx="3" presStyleCnt="6"/>
      <dgm:spPr/>
    </dgm:pt>
    <dgm:pt modelId="{C11716C1-4379-4FFF-A923-3426BA4353A0}" type="pres">
      <dgm:prSet presAssocID="{34790583-1C1B-42B1-B2B3-125C0630E84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69471E-BB0E-495F-BB5D-B27411701596}" type="pres">
      <dgm:prSet presAssocID="{34790583-1C1B-42B1-B2B3-125C0630E849}" presName="spaceRect" presStyleCnt="0"/>
      <dgm:spPr/>
    </dgm:pt>
    <dgm:pt modelId="{99B8DC23-0172-4DC2-8D7D-A80D82312D79}" type="pres">
      <dgm:prSet presAssocID="{34790583-1C1B-42B1-B2B3-125C0630E849}" presName="parTx" presStyleLbl="revTx" presStyleIdx="3" presStyleCnt="6">
        <dgm:presLayoutVars>
          <dgm:chMax val="0"/>
          <dgm:chPref val="0"/>
        </dgm:presLayoutVars>
      </dgm:prSet>
      <dgm:spPr/>
    </dgm:pt>
    <dgm:pt modelId="{81178083-66E8-4ED5-AAC3-86A558EEA485}" type="pres">
      <dgm:prSet presAssocID="{84A63600-C54B-4057-9807-88C40DDFAD5C}" presName="sibTrans" presStyleCnt="0"/>
      <dgm:spPr/>
    </dgm:pt>
    <dgm:pt modelId="{37312B82-AE63-437B-9C1A-3C652BC546F5}" type="pres">
      <dgm:prSet presAssocID="{C47CB94D-371B-43E4-AFAC-862D1BDF1A63}" presName="compNode" presStyleCnt="0"/>
      <dgm:spPr/>
    </dgm:pt>
    <dgm:pt modelId="{E62A7042-6C4B-43CE-8951-30F31B3B7C47}" type="pres">
      <dgm:prSet presAssocID="{C47CB94D-371B-43E4-AFAC-862D1BDF1A63}" presName="bgRect" presStyleLbl="bgShp" presStyleIdx="4" presStyleCnt="6"/>
      <dgm:spPr/>
    </dgm:pt>
    <dgm:pt modelId="{021A892E-C16A-4EB2-932C-FBE1671AC228}" type="pres">
      <dgm:prSet presAssocID="{C47CB94D-371B-43E4-AFAC-862D1BDF1A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CA9B3E95-EBD9-4646-9814-C491557EACD6}" type="pres">
      <dgm:prSet presAssocID="{C47CB94D-371B-43E4-AFAC-862D1BDF1A63}" presName="spaceRect" presStyleCnt="0"/>
      <dgm:spPr/>
    </dgm:pt>
    <dgm:pt modelId="{6FC59AC5-F274-4590-A731-6321CC0A8A90}" type="pres">
      <dgm:prSet presAssocID="{C47CB94D-371B-43E4-AFAC-862D1BDF1A63}" presName="parTx" presStyleLbl="revTx" presStyleIdx="4" presStyleCnt="6">
        <dgm:presLayoutVars>
          <dgm:chMax val="0"/>
          <dgm:chPref val="0"/>
        </dgm:presLayoutVars>
      </dgm:prSet>
      <dgm:spPr/>
    </dgm:pt>
    <dgm:pt modelId="{39FFE1C7-6D18-41DE-9073-8E571EE2E63F}" type="pres">
      <dgm:prSet presAssocID="{C45AEDA3-9124-40C7-A0A4-B5602E257CA1}" presName="sibTrans" presStyleCnt="0"/>
      <dgm:spPr/>
    </dgm:pt>
    <dgm:pt modelId="{28522358-541C-42D1-BB43-B8A98FE7702F}" type="pres">
      <dgm:prSet presAssocID="{2745AB1C-9007-4739-B68B-B6BBE3BEEBF4}" presName="compNode" presStyleCnt="0"/>
      <dgm:spPr/>
    </dgm:pt>
    <dgm:pt modelId="{E00ACB1E-FF93-4688-B504-8B94749DC070}" type="pres">
      <dgm:prSet presAssocID="{2745AB1C-9007-4739-B68B-B6BBE3BEEBF4}" presName="bgRect" presStyleLbl="bgShp" presStyleIdx="5" presStyleCnt="6"/>
      <dgm:spPr/>
    </dgm:pt>
    <dgm:pt modelId="{CE06D548-D255-4EBE-868E-42A856CF3BE1}" type="pres">
      <dgm:prSet presAssocID="{2745AB1C-9007-4739-B68B-B6BBE3BEEB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7CF90A1-7563-40CB-97E5-EE3AB135F110}" type="pres">
      <dgm:prSet presAssocID="{2745AB1C-9007-4739-B68B-B6BBE3BEEBF4}" presName="spaceRect" presStyleCnt="0"/>
      <dgm:spPr/>
    </dgm:pt>
    <dgm:pt modelId="{BF538BAC-4453-4563-8CC1-9CB02353716D}" type="pres">
      <dgm:prSet presAssocID="{2745AB1C-9007-4739-B68B-B6BBE3BEEBF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75AE205-C52A-46E9-AB21-92D69E9771AE}" srcId="{ECC7AC40-9EEC-455D-9338-F016B9E0FE02}" destId="{34790583-1C1B-42B1-B2B3-125C0630E849}" srcOrd="3" destOrd="0" parTransId="{D64B55BC-42AA-481C-AA99-07F8B7A14891}" sibTransId="{84A63600-C54B-4057-9807-88C40DDFAD5C}"/>
    <dgm:cxn modelId="{E3D43F08-7331-4DFC-B099-D38749498C23}" srcId="{ECC7AC40-9EEC-455D-9338-F016B9E0FE02}" destId="{1C70F17F-4DA2-4025-8E02-E659B3ACE24A}" srcOrd="0" destOrd="0" parTransId="{229834C4-B94B-4607-B56F-37DFDCB8F8E3}" sibTransId="{5CDEA9DF-13DD-4A8F-9CD4-62B8FB1571F6}"/>
    <dgm:cxn modelId="{F507150C-AE71-40FF-88EE-2ACB2D5BC454}" type="presOf" srcId="{7350C5CA-EE2D-4FA8-A5B5-FC45B620591F}" destId="{BC27C5DE-A6AF-47CD-A2CE-BB7510801A6C}" srcOrd="0" destOrd="0" presId="urn:microsoft.com/office/officeart/2018/2/layout/IconVerticalSolidList"/>
    <dgm:cxn modelId="{71F99323-4024-4A17-B992-2E7CD1E72C4F}" srcId="{ECC7AC40-9EEC-455D-9338-F016B9E0FE02}" destId="{C47CB94D-371B-43E4-AFAC-862D1BDF1A63}" srcOrd="4" destOrd="0" parTransId="{B4E9467F-E2A2-4F06-A0A8-74621D42D1F1}" sibTransId="{C45AEDA3-9124-40C7-A0A4-B5602E257CA1}"/>
    <dgm:cxn modelId="{108E1426-C2B8-4BBA-930E-2F4ACFF09AD3}" srcId="{ECC7AC40-9EEC-455D-9338-F016B9E0FE02}" destId="{2745AB1C-9007-4739-B68B-B6BBE3BEEBF4}" srcOrd="5" destOrd="0" parTransId="{7BA50C3C-5795-471F-AF30-4EE2F561884A}" sibTransId="{6EC87A8D-D5B3-44A5-96A3-4B54DB321CDA}"/>
    <dgm:cxn modelId="{5B53F626-EB73-454E-BB08-25036563D5C1}" type="presOf" srcId="{A92BF8FB-892A-4E77-BBED-4EC5EFC4D659}" destId="{DEB94EFC-1524-407F-B87D-AEE778D8DDA5}" srcOrd="0" destOrd="0" presId="urn:microsoft.com/office/officeart/2018/2/layout/IconVerticalSolidList"/>
    <dgm:cxn modelId="{02CB0755-D94C-49A7-86A4-EF87E086502F}" srcId="{ECC7AC40-9EEC-455D-9338-F016B9E0FE02}" destId="{7350C5CA-EE2D-4FA8-A5B5-FC45B620591F}" srcOrd="2" destOrd="0" parTransId="{396BE5C0-1770-4AC2-BFE8-067A7622FDEA}" sibTransId="{AB8E7782-C336-4BB2-BD29-9EA58D081D2B}"/>
    <dgm:cxn modelId="{6A9A7F9B-B613-4152-9BEB-AD94C5749F30}" type="presOf" srcId="{ECC7AC40-9EEC-455D-9338-F016B9E0FE02}" destId="{E1D8B3F4-3828-4F14-BEC7-500FC9B670C0}" srcOrd="0" destOrd="0" presId="urn:microsoft.com/office/officeart/2018/2/layout/IconVerticalSolidList"/>
    <dgm:cxn modelId="{E36FEFA0-5BA2-44BE-ACCF-1794E78FDFFF}" type="presOf" srcId="{C47CB94D-371B-43E4-AFAC-862D1BDF1A63}" destId="{6FC59AC5-F274-4590-A731-6321CC0A8A90}" srcOrd="0" destOrd="0" presId="urn:microsoft.com/office/officeart/2018/2/layout/IconVerticalSolidList"/>
    <dgm:cxn modelId="{921F72A1-83AF-43F2-8FE9-2725326F3409}" type="presOf" srcId="{34790583-1C1B-42B1-B2B3-125C0630E849}" destId="{99B8DC23-0172-4DC2-8D7D-A80D82312D79}" srcOrd="0" destOrd="0" presId="urn:microsoft.com/office/officeart/2018/2/layout/IconVerticalSolidList"/>
    <dgm:cxn modelId="{B4BF1CBA-0052-4EE9-99A8-44B4B66308AD}" type="presOf" srcId="{1C70F17F-4DA2-4025-8E02-E659B3ACE24A}" destId="{15174A87-2ED0-4A69-B656-91DD140AFC6C}" srcOrd="0" destOrd="0" presId="urn:microsoft.com/office/officeart/2018/2/layout/IconVerticalSolidList"/>
    <dgm:cxn modelId="{DE6AC8EB-FBA0-4F54-B677-B44570A56283}" type="presOf" srcId="{2745AB1C-9007-4739-B68B-B6BBE3BEEBF4}" destId="{BF538BAC-4453-4563-8CC1-9CB02353716D}" srcOrd="0" destOrd="0" presId="urn:microsoft.com/office/officeart/2018/2/layout/IconVerticalSolidList"/>
    <dgm:cxn modelId="{1EDEE6FC-42DD-4BA9-8300-D09146A71F3C}" srcId="{ECC7AC40-9EEC-455D-9338-F016B9E0FE02}" destId="{A92BF8FB-892A-4E77-BBED-4EC5EFC4D659}" srcOrd="1" destOrd="0" parTransId="{BD1D85EE-DC08-4A03-ACE5-F338895444E3}" sibTransId="{87070CB4-4680-40B9-B230-650509CF0FCF}"/>
    <dgm:cxn modelId="{365BF6D0-14DA-4F49-A096-DFBCE3304540}" type="presParOf" srcId="{E1D8B3F4-3828-4F14-BEC7-500FC9B670C0}" destId="{07420BFA-D5CB-4DC4-8E85-6B1BB47BDED6}" srcOrd="0" destOrd="0" presId="urn:microsoft.com/office/officeart/2018/2/layout/IconVerticalSolidList"/>
    <dgm:cxn modelId="{D2B5E9D1-DBF7-463B-911A-5D81036482F2}" type="presParOf" srcId="{07420BFA-D5CB-4DC4-8E85-6B1BB47BDED6}" destId="{73C0194C-17DC-456A-8FEB-14506A69B2F2}" srcOrd="0" destOrd="0" presId="urn:microsoft.com/office/officeart/2018/2/layout/IconVerticalSolidList"/>
    <dgm:cxn modelId="{05F351B6-76AD-4C04-869F-B9DBFAD5B4AA}" type="presParOf" srcId="{07420BFA-D5CB-4DC4-8E85-6B1BB47BDED6}" destId="{20AA0DAF-1780-46E5-8044-65DB45C6994E}" srcOrd="1" destOrd="0" presId="urn:microsoft.com/office/officeart/2018/2/layout/IconVerticalSolidList"/>
    <dgm:cxn modelId="{27A9B600-E308-4AEE-8609-21C8798E2BD3}" type="presParOf" srcId="{07420BFA-D5CB-4DC4-8E85-6B1BB47BDED6}" destId="{DE404E3E-8AEF-4C0E-8BA4-CDA2F773BB20}" srcOrd="2" destOrd="0" presId="urn:microsoft.com/office/officeart/2018/2/layout/IconVerticalSolidList"/>
    <dgm:cxn modelId="{FC7A1D42-E175-4C37-8CB9-34D723BBF83F}" type="presParOf" srcId="{07420BFA-D5CB-4DC4-8E85-6B1BB47BDED6}" destId="{15174A87-2ED0-4A69-B656-91DD140AFC6C}" srcOrd="3" destOrd="0" presId="urn:microsoft.com/office/officeart/2018/2/layout/IconVerticalSolidList"/>
    <dgm:cxn modelId="{2DA130F9-7C3A-402C-8AFF-1018D5B3E673}" type="presParOf" srcId="{E1D8B3F4-3828-4F14-BEC7-500FC9B670C0}" destId="{A3EBE74E-B389-4B62-A96F-33B1824A8A44}" srcOrd="1" destOrd="0" presId="urn:microsoft.com/office/officeart/2018/2/layout/IconVerticalSolidList"/>
    <dgm:cxn modelId="{7F1CF4F4-B164-4E16-AAD2-F37B0FBC4EFF}" type="presParOf" srcId="{E1D8B3F4-3828-4F14-BEC7-500FC9B670C0}" destId="{DD38BE0C-62FE-466F-9CF2-73FC333DE60D}" srcOrd="2" destOrd="0" presId="urn:microsoft.com/office/officeart/2018/2/layout/IconVerticalSolidList"/>
    <dgm:cxn modelId="{50510035-E3DB-4029-860F-D5518A9411A2}" type="presParOf" srcId="{DD38BE0C-62FE-466F-9CF2-73FC333DE60D}" destId="{9C6A3676-F8C4-4EF8-B423-6D8AB0D71C04}" srcOrd="0" destOrd="0" presId="urn:microsoft.com/office/officeart/2018/2/layout/IconVerticalSolidList"/>
    <dgm:cxn modelId="{00213598-BBD9-4571-906D-30CE9C5406FC}" type="presParOf" srcId="{DD38BE0C-62FE-466F-9CF2-73FC333DE60D}" destId="{EF994ECE-FF4B-4DA8-9F9D-CEFE2EBC2FAE}" srcOrd="1" destOrd="0" presId="urn:microsoft.com/office/officeart/2018/2/layout/IconVerticalSolidList"/>
    <dgm:cxn modelId="{B77FA0E5-D563-48BA-B2CF-E7DD6744554C}" type="presParOf" srcId="{DD38BE0C-62FE-466F-9CF2-73FC333DE60D}" destId="{DF7DB26F-382C-476E-BBE6-8CC10920F2E1}" srcOrd="2" destOrd="0" presId="urn:microsoft.com/office/officeart/2018/2/layout/IconVerticalSolidList"/>
    <dgm:cxn modelId="{D3FAEE87-B402-42C8-A615-D5997E2C909F}" type="presParOf" srcId="{DD38BE0C-62FE-466F-9CF2-73FC333DE60D}" destId="{DEB94EFC-1524-407F-B87D-AEE778D8DDA5}" srcOrd="3" destOrd="0" presId="urn:microsoft.com/office/officeart/2018/2/layout/IconVerticalSolidList"/>
    <dgm:cxn modelId="{65D52990-1FD9-45D1-A416-67A7B198B636}" type="presParOf" srcId="{E1D8B3F4-3828-4F14-BEC7-500FC9B670C0}" destId="{AD8BB69D-44C0-434F-965D-309EC39127CD}" srcOrd="3" destOrd="0" presId="urn:microsoft.com/office/officeart/2018/2/layout/IconVerticalSolidList"/>
    <dgm:cxn modelId="{580AD531-29D9-488D-8B05-C644245B8E6E}" type="presParOf" srcId="{E1D8B3F4-3828-4F14-BEC7-500FC9B670C0}" destId="{A73C4284-D0C1-403E-9076-DB7ED539AD9C}" srcOrd="4" destOrd="0" presId="urn:microsoft.com/office/officeart/2018/2/layout/IconVerticalSolidList"/>
    <dgm:cxn modelId="{BDA452CF-8554-4677-8033-5AEC32E5CB2F}" type="presParOf" srcId="{A73C4284-D0C1-403E-9076-DB7ED539AD9C}" destId="{4C809ACB-B774-42B3-8A0A-9FECDFDAA5D5}" srcOrd="0" destOrd="0" presId="urn:microsoft.com/office/officeart/2018/2/layout/IconVerticalSolidList"/>
    <dgm:cxn modelId="{11445AB3-4302-4BA2-B5CD-6C0E44C87D7F}" type="presParOf" srcId="{A73C4284-D0C1-403E-9076-DB7ED539AD9C}" destId="{CEFD6654-CC60-457E-84C7-65251F07E281}" srcOrd="1" destOrd="0" presId="urn:microsoft.com/office/officeart/2018/2/layout/IconVerticalSolidList"/>
    <dgm:cxn modelId="{CC1F2D6B-9F45-4BD5-85C4-333251FE6351}" type="presParOf" srcId="{A73C4284-D0C1-403E-9076-DB7ED539AD9C}" destId="{AD3E5DB4-2FAB-4EDF-AA6A-49FF5ACB3208}" srcOrd="2" destOrd="0" presId="urn:microsoft.com/office/officeart/2018/2/layout/IconVerticalSolidList"/>
    <dgm:cxn modelId="{F2FF76BC-4A0A-4147-A044-12BFA3EF08AD}" type="presParOf" srcId="{A73C4284-D0C1-403E-9076-DB7ED539AD9C}" destId="{BC27C5DE-A6AF-47CD-A2CE-BB7510801A6C}" srcOrd="3" destOrd="0" presId="urn:microsoft.com/office/officeart/2018/2/layout/IconVerticalSolidList"/>
    <dgm:cxn modelId="{CE05FFA0-8C30-420B-AB20-062A048F4984}" type="presParOf" srcId="{E1D8B3F4-3828-4F14-BEC7-500FC9B670C0}" destId="{81BC6AE0-BD0E-4795-9214-C62CAB637F51}" srcOrd="5" destOrd="0" presId="urn:microsoft.com/office/officeart/2018/2/layout/IconVerticalSolidList"/>
    <dgm:cxn modelId="{E59EC22F-948F-4BD2-80FC-956C03E4AF30}" type="presParOf" srcId="{E1D8B3F4-3828-4F14-BEC7-500FC9B670C0}" destId="{B8529CD7-1FEE-4C1D-BA5B-2DDDA4E7D89A}" srcOrd="6" destOrd="0" presId="urn:microsoft.com/office/officeart/2018/2/layout/IconVerticalSolidList"/>
    <dgm:cxn modelId="{432B2BFA-5357-42AB-976C-F03058C955B5}" type="presParOf" srcId="{B8529CD7-1FEE-4C1D-BA5B-2DDDA4E7D89A}" destId="{8F1A4678-26D4-42EA-BB60-D386A86DE9B5}" srcOrd="0" destOrd="0" presId="urn:microsoft.com/office/officeart/2018/2/layout/IconVerticalSolidList"/>
    <dgm:cxn modelId="{18BC1350-B57D-46C7-AE9D-C1DCF0CE6CAE}" type="presParOf" srcId="{B8529CD7-1FEE-4C1D-BA5B-2DDDA4E7D89A}" destId="{C11716C1-4379-4FFF-A923-3426BA4353A0}" srcOrd="1" destOrd="0" presId="urn:microsoft.com/office/officeart/2018/2/layout/IconVerticalSolidList"/>
    <dgm:cxn modelId="{6CCAFCDB-78EF-48AA-8830-6DF612BBC4AB}" type="presParOf" srcId="{B8529CD7-1FEE-4C1D-BA5B-2DDDA4E7D89A}" destId="{2969471E-BB0E-495F-BB5D-B27411701596}" srcOrd="2" destOrd="0" presId="urn:microsoft.com/office/officeart/2018/2/layout/IconVerticalSolidList"/>
    <dgm:cxn modelId="{4EAD4EB4-A057-4947-B7D1-D64AF0ECA4F4}" type="presParOf" srcId="{B8529CD7-1FEE-4C1D-BA5B-2DDDA4E7D89A}" destId="{99B8DC23-0172-4DC2-8D7D-A80D82312D79}" srcOrd="3" destOrd="0" presId="urn:microsoft.com/office/officeart/2018/2/layout/IconVerticalSolidList"/>
    <dgm:cxn modelId="{AAE1F930-E559-4CBB-B940-D83C94D03E72}" type="presParOf" srcId="{E1D8B3F4-3828-4F14-BEC7-500FC9B670C0}" destId="{81178083-66E8-4ED5-AAC3-86A558EEA485}" srcOrd="7" destOrd="0" presId="urn:microsoft.com/office/officeart/2018/2/layout/IconVerticalSolidList"/>
    <dgm:cxn modelId="{50F6BF8B-DB9E-4481-B352-DFC4066E81E8}" type="presParOf" srcId="{E1D8B3F4-3828-4F14-BEC7-500FC9B670C0}" destId="{37312B82-AE63-437B-9C1A-3C652BC546F5}" srcOrd="8" destOrd="0" presId="urn:microsoft.com/office/officeart/2018/2/layout/IconVerticalSolidList"/>
    <dgm:cxn modelId="{13B5D151-4D30-4A01-B8B2-BA5FC38C9792}" type="presParOf" srcId="{37312B82-AE63-437B-9C1A-3C652BC546F5}" destId="{E62A7042-6C4B-43CE-8951-30F31B3B7C47}" srcOrd="0" destOrd="0" presId="urn:microsoft.com/office/officeart/2018/2/layout/IconVerticalSolidList"/>
    <dgm:cxn modelId="{081EE475-7E12-40A0-9EDB-75810C0E3779}" type="presParOf" srcId="{37312B82-AE63-437B-9C1A-3C652BC546F5}" destId="{021A892E-C16A-4EB2-932C-FBE1671AC228}" srcOrd="1" destOrd="0" presId="urn:microsoft.com/office/officeart/2018/2/layout/IconVerticalSolidList"/>
    <dgm:cxn modelId="{2545A400-E269-4ABF-B080-69749A87DDB8}" type="presParOf" srcId="{37312B82-AE63-437B-9C1A-3C652BC546F5}" destId="{CA9B3E95-EBD9-4646-9814-C491557EACD6}" srcOrd="2" destOrd="0" presId="urn:microsoft.com/office/officeart/2018/2/layout/IconVerticalSolidList"/>
    <dgm:cxn modelId="{613E0B10-AF52-4F98-8066-A247E1514A48}" type="presParOf" srcId="{37312B82-AE63-437B-9C1A-3C652BC546F5}" destId="{6FC59AC5-F274-4590-A731-6321CC0A8A90}" srcOrd="3" destOrd="0" presId="urn:microsoft.com/office/officeart/2018/2/layout/IconVerticalSolidList"/>
    <dgm:cxn modelId="{E81F780A-7A0D-4017-BDE6-371600CC10D7}" type="presParOf" srcId="{E1D8B3F4-3828-4F14-BEC7-500FC9B670C0}" destId="{39FFE1C7-6D18-41DE-9073-8E571EE2E63F}" srcOrd="9" destOrd="0" presId="urn:microsoft.com/office/officeart/2018/2/layout/IconVerticalSolidList"/>
    <dgm:cxn modelId="{5A7B3ECF-1A40-474C-9D04-407D8828E906}" type="presParOf" srcId="{E1D8B3F4-3828-4F14-BEC7-500FC9B670C0}" destId="{28522358-541C-42D1-BB43-B8A98FE7702F}" srcOrd="10" destOrd="0" presId="urn:microsoft.com/office/officeart/2018/2/layout/IconVerticalSolidList"/>
    <dgm:cxn modelId="{F3B25918-BAAB-4003-A2DB-ED25E78784CB}" type="presParOf" srcId="{28522358-541C-42D1-BB43-B8A98FE7702F}" destId="{E00ACB1E-FF93-4688-B504-8B94749DC070}" srcOrd="0" destOrd="0" presId="urn:microsoft.com/office/officeart/2018/2/layout/IconVerticalSolidList"/>
    <dgm:cxn modelId="{52C5A56F-2BE7-4A3D-9BF6-D4765B38754E}" type="presParOf" srcId="{28522358-541C-42D1-BB43-B8A98FE7702F}" destId="{CE06D548-D255-4EBE-868E-42A856CF3BE1}" srcOrd="1" destOrd="0" presId="urn:microsoft.com/office/officeart/2018/2/layout/IconVerticalSolidList"/>
    <dgm:cxn modelId="{8D719C57-220F-4340-AC29-E5F2E17B31B0}" type="presParOf" srcId="{28522358-541C-42D1-BB43-B8A98FE7702F}" destId="{D7CF90A1-7563-40CB-97E5-EE3AB135F110}" srcOrd="2" destOrd="0" presId="urn:microsoft.com/office/officeart/2018/2/layout/IconVerticalSolidList"/>
    <dgm:cxn modelId="{1347B7C3-B16C-4FDE-8A0A-D24321A2ED27}" type="presParOf" srcId="{28522358-541C-42D1-BB43-B8A98FE7702F}" destId="{BF538BAC-4453-4563-8CC1-9CB0235371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0194C-17DC-456A-8FEB-14506A69B2F2}">
      <dsp:nvSpPr>
        <dsp:cNvPr id="0" name=""/>
        <dsp:cNvSpPr/>
      </dsp:nvSpPr>
      <dsp:spPr>
        <a:xfrm>
          <a:off x="0" y="186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A0DAF-1780-46E5-8044-65DB45C6994E}">
      <dsp:nvSpPr>
        <dsp:cNvPr id="0" name=""/>
        <dsp:cNvSpPr/>
      </dsp:nvSpPr>
      <dsp:spPr>
        <a:xfrm>
          <a:off x="240152" y="180489"/>
          <a:ext cx="436641" cy="436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4A87-2ED0-4A69-B656-91DD140AFC6C}">
      <dsp:nvSpPr>
        <dsp:cNvPr id="0" name=""/>
        <dsp:cNvSpPr/>
      </dsp:nvSpPr>
      <dsp:spPr>
        <a:xfrm>
          <a:off x="916946" y="186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 adheres to a predefined schema. Some of the actions we can take are:</a:t>
          </a:r>
        </a:p>
      </dsp:txBody>
      <dsp:txXfrm>
        <a:off x="916946" y="1863"/>
        <a:ext cx="5456867" cy="793892"/>
      </dsp:txXfrm>
    </dsp:sp>
    <dsp:sp modelId="{9C6A3676-F8C4-4EF8-B423-6D8AB0D71C04}">
      <dsp:nvSpPr>
        <dsp:cNvPr id="0" name=""/>
        <dsp:cNvSpPr/>
      </dsp:nvSpPr>
      <dsp:spPr>
        <a:xfrm>
          <a:off x="0" y="994229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94ECE-FF4B-4DA8-9F9D-CEFE2EBC2FAE}">
      <dsp:nvSpPr>
        <dsp:cNvPr id="0" name=""/>
        <dsp:cNvSpPr/>
      </dsp:nvSpPr>
      <dsp:spPr>
        <a:xfrm>
          <a:off x="240152" y="1172855"/>
          <a:ext cx="436641" cy="436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94EFC-1524-407F-B87D-AEE778D8DDA5}">
      <dsp:nvSpPr>
        <dsp:cNvPr id="0" name=""/>
        <dsp:cNvSpPr/>
      </dsp:nvSpPr>
      <dsp:spPr>
        <a:xfrm>
          <a:off x="916946" y="994229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Document</a:t>
          </a:r>
          <a:r>
            <a:rPr lang="en-US" sz="1900" b="0" i="0" kern="1200"/>
            <a:t>: Record details of the inconsistencies.</a:t>
          </a:r>
          <a:endParaRPr lang="en-US" sz="1900" kern="1200"/>
        </a:p>
      </dsp:txBody>
      <dsp:txXfrm>
        <a:off x="916946" y="994229"/>
        <a:ext cx="5456867" cy="793892"/>
      </dsp:txXfrm>
    </dsp:sp>
    <dsp:sp modelId="{4C809ACB-B774-42B3-8A0A-9FECDFDAA5D5}">
      <dsp:nvSpPr>
        <dsp:cNvPr id="0" name=""/>
        <dsp:cNvSpPr/>
      </dsp:nvSpPr>
      <dsp:spPr>
        <a:xfrm>
          <a:off x="0" y="1986595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D6654-CC60-457E-84C7-65251F07E281}">
      <dsp:nvSpPr>
        <dsp:cNvPr id="0" name=""/>
        <dsp:cNvSpPr/>
      </dsp:nvSpPr>
      <dsp:spPr>
        <a:xfrm>
          <a:off x="240152" y="2165221"/>
          <a:ext cx="436641" cy="436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7C5DE-A6AF-47CD-A2CE-BB7510801A6C}">
      <dsp:nvSpPr>
        <dsp:cNvPr id="0" name=""/>
        <dsp:cNvSpPr/>
      </dsp:nvSpPr>
      <dsp:spPr>
        <a:xfrm>
          <a:off x="916946" y="1986595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Identify Source</a:t>
          </a:r>
          <a:r>
            <a:rPr lang="en-US" sz="1900" b="0" i="0" kern="1200"/>
            <a:t>: Find where issues originate.</a:t>
          </a:r>
          <a:endParaRPr lang="en-US" sz="1900" kern="1200"/>
        </a:p>
      </dsp:txBody>
      <dsp:txXfrm>
        <a:off x="916946" y="1986595"/>
        <a:ext cx="5456867" cy="793892"/>
      </dsp:txXfrm>
    </dsp:sp>
    <dsp:sp modelId="{8F1A4678-26D4-42EA-BB60-D386A86DE9B5}">
      <dsp:nvSpPr>
        <dsp:cNvPr id="0" name=""/>
        <dsp:cNvSpPr/>
      </dsp:nvSpPr>
      <dsp:spPr>
        <a:xfrm>
          <a:off x="0" y="2978961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16C1-4379-4FFF-A923-3426BA4353A0}">
      <dsp:nvSpPr>
        <dsp:cNvPr id="0" name=""/>
        <dsp:cNvSpPr/>
      </dsp:nvSpPr>
      <dsp:spPr>
        <a:xfrm>
          <a:off x="240152" y="3157587"/>
          <a:ext cx="436641" cy="436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8DC23-0172-4DC2-8D7D-A80D82312D79}">
      <dsp:nvSpPr>
        <dsp:cNvPr id="0" name=""/>
        <dsp:cNvSpPr/>
      </dsp:nvSpPr>
      <dsp:spPr>
        <a:xfrm>
          <a:off x="916946" y="2978961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Data Profiling</a:t>
          </a:r>
          <a:r>
            <a:rPr lang="en-US" sz="1900" b="0" i="0" kern="1200"/>
            <a:t>: Analyze data quality, patterns.</a:t>
          </a:r>
          <a:endParaRPr lang="en-US" sz="1900" kern="1200"/>
        </a:p>
      </dsp:txBody>
      <dsp:txXfrm>
        <a:off x="916946" y="2978961"/>
        <a:ext cx="5456867" cy="793892"/>
      </dsp:txXfrm>
    </dsp:sp>
    <dsp:sp modelId="{E62A7042-6C4B-43CE-8951-30F31B3B7C47}">
      <dsp:nvSpPr>
        <dsp:cNvPr id="0" name=""/>
        <dsp:cNvSpPr/>
      </dsp:nvSpPr>
      <dsp:spPr>
        <a:xfrm>
          <a:off x="0" y="3971327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A892E-C16A-4EB2-932C-FBE1671AC228}">
      <dsp:nvSpPr>
        <dsp:cNvPr id="0" name=""/>
        <dsp:cNvSpPr/>
      </dsp:nvSpPr>
      <dsp:spPr>
        <a:xfrm>
          <a:off x="240152" y="4149953"/>
          <a:ext cx="436641" cy="436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59AC5-F274-4590-A731-6321CC0A8A90}">
      <dsp:nvSpPr>
        <dsp:cNvPr id="0" name=""/>
        <dsp:cNvSpPr/>
      </dsp:nvSpPr>
      <dsp:spPr>
        <a:xfrm>
          <a:off x="916946" y="3971327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Validate Source</a:t>
          </a:r>
          <a:r>
            <a:rPr lang="en-US" sz="1900" b="0" i="0" kern="1200"/>
            <a:t>: Compare with original systems.</a:t>
          </a:r>
          <a:endParaRPr lang="en-US" sz="1900" kern="1200"/>
        </a:p>
      </dsp:txBody>
      <dsp:txXfrm>
        <a:off x="916946" y="3971327"/>
        <a:ext cx="5456867" cy="793892"/>
      </dsp:txXfrm>
    </dsp:sp>
    <dsp:sp modelId="{E00ACB1E-FF93-4688-B504-8B94749DC070}">
      <dsp:nvSpPr>
        <dsp:cNvPr id="0" name=""/>
        <dsp:cNvSpPr/>
      </dsp:nvSpPr>
      <dsp:spPr>
        <a:xfrm>
          <a:off x="0" y="496369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6D548-D255-4EBE-868E-42A856CF3BE1}">
      <dsp:nvSpPr>
        <dsp:cNvPr id="0" name=""/>
        <dsp:cNvSpPr/>
      </dsp:nvSpPr>
      <dsp:spPr>
        <a:xfrm>
          <a:off x="240152" y="5142319"/>
          <a:ext cx="436641" cy="4366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38BAC-4453-4563-8CC1-9CB02353716D}">
      <dsp:nvSpPr>
        <dsp:cNvPr id="0" name=""/>
        <dsp:cNvSpPr/>
      </dsp:nvSpPr>
      <dsp:spPr>
        <a:xfrm>
          <a:off x="916946" y="496369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Cleanse Data</a:t>
          </a:r>
          <a:r>
            <a:rPr lang="en-US" sz="1900" b="0" i="0" kern="1200"/>
            <a:t>: Remove duplicates, correct errors.</a:t>
          </a:r>
          <a:endParaRPr lang="en-US" sz="1900" kern="1200"/>
        </a:p>
      </dsp:txBody>
      <dsp:txXfrm>
        <a:off x="916946" y="4963693"/>
        <a:ext cx="5456867" cy="79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January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3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5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8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6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January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January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8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E3AB43-F55B-694C-5E9E-463E7217E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 dirty="0"/>
              <a:t>PSYLIQ INTERNSHIP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B70E47E-416C-1C94-8A09-10CA7ADFD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DATA ANALYST</a:t>
            </a: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61552B50-30AD-60A2-1342-8EE0D5949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r="20456" b="-1"/>
          <a:stretch/>
        </p:blipFill>
        <p:spPr>
          <a:xfrm>
            <a:off x="4839878" y="549275"/>
            <a:ext cx="6257158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965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B02D-596F-BE56-EB6C-FC8B008C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07165"/>
            <a:ext cx="3565524" cy="242928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Using Excel, create a pivot table that displays the count of employees in each Marital Status category, segmented by Department. </a:t>
            </a: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9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8A96E8-1E78-BC05-DDF6-B2CCDAC5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6" b="3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844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4CC54-3455-DA80-AE6C-531325FE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07165"/>
            <a:ext cx="3565524" cy="242928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9. Apply conditional formatting to highlight employees with both above-average Monthly Income and above-average Job Satisfaction. </a:t>
            </a: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9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396F0A9F-B726-9FCF-8EC3-34A9DF8A6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3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63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8725C-DF64-5A33-A4DC-8342579E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07165"/>
            <a:ext cx="3565524" cy="242928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3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10. In Power BI, create a line chart that visualizes the trend of Employee Attrition over the years. </a:t>
            </a:r>
            <a:br>
              <a:rPr lang="en-US" sz="23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3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1C4B820E-AF91-2B82-83AE-C0AB24379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" r="5709" b="-2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368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5621-A4FA-6F6A-9175-F8E898D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900" b="1" i="0" u="none" strike="noStrike" baseline="0">
                <a:latin typeface="Avenir Next LT Pro Light" panose="020B0304020202020204" pitchFamily="34" charset="0"/>
              </a:rPr>
            </a:br>
            <a:r>
              <a:rPr lang="en-US" sz="1900" b="1" i="0" u="none" strike="noStrike" baseline="0">
                <a:latin typeface="Avenir Next LT Pro Light" panose="020B0304020202020204" pitchFamily="34" charset="0"/>
              </a:rPr>
              <a:t> </a:t>
            </a:r>
            <a:br>
              <a:rPr lang="en-US" sz="1900" b="1" i="0" u="none" strike="noStrike" baseline="0">
                <a:latin typeface="Avenir Next LT Pro Light" panose="020B0304020202020204" pitchFamily="34" charset="0"/>
              </a:rPr>
            </a:br>
            <a:r>
              <a:rPr lang="en-US" sz="1900" b="1" i="0" u="none" strike="noStrike" baseline="0">
                <a:latin typeface="Avenir Next LT Pro Light" panose="020B0304020202020204" pitchFamily="34" charset="0"/>
              </a:rPr>
              <a:t>11. Describe how you would create a star schema for this dataset, explaining the benefits of doing so. </a:t>
            </a:r>
            <a:br>
              <a:rPr lang="en-US" sz="1900" b="1" i="0" u="none" strike="noStrike" baseline="0">
                <a:latin typeface="Avenir Next LT Pro Light" panose="020B0304020202020204" pitchFamily="34" charset="0"/>
              </a:rPr>
            </a:br>
            <a:endParaRPr lang="en-US" sz="1900" b="1">
              <a:latin typeface="Avenir Next LT Pro Light" panose="020B03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390F6-8E70-02B5-DFBE-57C24E1B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0" i="0">
                <a:effectLst/>
                <a:latin typeface="Söhne"/>
              </a:rPr>
              <a:t>The star schema is a database modeling technique that organizes data into a central "fact" table surrounded by "dimension" tables. This design offers several benefits:</a:t>
            </a:r>
          </a:p>
          <a:p>
            <a:pPr>
              <a:lnSpc>
                <a:spcPct val="100000"/>
              </a:lnSpc>
            </a:pPr>
            <a:r>
              <a:rPr lang="en-US" sz="1500">
                <a:latin typeface="Söhne"/>
              </a:rPr>
              <a:t>Simplicity and Understandability.</a:t>
            </a:r>
          </a:p>
          <a:p>
            <a:pPr>
              <a:lnSpc>
                <a:spcPct val="100000"/>
              </a:lnSpc>
            </a:pPr>
            <a:r>
              <a:rPr lang="en-US" sz="1500" b="0" i="0">
                <a:effectLst/>
                <a:latin typeface="Söhne"/>
              </a:rPr>
              <a:t>Performance.</a:t>
            </a:r>
          </a:p>
          <a:p>
            <a:pPr>
              <a:lnSpc>
                <a:spcPct val="100000"/>
              </a:lnSpc>
            </a:pPr>
            <a:r>
              <a:rPr lang="en-US" sz="1500">
                <a:latin typeface="Söhne"/>
              </a:rPr>
              <a:t>Efficient Aggregation.</a:t>
            </a:r>
          </a:p>
          <a:p>
            <a:pPr>
              <a:lnSpc>
                <a:spcPct val="100000"/>
              </a:lnSpc>
            </a:pPr>
            <a:r>
              <a:rPr lang="en-US" sz="1500" b="0" i="0">
                <a:effectLst/>
                <a:latin typeface="Söhne"/>
              </a:rPr>
              <a:t>Scalability.</a:t>
            </a:r>
          </a:p>
          <a:p>
            <a:pPr>
              <a:lnSpc>
                <a:spcPct val="100000"/>
              </a:lnSpc>
            </a:pPr>
            <a:r>
              <a:rPr lang="en-US" sz="1500">
                <a:latin typeface="Söhne"/>
              </a:rPr>
              <a:t>Easier maintenance.</a:t>
            </a:r>
            <a:endParaRPr lang="en-US" sz="1500" b="0" i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endParaRPr lang="en-US" sz="150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E5F33AE-37A3-6CD4-A54A-9D8553C67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1043959"/>
            <a:ext cx="7090237" cy="4653455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35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5BDE4-9630-F4AE-927E-90C464D3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200" b="1" i="0" u="none" strike="noStrike" baseline="0" dirty="0">
                <a:latin typeface="Avenir Next LT Pro Light" panose="020B0304020202020204" pitchFamily="34" charset="0"/>
              </a:rPr>
            </a:br>
            <a:r>
              <a:rPr lang="en-US" sz="3200" b="1" i="0" u="none" strike="noStrike" baseline="0" dirty="0">
                <a:latin typeface="Avenir Next LT Pro Light" panose="020B0304020202020204" pitchFamily="34" charset="0"/>
              </a:rPr>
              <a:t> </a:t>
            </a:r>
            <a:br>
              <a:rPr lang="en-US" sz="3200" b="1" i="0" u="none" strike="noStrike" baseline="0" dirty="0">
                <a:latin typeface="Avenir Next LT Pro Light" panose="020B0304020202020204" pitchFamily="34" charset="0"/>
              </a:rPr>
            </a:br>
            <a:r>
              <a:rPr lang="en-US" sz="3200" b="1" i="0" u="none" strike="noStrike" baseline="0" dirty="0"/>
              <a:t>12. Using DAX, calculate the rolling 3-month average of Monthly Income for each employee. </a:t>
            </a:r>
            <a:br>
              <a:rPr lang="en-US" sz="3200" b="1" i="0" u="none" strike="noStrike" baseline="0" dirty="0"/>
            </a:b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1B2B-DA67-DE34-1296-6983FC54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952" y="211016"/>
            <a:ext cx="5233083" cy="6358596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Rolling 3-Month Average =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VAR CurrentEmployee = EmployeeIncome[EmployeeID]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VAR CurrentDate = EmployeeIncome[Date]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AVERAGEX(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    FILTER(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        ALL(EmployeeIncome),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        EmployeeIncome[EmployeeID] = CurrentEmployee &amp;&amp;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        EmployeeIncome[Date] &lt;= CurrentDate &amp;&amp;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        EmployeeIncome[Date] &gt; EDATE(CurrentDate, -3)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    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    EmployeeIncome[MonthlyIncome]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venir Next LT Pro Light" panose="020B0304020202020204" pitchFamily="34" charset="0"/>
              </a:rPr>
              <a:t>    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Avenir Next LT Pro Light" panose="020B03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4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9256-83E7-E501-B168-9BC701E7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b="1" i="0" u="none" strike="noStrike" baseline="0" dirty="0"/>
            </a:br>
            <a:r>
              <a:rPr lang="en-US" sz="2600" b="1" i="0" u="none" strike="noStrike" baseline="0" dirty="0"/>
              <a:t> </a:t>
            </a:r>
            <a:br>
              <a:rPr lang="en-US" sz="2600" b="1" i="0" u="none" strike="noStrike" baseline="0" dirty="0"/>
            </a:br>
            <a:r>
              <a:rPr lang="en-US" sz="2600" b="1" i="0" u="none" strike="noStrike" baseline="0" dirty="0"/>
              <a:t>13. Create a hierarchy in Power BI that allows users to drill down from Department to Job Role to further narrow their analysis. </a:t>
            </a:r>
            <a:br>
              <a:rPr lang="en-US" sz="2600" b="1" i="0" u="none" strike="noStrike" baseline="0" dirty="0"/>
            </a:br>
            <a:endParaRPr lang="en-US" sz="2600" b="1" dirty="0"/>
          </a:p>
        </p:txBody>
      </p:sp>
      <p:pic>
        <p:nvPicPr>
          <p:cNvPr id="5" name="Content Placeholder 4" descr="A screenshot of a survey&#10;&#10;Description automatically generated">
            <a:extLst>
              <a:ext uri="{FF2B5EF4-FFF2-40B4-BE49-F238E27FC236}">
                <a16:creationId xmlns:a16="http://schemas.microsoft.com/office/drawing/2014/main" id="{F6B47371-DB76-C88D-BE90-C0F58B556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02" y="3680099"/>
            <a:ext cx="3049384" cy="1971251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B5EC46-6BB6-A63F-7A82-3B42E50E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64" y="1312274"/>
            <a:ext cx="4491179" cy="4158719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092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B48E4-D934-6F0C-1823-21FBA94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900" b="1" i="0" u="none" strike="noStrike" baseline="0"/>
            </a:br>
            <a:r>
              <a:rPr lang="en-US" sz="1900" b="1" i="0" u="none" strike="noStrike" baseline="0"/>
              <a:t> </a:t>
            </a:r>
            <a:br>
              <a:rPr lang="en-US" sz="1900" b="1" i="0" u="none" strike="noStrike" baseline="0"/>
            </a:br>
            <a:r>
              <a:rPr lang="en-US" sz="1900" b="1" i="0" u="none" strike="noStrike" baseline="0"/>
              <a:t>14. How can you set up parameterized queries in Power BI to allow users to filter data based  </a:t>
            </a:r>
            <a:br>
              <a:rPr lang="en-US" sz="1900" b="1" i="0" u="none" strike="noStrike" baseline="0"/>
            </a:br>
            <a:r>
              <a:rPr lang="en-US" sz="1900" b="1" i="0" u="none" strike="noStrike" baseline="0"/>
              <a:t>on the Distance from Home column? </a:t>
            </a:r>
            <a:br>
              <a:rPr lang="en-US" sz="1900" b="1" i="0" u="none" strike="noStrike" baseline="0"/>
            </a:br>
            <a:br>
              <a:rPr lang="en-US" sz="1900" b="1" i="0" u="none" strike="noStrike" baseline="0"/>
            </a:br>
            <a:endParaRPr lang="en-US" sz="1900" b="1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BF58D5-077A-CAB1-F299-ED76ACB67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970671"/>
            <a:ext cx="7572136" cy="513505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291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4457-5F4D-7272-E976-2044E7D9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801503"/>
            <a:ext cx="5099311" cy="2838735"/>
          </a:xfrm>
        </p:spPr>
        <p:txBody>
          <a:bodyPr>
            <a:normAutofit/>
          </a:bodyPr>
          <a:lstStyle/>
          <a:p>
            <a:br>
              <a:rPr lang="en-US" sz="2600" b="1" i="0" u="none" strike="noStrike" baseline="0" dirty="0"/>
            </a:br>
            <a:r>
              <a:rPr lang="en-US" sz="2600" b="1" i="0" u="none" strike="noStrike" baseline="0" dirty="0"/>
              <a:t>15. In Excel, calculate the total Monthly Income for each Department, considering only the employees with a Job Level greater than or equal to 3. </a:t>
            </a:r>
            <a:br>
              <a:rPr lang="en-US" sz="2600" b="1" i="0" u="none" strike="noStrike" baseline="0" dirty="0"/>
            </a:br>
            <a:endParaRPr lang="en-US" sz="2600" b="1" dirty="0"/>
          </a:p>
        </p:txBody>
      </p:sp>
      <p:pic>
        <p:nvPicPr>
          <p:cNvPr id="5" name="Content Placeholder 4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5E5A4A1-E207-0B86-F10D-930F373CD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77" y="1542934"/>
            <a:ext cx="4507959" cy="3315669"/>
          </a:xfrm>
        </p:spPr>
      </p:pic>
    </p:spTree>
    <p:extLst>
      <p:ext uri="{BB962C8B-B14F-4D97-AF65-F5344CB8AC3E}">
        <p14:creationId xmlns:p14="http://schemas.microsoft.com/office/powerpoint/2010/main" val="10884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9EBC8-EA54-3058-6967-97D476E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07165"/>
            <a:ext cx="3565524" cy="242928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16. Explain how to perform a What-If analysis in Excel to understand the impact of a 10% increase in Percent Salary Hike on Monthly Income. </a:t>
            </a:r>
            <a:br>
              <a:rPr lang="en-US" sz="19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9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9C19DF38-A065-1B9B-F5AB-9BAD42E34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r="6744" b="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905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35213-B553-96EC-A3D1-19FD0B2F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200" b="1" i="0" u="none" strike="noStrike" baseline="0" dirty="0"/>
            </a:br>
            <a:r>
              <a:rPr lang="en-US" sz="3200" b="1" i="0" u="none" strike="noStrike" baseline="0" dirty="0"/>
              <a:t>17. Verify if the data adheres to a predefined schema. What actions would you take if you find inconsistencies? </a:t>
            </a:r>
            <a:br>
              <a:rPr lang="en-US" sz="3200" b="1" i="0" u="none" strike="noStrike" baseline="0" dirty="0"/>
            </a:br>
            <a:endParaRPr lang="en-US" sz="3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FE0033A-809E-38FC-9653-0045AEE23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75161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6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F5B9-CFE4-AB47-C7AF-8036DEF3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HR DATA ANALYSIS</a:t>
            </a:r>
          </a:p>
        </p:txBody>
      </p:sp>
      <p:pic>
        <p:nvPicPr>
          <p:cNvPr id="40" name="Picture 39" descr="Graph on document with pen">
            <a:extLst>
              <a:ext uri="{FF2B5EF4-FFF2-40B4-BE49-F238E27FC236}">
                <a16:creationId xmlns:a16="http://schemas.microsoft.com/office/drawing/2014/main" id="{A7764AF3-8B5F-3E05-8894-14D73840F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2" r="6889" b="-1"/>
          <a:stretch/>
        </p:blipFill>
        <p:spPr>
          <a:xfrm>
            <a:off x="909229" y="549275"/>
            <a:ext cx="6257158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4F8-0CAD-6BA8-79B2-8DDBF3C3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4D2DA4-BAE5-D9B8-20C9-780E1500D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168812"/>
            <a:ext cx="11887199" cy="6527409"/>
          </a:xfrm>
        </p:spPr>
      </p:pic>
    </p:spTree>
    <p:extLst>
      <p:ext uri="{BB962C8B-B14F-4D97-AF65-F5344CB8AC3E}">
        <p14:creationId xmlns:p14="http://schemas.microsoft.com/office/powerpoint/2010/main" val="3893084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FD42A55-2C99-8F46-5118-7CF02EE7C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126608" y="68590"/>
            <a:ext cx="11943471" cy="665576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419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3B3C76-81C3-E3FC-5B27-06060983B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09" y="126608"/>
            <a:ext cx="11943472" cy="659774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177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DC0AF4-7C3A-39B0-A6A2-7D889B80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98474" y="126609"/>
            <a:ext cx="11985674" cy="65836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CB3AC-BF78-4909-FAD8-7548D1F4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67B46B6A-9B93-F671-D7CF-BDD1EC96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28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413E5-3486-1757-405D-6FB5B83F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000" b="0" i="0" u="none" strike="noStrike" baseline="0"/>
            </a:br>
            <a:r>
              <a:rPr lang="en-US" sz="3000" b="0" i="0" u="none" strike="noStrike" baseline="0"/>
              <a:t> </a:t>
            </a:r>
            <a:br>
              <a:rPr lang="en-US" sz="3000" b="0" i="0" u="none" strike="noStrike" baseline="0"/>
            </a:br>
            <a:r>
              <a:rPr lang="en-US" sz="3000" b="0" i="0" u="none" strike="noStrike" baseline="0"/>
              <a:t>1</a:t>
            </a:r>
            <a:r>
              <a:rPr lang="en-US" sz="3000" b="1" i="0" u="none" strike="noStrike" baseline="0"/>
              <a:t>. Using Excel, how would you filter the dataset to only show employees aged 30 and above? </a:t>
            </a:r>
            <a:br>
              <a:rPr lang="en-US" sz="3000" b="0" i="0" u="none" strike="noStrike" baseline="0"/>
            </a:br>
            <a:endParaRPr lang="en-US" sz="30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4A7D27-908F-0541-8CC8-E8EC1CFA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2" y="711200"/>
            <a:ext cx="5437187" cy="543718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07410-E394-251A-11D4-FA1199A0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000" b="0" i="0" u="none" strike="noStrike" baseline="0"/>
            </a:br>
            <a:r>
              <a:rPr lang="en-US" sz="3000" b="0" i="0" u="none" strike="noStrike" baseline="0"/>
              <a:t> </a:t>
            </a:r>
            <a:br>
              <a:rPr lang="en-US" sz="3000" b="0" i="0" u="none" strike="noStrike" baseline="0"/>
            </a:br>
            <a:r>
              <a:rPr lang="en-US" sz="3000" b="1" i="0" u="none" strike="noStrike" baseline="0"/>
              <a:t>2. Create a pivot table to summarize the average Monthly Income by Job Role. </a:t>
            </a:r>
            <a:br>
              <a:rPr lang="en-US" sz="3000" b="0" i="0" u="none" strike="noStrike" baseline="0"/>
            </a:br>
            <a:endParaRPr lang="en-US" sz="3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5520EB-CA44-65EE-14E3-DD9970F62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2" y="1674035"/>
            <a:ext cx="5437187" cy="3511516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674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92EB9-46BE-5FB2-7386-F69E38CD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b="0" i="0" u="none" strike="noStrike" baseline="0"/>
            </a:br>
            <a:r>
              <a:rPr lang="en-US" sz="2600" b="0" i="0" u="none" strike="noStrike" baseline="0"/>
              <a:t> </a:t>
            </a:r>
            <a:br>
              <a:rPr lang="en-US" sz="2600" b="0" i="0" u="none" strike="noStrike" baseline="0"/>
            </a:br>
            <a:r>
              <a:rPr lang="en-US" sz="2600" b="1" i="0" u="none" strike="noStrike" baseline="0"/>
              <a:t>3. Apply conditional formatting to highlight employees with Monthly Income above the company's average income. </a:t>
            </a:r>
            <a:br>
              <a:rPr lang="en-US" sz="2600" b="1" i="0" u="none" strike="noStrike" baseline="0"/>
            </a:br>
            <a:endParaRPr lang="en-US" sz="2600" b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4F5606-61DA-CF32-2527-4F177DDC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76" y="1105469"/>
            <a:ext cx="5811936" cy="4872249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258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1A5C-B874-B5C6-D8EE-65B4D549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000" b="0" i="0" u="none" strike="noStrike" baseline="0"/>
            </a:br>
            <a:r>
              <a:rPr lang="en-US" sz="3000" b="0" i="0" u="none" strike="noStrike" baseline="0"/>
              <a:t> </a:t>
            </a:r>
            <a:br>
              <a:rPr lang="en-US" sz="3000" b="0" i="0" u="none" strike="noStrike" baseline="0"/>
            </a:br>
            <a:r>
              <a:rPr lang="en-US" sz="3000" b="1" i="0" u="none" strike="noStrike" baseline="0"/>
              <a:t>4. Create a bar chart in Excel to visualize the distribution of employee ages. </a:t>
            </a:r>
            <a:br>
              <a:rPr lang="en-US" sz="3000" b="1" i="0" u="none" strike="noStrike" baseline="0"/>
            </a:br>
            <a:endParaRPr lang="en-US" sz="3000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68551CB-9C04-7FDA-D069-167332119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2" y="1392072"/>
            <a:ext cx="5663960" cy="3964052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835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DEF76-B21F-40BE-B2D4-49DE6A83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b="1" i="0" u="none" strike="noStrike" baseline="0"/>
            </a:br>
            <a:r>
              <a:rPr lang="en-US" sz="2600" b="1" i="0" u="none" strike="noStrike" baseline="0"/>
              <a:t> </a:t>
            </a:r>
            <a:br>
              <a:rPr lang="en-US" sz="2600" b="1" i="0" u="none" strike="noStrike" baseline="0"/>
            </a:br>
            <a:r>
              <a:rPr lang="en-US" sz="2600" b="1" i="0" u="none" strike="noStrike" baseline="0"/>
              <a:t>5. Identify and clean any missing or inconsistent data in the "Department" column. </a:t>
            </a:r>
            <a:br>
              <a:rPr lang="en-US" sz="2600" b="1" i="0" u="none" strike="noStrike" baseline="0"/>
            </a:br>
            <a:endParaRPr lang="en-US" sz="2600" b="1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240-EFBC-DCC9-EB1F-715FFFE3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The Department column is complete and consistent.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700495E2-511F-734B-2471-55416AF9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08" y="549275"/>
            <a:ext cx="5773698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577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E70832-753E-5F53-F6D7-1654D43C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b="1" i="0" u="none" strike="noStrike" baseline="0"/>
            </a:br>
            <a:r>
              <a:rPr lang="en-US" sz="2300" b="1" i="0" u="none" strike="noStrike" baseline="0"/>
              <a:t> </a:t>
            </a:r>
            <a:br>
              <a:rPr lang="en-US" sz="2300" b="1" i="0" u="none" strike="noStrike" baseline="0"/>
            </a:br>
            <a:r>
              <a:rPr lang="en-US" sz="2300" b="1" i="0" u="none" strike="noStrike" baseline="0"/>
              <a:t>6. In Power BI, establish a relationship between the "EmployeeID" in the employee data and the "EmployeeID" in the time tracking data. </a:t>
            </a:r>
            <a:br>
              <a:rPr lang="en-US" sz="2300" b="1" i="0" u="none" strike="noStrike" baseline="0"/>
            </a:br>
            <a:endParaRPr lang="en-US" sz="2300" b="1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FA0E3A-8283-1AB9-AB41-4B4A57942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942358"/>
            <a:ext cx="7345363" cy="297487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964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F7A9E8-07C4-6DE4-E97A-DBC631E5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b="1" i="0" u="none" strike="noStrike" baseline="0"/>
            </a:br>
            <a:r>
              <a:rPr lang="en-US" sz="2300" b="1" i="0" u="none" strike="noStrike" baseline="0"/>
              <a:t> </a:t>
            </a:r>
            <a:br>
              <a:rPr lang="en-US" sz="2300" b="1" i="0" u="none" strike="noStrike" baseline="0"/>
            </a:br>
            <a:r>
              <a:rPr lang="en-US" sz="2300" b="1" i="0" u="none" strike="noStrike" baseline="0"/>
              <a:t>7. Using DAX, create a calculated column that calculates the average years an employee has spent with their current manager. </a:t>
            </a:r>
            <a:br>
              <a:rPr lang="en-US" sz="2300" b="1" i="0" u="none" strike="noStrike" baseline="0"/>
            </a:br>
            <a:endParaRPr lang="en-US" sz="2300" b="1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16B3E25-B099-EBA1-CA4D-9B54BF8DA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83" y="1579091"/>
            <a:ext cx="7923008" cy="3979862"/>
          </a:xfrm>
        </p:spPr>
      </p:pic>
    </p:spTree>
    <p:extLst>
      <p:ext uri="{BB962C8B-B14F-4D97-AF65-F5344CB8AC3E}">
        <p14:creationId xmlns:p14="http://schemas.microsoft.com/office/powerpoint/2010/main" val="23497678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Override1.xml><?xml version="1.0" encoding="utf-8"?>
<a:themeOverride xmlns:a="http://schemas.openxmlformats.org/drawingml/2006/main">
  <a:clrScheme name="Float">
    <a:dk1>
      <a:sysClr val="windowText" lastClr="000000"/>
    </a:dk1>
    <a:lt1>
      <a:sysClr val="window" lastClr="FFFFFF"/>
    </a:lt1>
    <a:dk2>
      <a:srgbClr val="1B192E"/>
    </a:dk2>
    <a:lt2>
      <a:srgbClr val="EAE5EB"/>
    </a:lt2>
    <a:accent1>
      <a:srgbClr val="13BE89"/>
    </a:accent1>
    <a:accent2>
      <a:srgbClr val="12B1BF"/>
    </a:accent2>
    <a:accent3>
      <a:srgbClr val="D40AA8"/>
    </a:accent3>
    <a:accent4>
      <a:srgbClr val="B86E62"/>
    </a:accent4>
    <a:accent5>
      <a:srgbClr val="A3A3C1"/>
    </a:accent5>
    <a:accent6>
      <a:srgbClr val="37335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623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Avenir Next LT Pro Light</vt:lpstr>
      <vt:lpstr>Söhne</vt:lpstr>
      <vt:lpstr>3DFloatVTI</vt:lpstr>
      <vt:lpstr>PSYLIQ INTERNSHIP</vt:lpstr>
      <vt:lpstr>HR DATA ANALYSIS</vt:lpstr>
      <vt:lpstr>   1. Using Excel, how would you filter the dataset to only show employees aged 30 and above?  </vt:lpstr>
      <vt:lpstr>   2. Create a pivot table to summarize the average Monthly Income by Job Role.  </vt:lpstr>
      <vt:lpstr>   3. Apply conditional formatting to highlight employees with Monthly Income above the company's average income.  </vt:lpstr>
      <vt:lpstr>   4. Create a bar chart in Excel to visualize the distribution of employee ages.  </vt:lpstr>
      <vt:lpstr>   5. Identify and clean any missing or inconsistent data in the "Department" column.  </vt:lpstr>
      <vt:lpstr>   6. In Power BI, establish a relationship between the "EmployeeID" in the employee data and the "EmployeeID" in the time tracking data.  </vt:lpstr>
      <vt:lpstr>   7. Using DAX, create a calculated column that calculates the average years an employee has spent with their current manager.  </vt:lpstr>
      <vt:lpstr>   8. Using Excel, create a pivot table that displays the count of employees in each Marital Status category, segmented by Department.  </vt:lpstr>
      <vt:lpstr>   9. Apply conditional formatting to highlight employees with both above-average Monthly Income and above-average Job Satisfaction.  </vt:lpstr>
      <vt:lpstr>   10. In Power BI, create a line chart that visualizes the trend of Employee Attrition over the years.  </vt:lpstr>
      <vt:lpstr>   11. Describe how you would create a star schema for this dataset, explaining the benefits of doing so.  </vt:lpstr>
      <vt:lpstr>   12. Using DAX, calculate the rolling 3-month average of Monthly Income for each employee.  </vt:lpstr>
      <vt:lpstr>   13. Create a hierarchy in Power BI that allows users to drill down from Department to Job Role to further narrow their analysis.  </vt:lpstr>
      <vt:lpstr>   14. How can you set up parameterized queries in Power BI to allow users to filter data based   on the Distance from Home column?   </vt:lpstr>
      <vt:lpstr> 15. In Excel, calculate the total Monthly Income for each Department, considering only the employees with a Job Level greater than or equal to 3.  </vt:lpstr>
      <vt:lpstr> 16. Explain how to perform a What-If analysis in Excel to understand the impact of a 10% increase in Percent Salary Hike on Monthly Income.  </vt:lpstr>
      <vt:lpstr> 17. Verify if the data adheres to a predefined schema. What actions would you take if you find inconsistencies?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PSYLIQ INTERNSHIP</dc:title>
  <dc:creator>Abinaya</dc:creator>
  <cp:lastModifiedBy>Abinaya</cp:lastModifiedBy>
  <cp:revision>1</cp:revision>
  <dcterms:created xsi:type="dcterms:W3CDTF">2024-01-09T10:55:31Z</dcterms:created>
  <dcterms:modified xsi:type="dcterms:W3CDTF">2024-01-09T12:18:40Z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2024-01-09T12:16:09Z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26c0e380-5494-4e30-a125-ca4cfdc49178</vt:lpwstr>
  </property>
  <property fmtid="{D5CDD505-2E9C-101B-9397-08002B2CF9AE}" pid="7" name="MSIP_Label_defa4170-0d19-0005-0004-bc88714345d2_ActionId">
    <vt:lpwstr>75216a85-7e8a-443b-b117-d825fe4d1312</vt:lpwstr>
  </property>
  <property fmtid="{D5CDD505-2E9C-101B-9397-08002B2CF9AE}" pid="8" name="MSIP_Label_defa4170-0d19-0005-0004-bc88714345d2_ContentBits">
    <vt:lpwstr>0</vt:lpwstr>
  </property>
</Properties>
</file>