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7895" cy="9143861"/>
  <p:custShowLst>
    <p:custShow name="Custom Show 1" id="0">
      <p:sldLst>
        <p:sld r:id="rId4"/>
        <p:sld r:id="rId7"/>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77" d="100"/>
          <a:sy n="77"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34482669"/>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矩形"/>
          <p:cNvSpPr>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9386905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36423288"/>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146132553"/>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5"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56"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8540754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97700196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3917741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129469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1240613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24199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11" name="矩形"/>
          <p:cNvSpPr>
            <a:spLocks/>
          </p:cNvSpPr>
          <p:nvPr/>
        </p:nvSpPr>
        <p:spPr>
          <a:xfrm rot="0">
            <a:off x="7283428" y="62784"/>
            <a:ext cx="1109471" cy="584656"/>
          </a:xfrm>
          <a:prstGeom prst="rect"/>
          <a:solidFill>
            <a:schemeClr val="bg1"/>
          </a:solidFill>
          <a:ln w="25400" cmpd="sng" cap="flat">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rot="0">
            <a:off x="7799750" y="88917"/>
            <a:ext cx="1233872" cy="412476"/>
          </a:xfrm>
          <a:prstGeom prst="rect"/>
          <a:noFill/>
          <a:ln w="12700" cmpd="sng" cap="flat">
            <a:noFill/>
            <a:prstDash val="solid"/>
            <a:round/>
          </a:ln>
        </p:spPr>
      </p:pic>
      <p:sp>
        <p:nvSpPr>
          <p:cNvPr id="13" name="矩形"/>
          <p:cNvSpPr>
            <a:spLocks/>
          </p:cNvSpPr>
          <p:nvPr/>
        </p:nvSpPr>
        <p:spPr>
          <a:xfrm rot="0">
            <a:off x="7594600" y="82566"/>
            <a:ext cx="165100" cy="412476"/>
          </a:xfrm>
          <a:prstGeom prst="rect"/>
          <a:solidFill>
            <a:srgbClr val="841910"/>
          </a:solidFill>
          <a:ln w="25400" cmpd="sng" cap="flat">
            <a:noFill/>
            <a:prstDash val="solid"/>
            <a:round/>
          </a:ln>
        </p:spPr>
      </p:sp>
      <p:sp>
        <p:nvSpPr>
          <p:cNvPr id="14" name="矩形"/>
          <p:cNvSpPr>
            <a:spLocks/>
          </p:cNvSpPr>
          <p:nvPr/>
        </p:nvSpPr>
        <p:spPr>
          <a:xfrm rot="0">
            <a:off x="7440249" y="82566"/>
            <a:ext cx="103550" cy="412476"/>
          </a:xfrm>
          <a:prstGeom prst="rect"/>
          <a:solidFill>
            <a:srgbClr val="213264"/>
          </a:solidFill>
          <a:ln w="25400" cmpd="sng" cap="flat">
            <a:noFill/>
            <a:prstDash val="solid"/>
            <a:round/>
          </a:ln>
        </p:spPr>
      </p:sp>
      <p:sp>
        <p:nvSpPr>
          <p:cNvPr id="15" name="矩形"/>
          <p:cNvSpPr>
            <a:spLocks/>
          </p:cNvSpPr>
          <p:nvPr/>
        </p:nvSpPr>
        <p:spPr>
          <a:xfrm rot="0">
            <a:off x="0" y="5086350"/>
            <a:ext cx="9144000" cy="69848"/>
          </a:xfrm>
          <a:prstGeom prst="rect"/>
          <a:solidFill>
            <a:srgbClr val="213264"/>
          </a:solidFill>
          <a:ln w="25400" cmpd="sng" cap="flat">
            <a:noFill/>
            <a:prstDash val="solid"/>
            <a:round/>
          </a:ln>
        </p:spPr>
      </p:sp>
      <p:sp>
        <p:nvSpPr>
          <p:cNvPr id="16"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7"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8"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pitchFamily="0" charset="0"/>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pitchFamily="0" charset="0"/>
            </a:endParaRPr>
          </a:p>
        </p:txBody>
      </p:sp>
      <p:sp>
        <p:nvSpPr>
          <p:cNvPr id="19"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pitchFamily="0" charset="0"/>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pitchFamily="0" charset="0"/>
            </a:endParaRPr>
          </a:p>
        </p:txBody>
      </p:sp>
      <p:sp>
        <p:nvSpPr>
          <p:cNvPr id="20"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1"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2"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792983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00297667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1561749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3"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8"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9590629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71"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7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73"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7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75"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76"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77"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78" name="文本框"/>
          <p:cNvSpPr>
            <a:spLocks xmlns:a="http://schemas.openxmlformats.org/drawingml/2006/main" noGrp="1"/>
          </p:cNvSpPr>
          <p:nvPr>
            <p:ph type="title"/>
          </p:nvPr>
        </p:nvSpPr>
        <p:spPr>
          <a:xfrm xmlns:a="http://schemas.openxmlformats.org/drawingml/2006/main" rot="0">
            <a:off x="311700" y="555600"/>
            <a:ext cx="2808000" cy="755698"/>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pPr>
            <a:endParaRPr lang="zh-CN" altLang="en-US" sz="2400"/>
          </a:p>
        </p:txBody>
      </p:sp>
      <p:sp>
        <p:nvSpPr>
          <p:cNvPr id="79"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pitchFamily="0" charset="0"/>
              <a:buChar char="●"/>
            </a:pPr>
            <a:endParaRPr lang="zh-CN" altLang="en-US" sz="1200"/>
          </a:p>
        </p:txBody>
      </p:sp>
      <p:sp>
        <p:nvSpPr>
          <p:cNvPr id="80"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4847034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9"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1"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4"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5"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1594021217"/>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42"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43"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45"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6"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47"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48"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9" name="文本框"/>
          <p:cNvSpPr>
            <a:spLocks xmlns:a="http://schemas.openxmlformats.org/drawingml/2006/main" noGrp="1"/>
          </p:cNvSpPr>
          <p:nvPr>
            <p:ph type="title"/>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50" name="文本框"/>
          <p:cNvSpPr>
            <a:spLocks xmlns:a="http://schemas.openxmlformats.org/drawingml/2006/main" noGrp="1"/>
          </p:cNvSpPr>
          <p:nvPr>
            <p:ph type="body" idx="1"/>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51" name="文本框"/>
          <p:cNvSpPr>
            <a:spLocks xmlns:a="http://schemas.openxmlformats.org/drawingml/2006/main" noGrp="1"/>
          </p:cNvSpPr>
          <p:nvPr>
            <p:ph type="ftr" idx="5"/>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52" name="文本框"/>
          <p:cNvSpPr>
            <a:spLocks xmlns:a="http://schemas.openxmlformats.org/drawingml/2006/main" noGrp="1"/>
          </p:cNvSpPr>
          <p:nvPr>
            <p:ph type="dt" idx="6"/>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4/26/2024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53" name="文本框"/>
          <p:cNvSpPr>
            <a:spLocks xmlns:a="http://schemas.openxmlformats.org/drawingml/2006/main" noGrp="1"/>
          </p:cNvSpPr>
          <p:nvPr>
            <p:ph type="sldNum" idx="7"/>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8134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7167101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16583519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66454022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27459443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46474126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4206459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9212251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37965589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10;&#10;Description automatically generated"/>
          <p:cNvPicPr>
            <a:picLocks/>
          </p:cNvPicPr>
          <p:nvPr/>
        </p:nvPicPr>
        <p:blipFill>
          <a:blip r:embed="rId1" cstate="print"/>
          <a:stretch>
            <a:fillRect/>
          </a:stretch>
        </p:blipFill>
        <p:spPr>
          <a:xfrm rot="0">
            <a:off x="7799750" y="88917"/>
            <a:ext cx="1233872"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8"/>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217475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image" Target="../media/9.jpeg"/><Relationship Id="rId4" Type="http://schemas.openxmlformats.org/officeDocument/2006/relationships/image" Target="../media/10.jpeg"/><Relationship Id="rId5" Type="http://schemas.openxmlformats.org/officeDocument/2006/relationships/slideLayout" Target="../slideLayouts/slideLayout12.xml"/><Relationship Id="rId6"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0"/>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8045" y="1877868"/>
            <a:ext cx="502535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18896" y="3956068"/>
            <a:ext cx="252164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chemeClr val="tx1"/>
                </a:solidFill>
                <a:latin typeface="Arial" pitchFamily="0" charset="0"/>
                <a:ea typeface="Arial" pitchFamily="0" charset="0"/>
                <a:cs typeface="Arial" pitchFamily="0" charset="0"/>
              </a:rPr>
              <a:t> T. Abinaya Lakshmi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au951221104</a:t>
            </a:r>
            <a:r>
              <a:rPr lang="en-US" altLang="zh-CN" sz="1100" b="0" i="0" u="none" strike="noStrike" kern="0" cap="none" spc="0" baseline="0">
                <a:solidFill>
                  <a:schemeClr val="tx1"/>
                </a:solidFill>
                <a:latin typeface="Arial" pitchFamily="0" charset="0"/>
                <a:ea typeface="Arial" pitchFamily="0" charset="0"/>
                <a:cs typeface="Arial" pitchFamily="0" charset="0"/>
              </a:rPr>
              <a:t>002</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2533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JP College Of Engineering </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10;&#10;Description automatically generated"/>
          <p:cNvPicPr>
            <a:picLocks noChangeAspect="1"/>
          </p:cNvPicPr>
          <p:nvPr/>
        </p:nvPicPr>
        <p:blipFill>
          <a:blip r:embed="rId4" cstate="print"/>
          <a:stretch>
            <a:fillRect/>
          </a:stretch>
        </p:blipFill>
        <p:spPr>
          <a:xfrm rot="0">
            <a:off x="3927667" y="1286630"/>
            <a:ext cx="1587347" cy="516271"/>
          </a:xfrm>
          <a:prstGeom prst="rect"/>
          <a:noFill/>
          <a:ln w="12700" cmpd="sng" cap="flat">
            <a:noFill/>
            <a:prstDash val="solid"/>
            <a:miter/>
          </a:ln>
        </p:spPr>
      </p:pic>
    </p:spTree>
    <p:extLst>
      <p:ext uri="{BB962C8B-B14F-4D97-AF65-F5344CB8AC3E}">
        <p14:creationId xmlns:p14="http://schemas.microsoft.com/office/powerpoint/2010/main" val="1936054088"/>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solidFill>
                  <a:srgbClr val="213163"/>
                </a:solidFill>
                <a:latin typeface="Arial" pitchFamily="0" charset="0"/>
                <a:ea typeface="Arial" pitchFamily="0" charset="0"/>
                <a:cs typeface="Lucida Sans" pitchFamily="0" charset="0"/>
              </a:rPr>
              <a:t>Modelling &amp; Results</a:t>
            </a:r>
            <a:endParaRPr lang="zh-CN" altLang="en-US" sz="1800" b="0" i="0" u="none" strike="noStrike" kern="0" cap="none" spc="0" baseline="0">
              <a:solidFill>
                <a:srgbClr val="000000"/>
              </a:solidFill>
              <a:latin typeface="Arial" pitchFamily="0" charset="0"/>
              <a:ea typeface="Arial" pitchFamily="0" charset="0"/>
              <a:cs typeface="Lucida Sans" pitchFamily="0" charset="0"/>
            </a:endParaRPr>
          </a:p>
        </p:txBody>
      </p:sp>
      <p:sp>
        <p:nvSpPr>
          <p:cNvPr id="110" name="直线"/>
          <p:cNvSpPr>
            <a:spLocks/>
          </p:cNvSpPr>
          <p:nvPr/>
        </p:nvSpPr>
        <p:spPr>
          <a:xfrm rot="0">
            <a:off x="0" y="4675910"/>
            <a:ext cx="9144000" cy="0"/>
          </a:xfrm>
          <a:prstGeom prst="line"/>
          <a:noFill/>
          <a:ln w="9525" cmpd="sng" cap="flat">
            <a:solidFill>
              <a:srgbClr val="BFBFBF"/>
            </a:solidFill>
            <a:prstDash val="solid"/>
            <a:round/>
          </a:ln>
        </p:spPr>
      </p:sp>
      <p:sp>
        <p:nvSpPr>
          <p:cNvPr id="111"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12" name="矩形"/>
          <p:cNvSpPr>
            <a:spLocks/>
          </p:cNvSpPr>
          <p:nvPr/>
        </p:nvSpPr>
        <p:spPr>
          <a:xfrm rot="0">
            <a:off x="435086" y="1448365"/>
            <a:ext cx="7951304" cy="27108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In developing a voting application using Django, meticulous attention is directed towards both modeling the underlying data structure and effectively presenting the voting results to users.</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Once users have participated in the voting process, conveying the results to them becomes paramount.</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Leveraging Django's templating system, the application dynamically generates HTML templates that vividly present the voting outcomes in an intuitive and visually engaging manner.</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Furthermore, the application may utilize charting libraries or custom visualization techniques to elucidate the distribution of votes across different options, offering users valuable insights into the voting process's outcome.</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681052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5"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pitchFamily="0" charset="0"/>
              </a:rPr>
              <a:t>Homepage</a:t>
            </a:r>
            <a:endParaRPr lang="zh-CN" altLang="en-US" sz="2400" b="0" i="0" u="none" strike="noStrike" kern="0" cap="none" spc="0" baseline="0">
              <a:solidFill>
                <a:srgbClr val="000000"/>
              </a:solidFill>
              <a:latin typeface="Arial" pitchFamily="0" charset="0"/>
              <a:ea typeface="Arial" pitchFamily="0" charset="0"/>
              <a:cs typeface="Lucida Sans" pitchFamily="0" charset="0"/>
            </a:endParaRPr>
          </a:p>
        </p:txBody>
      </p:sp>
      <p:pic>
        <p:nvPicPr>
          <p:cNvPr id="116" name="图片"/>
          <p:cNvPicPr>
            <a:picLocks noChangeAspect="1"/>
          </p:cNvPicPr>
          <p:nvPr/>
        </p:nvPicPr>
        <p:blipFill>
          <a:blip r:embed="rId1" cstate="print"/>
          <a:stretch>
            <a:fillRect/>
          </a:stretch>
        </p:blipFill>
        <p:spPr>
          <a:xfrm rot="0">
            <a:off x="680346" y="1150404"/>
            <a:ext cx="7953872" cy="3550173"/>
          </a:xfrm>
          <a:prstGeom prst="rect"/>
          <a:noFill/>
          <a:ln w="12700" cmpd="sng" cap="flat">
            <a:noFill/>
            <a:prstDash val="solid"/>
            <a:miter/>
          </a:ln>
        </p:spPr>
      </p:pic>
    </p:spTree>
    <p:extLst>
      <p:ext uri="{BB962C8B-B14F-4D97-AF65-F5344CB8AC3E}">
        <p14:creationId xmlns:p14="http://schemas.microsoft.com/office/powerpoint/2010/main" val="46827941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190577" y="652367"/>
            <a:ext cx="7886430" cy="60575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0" cap="none" spc="0" baseline="0">
                <a:solidFill>
                  <a:srgbClr val="000000"/>
                </a:solidFill>
                <a:latin typeface="Arial" pitchFamily="0" charset="0"/>
                <a:ea typeface="Arial" pitchFamily="0" charset="0"/>
                <a:cs typeface="Lucida Sans" pitchFamily="0" charset="0"/>
              </a:rPr>
              <a:t>About-Us-Page</a:t>
            </a:r>
            <a:endParaRPr lang="zh-CN" altLang="en-US" sz="1600" b="1" i="0" u="none" strike="noStrike" kern="0" cap="none" spc="0" baseline="0">
              <a:solidFill>
                <a:srgbClr val="000000"/>
              </a:solidFill>
              <a:latin typeface="Arial" pitchFamily="0" charset="0"/>
              <a:ea typeface="Arial" pitchFamily="0" charset="0"/>
              <a:cs typeface="Lucida Sans" pitchFamily="0" charset="0"/>
            </a:endParaRPr>
          </a:p>
        </p:txBody>
      </p:sp>
      <p:sp>
        <p:nvSpPr>
          <p:cNvPr id="127" name="矩形"/>
          <p:cNvSpPr>
            <a:spLocks/>
          </p:cNvSpPr>
          <p:nvPr/>
        </p:nvSpPr>
        <p:spPr>
          <a:xfrm rot="0">
            <a:off x="608848" y="1390791"/>
            <a:ext cx="7772794" cy="2396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1.Credibility: The "About Us" page establishes credibility by providing informationabout the organization's history, mission, and team members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2.Mission and Values: It communicates the organization's mission, values, and objectivesin promoting democratic participation and decision-making.</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3. Community Engagement: The page showcases the organization's commitment tocommunity engagement and empowerment through the voting process, inspiring active participation.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4. Contact Information: Users can easily reach out with questions, feedback, or inquiriesabout the voting application through the contact information provided on the 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7909428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3057200" y="632023"/>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0" cap="none" spc="0" baseline="0">
                <a:solidFill>
                  <a:srgbClr val="000000"/>
                </a:solidFill>
                <a:latin typeface="Arial" pitchFamily="0" charset="0"/>
                <a:ea typeface="Arial" pitchFamily="0" charset="0"/>
                <a:cs typeface="Lucida Sans" pitchFamily="0" charset="0"/>
              </a:rPr>
              <a:t>Service-Page</a:t>
            </a:r>
            <a:endParaRPr lang="zh-CN" altLang="en-US" sz="1600" b="1" i="0" u="none" strike="noStrike" kern="0" cap="none" spc="0" baseline="0">
              <a:solidFill>
                <a:srgbClr val="000000"/>
              </a:solidFill>
              <a:latin typeface="Arial" pitchFamily="0" charset="0"/>
              <a:ea typeface="Arial" pitchFamily="0" charset="0"/>
              <a:cs typeface="Lucida Sans" pitchFamily="0" charset="0"/>
            </a:endParaRPr>
          </a:p>
        </p:txBody>
      </p:sp>
      <p:sp>
        <p:nvSpPr>
          <p:cNvPr id="129" name="矩形"/>
          <p:cNvSpPr>
            <a:spLocks/>
          </p:cNvSpPr>
          <p:nvPr/>
        </p:nvSpPr>
        <p:spPr>
          <a:xfrm rot="0">
            <a:off x="1070108" y="1528722"/>
            <a:ext cx="4576140" cy="19964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Header Section</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Introduction section </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User Services</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Administrator Services </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Organizational Services</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Technical Services</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Consulting Services</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Call to Action Services</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0565515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title"/>
          </p:nvPr>
        </p:nvSpPr>
        <p:spPr>
          <a:xfrm rot="0">
            <a:off x="-2656875" y="588249"/>
            <a:ext cx="7886430" cy="62418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0" cap="none" spc="0" baseline="0">
                <a:solidFill>
                  <a:srgbClr val="000000"/>
                </a:solidFill>
                <a:latin typeface="Arial" pitchFamily="0" charset="0"/>
                <a:ea typeface="Arial" pitchFamily="0" charset="0"/>
                <a:cs typeface="Lucida Sans" pitchFamily="0" charset="0"/>
              </a:rPr>
              <a:t>Departments-Page</a:t>
            </a:r>
            <a:endParaRPr lang="zh-CN" altLang="en-US" sz="1600" b="1" i="0" u="none" strike="noStrike" kern="0" cap="none" spc="0" baseline="0">
              <a:solidFill>
                <a:srgbClr val="000000"/>
              </a:solidFill>
              <a:latin typeface="Arial" pitchFamily="0" charset="0"/>
              <a:ea typeface="Arial" pitchFamily="0" charset="0"/>
              <a:cs typeface="Lucida Sans" pitchFamily="0" charset="0"/>
            </a:endParaRPr>
          </a:p>
        </p:txBody>
      </p:sp>
      <p:sp>
        <p:nvSpPr>
          <p:cNvPr id="131" name="矩形"/>
          <p:cNvSpPr>
            <a:spLocks/>
          </p:cNvSpPr>
          <p:nvPr/>
        </p:nvSpPr>
        <p:spPr>
          <a:xfrm rot="0">
            <a:off x="1253295" y="1533409"/>
            <a:ext cx="6438473" cy="15582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Header Section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rPr>
              <a:t>● Introduction Section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rPr>
              <a:t>● Department Listings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rPr>
              <a:t>● Department Details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rPr>
              <a:t>● Key Personnel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rPr>
              <a:t>● Collaboration Opportunities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rPr>
              <a:t>● Footer Section</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610264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0" cap="none" spc="0" baseline="0">
                <a:solidFill>
                  <a:srgbClr val="000000"/>
                </a:solidFill>
                <a:latin typeface="Arial" pitchFamily="0" charset="0"/>
                <a:ea typeface="Arial" pitchFamily="0" charset="0"/>
                <a:cs typeface="Lucida Sans" pitchFamily="0" charset="0"/>
              </a:rPr>
              <a:t>Blog-Page</a:t>
            </a:r>
            <a:endParaRPr lang="zh-CN" altLang="en-US" sz="1600" b="1" i="0" u="none" strike="noStrike" kern="0" cap="none" spc="0" baseline="0">
              <a:solidFill>
                <a:srgbClr val="000000"/>
              </a:solidFill>
              <a:latin typeface="Arial" pitchFamily="0" charset="0"/>
              <a:ea typeface="Arial" pitchFamily="0" charset="0"/>
              <a:cs typeface="Lucida Sans" pitchFamily="0" charset="0"/>
            </a:endParaRPr>
          </a:p>
        </p:txBody>
      </p:sp>
      <p:pic>
        <p:nvPicPr>
          <p:cNvPr id="133" name="图片"/>
          <p:cNvPicPr>
            <a:picLocks noChangeAspect="1"/>
          </p:cNvPicPr>
          <p:nvPr/>
        </p:nvPicPr>
        <p:blipFill>
          <a:blip r:embed="rId1" cstate="print"/>
          <a:stretch>
            <a:fillRect/>
          </a:stretch>
        </p:blipFill>
        <p:spPr>
          <a:xfrm rot="0">
            <a:off x="1292662" y="1620462"/>
            <a:ext cx="6104562" cy="2486358"/>
          </a:xfrm>
          <a:prstGeom prst="rect"/>
          <a:noFill/>
          <a:ln w="12700" cmpd="sng" cap="flat">
            <a:noFill/>
            <a:prstDash val="solid"/>
            <a:miter/>
          </a:ln>
        </p:spPr>
      </p:pic>
    </p:spTree>
    <p:extLst>
      <p:ext uri="{BB962C8B-B14F-4D97-AF65-F5344CB8AC3E}">
        <p14:creationId xmlns:p14="http://schemas.microsoft.com/office/powerpoint/2010/main" val="171337609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Future </a:t>
            </a:r>
            <a:r>
              <a:rPr lang="en-US" altLang="zh-CN" sz="1600" b="1" i="0" u="none" strike="noStrike" kern="0" cap="none" spc="0" baseline="0">
                <a:solidFill>
                  <a:srgbClr val="213163"/>
                </a:solidFill>
                <a:latin typeface="Arial" pitchFamily="0" charset="0"/>
                <a:ea typeface="Arial" pitchFamily="0" charset="0"/>
                <a:cs typeface="Lucida Sans" pitchFamily="0" charset="0"/>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400" b="0" i="0" u="none" strike="noStrike" kern="0" cap="none" spc="0" baseline="0">
                <a:solidFill>
                  <a:srgbClr val="374151"/>
                </a:solidFill>
                <a:latin typeface="Söhne" pitchFamily="0" charset="0"/>
                <a:ea typeface="Arial" pitchFamily="0" charset="0"/>
                <a:cs typeface="Lucida Sans" pitchFamily="0" charset="0"/>
              </a:rPr>
            </a:b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35" name="矩形"/>
          <p:cNvSpPr>
            <a:spLocks/>
          </p:cNvSpPr>
          <p:nvPr/>
        </p:nvSpPr>
        <p:spPr>
          <a:xfrm rot="0">
            <a:off x="806863" y="1267649"/>
            <a:ext cx="6716506" cy="32346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Utilize machine learning algorithms to analyze voting data, predict future trends, and provide personalized recommendations for users based on their voting history and preferences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Extend the voting application's reach by developing native mobile apps for iOS and Android platforms, offering a seamless and optimized experience for mobile users.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Explore integrating blockchain technology to enhance the transparency, security, and integrity of the voting process, ensuring that votes are immutable and tamper-proof.</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Implement comprehensive reporting functionalities for administrators to generate detailed reports on voting patterns, demographics, and trends. This could include visualizations such as charts and graphs.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0834468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Conclusion</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137" name="直线"/>
          <p:cNvSpPr>
            <a:spLocks/>
          </p:cNvSpPr>
          <p:nvPr/>
        </p:nvSpPr>
        <p:spPr>
          <a:xfrm rot="0">
            <a:off x="0" y="4675910"/>
            <a:ext cx="9144000" cy="0"/>
          </a:xfrm>
          <a:prstGeom prst="line"/>
          <a:noFill/>
          <a:ln w="9525" cmpd="sng" cap="flat">
            <a:solidFill>
              <a:srgbClr val="BFBFBF"/>
            </a:solidFill>
            <a:prstDash val="solid"/>
            <a:round/>
          </a:ln>
        </p:spPr>
      </p:sp>
      <p:sp>
        <p:nvSpPr>
          <p:cNvPr id="138"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9" name="矩形"/>
          <p:cNvSpPr>
            <a:spLocks/>
          </p:cNvSpPr>
          <p:nvPr/>
        </p:nvSpPr>
        <p:spPr>
          <a:xfrm rot="0">
            <a:off x="943334" y="1436599"/>
            <a:ext cx="7257332" cy="1558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In conclusion, building a voting web application using the Django framework offers a solid foundation for creating a secure, scalable, and user-friendly platform. With Django's built-in features and extensive ecosystem of libraries and tools, developers can efficiently implement key functionalities such as user authentication, data modeling, and web templating. Overall, Django provides a robust framework for developing a voting web application that empowers users to participate in democratic processes effectively while ensuring the integrity and fairness of the voting process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57529334"/>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2620647" y="2144008"/>
            <a:ext cx="4137782" cy="73660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4800" b="1" i="0" u="none" strike="noStrike" kern="0" cap="none" spc="-5" baseline="0">
                <a:solidFill>
                  <a:srgbClr val="223366"/>
                </a:solidFill>
                <a:latin typeface="Arial MT" pitchFamily="0" charset="0"/>
                <a:ea typeface="Arial" pitchFamily="0" charset="0"/>
                <a:cs typeface="Arial MT" pitchFamily="0" charset="0"/>
              </a:rPr>
              <a:t>Thank</a:t>
            </a:r>
            <a:r>
              <a:rPr lang="en-US" altLang="zh-CN" sz="4800" b="1" i="0" u="none" strike="noStrike" kern="0" cap="none" spc="-5" baseline="0">
                <a:solidFill>
                  <a:srgbClr val="223366"/>
                </a:solidFill>
                <a:latin typeface="Arial MT" pitchFamily="0" charset="0"/>
                <a:ea typeface="Arial" pitchFamily="0" charset="0"/>
                <a:cs typeface="Arial MT" pitchFamily="0" charset="0"/>
              </a:rPr>
              <a:t> </a:t>
            </a:r>
            <a:r>
              <a:rPr lang="en-US" altLang="zh-CN" sz="4800" b="1" i="0" u="none" strike="noStrike" kern="0" cap="none" spc="-5" baseline="0">
                <a:solidFill>
                  <a:srgbClr val="223366"/>
                </a:solidFill>
                <a:latin typeface="Arial MT" pitchFamily="0" charset="0"/>
                <a:ea typeface="Arial" pitchFamily="0" charset="0"/>
                <a:cs typeface="Arial MT" pitchFamily="0" charset="0"/>
              </a:rPr>
              <a:t> You</a:t>
            </a:r>
            <a:endParaRPr lang="zh-CN" altLang="en-US" sz="1900" b="1" i="0" u="none" strike="noStrike" kern="0" cap="none" spc="-5" baseline="0">
              <a:solidFill>
                <a:srgbClr val="223366"/>
              </a:solidFill>
              <a:latin typeface="Noto Sans Mono CJK KR Regular"/>
              <a:ea typeface="Noto Sans Mono CJK KR Regular"/>
              <a:cs typeface="Arial MT" pitchFamily="0" charset="0"/>
            </a:endParaRPr>
          </a:p>
        </p:txBody>
      </p:sp>
    </p:spTree>
    <p:extLst>
      <p:ext uri="{BB962C8B-B14F-4D97-AF65-F5344CB8AC3E}">
        <p14:creationId xmlns:p14="http://schemas.microsoft.com/office/powerpoint/2010/main" val="151438482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800" b="1" i="0" u="none" strike="noStrike" kern="1200" cap="none" spc="0" baseline="0">
                <a:solidFill>
                  <a:schemeClr val="tx1"/>
                </a:solidFill>
                <a:latin typeface="Arial" pitchFamily="0" charset="0"/>
                <a:ea typeface="宋体" pitchFamily="0" charset="0"/>
                <a:cs typeface="Arial" pitchFamily="0" charset="0"/>
                <a:sym typeface="Arial" pitchFamily="0" charset="0"/>
              </a:rPr>
              <a:t>Voting Web Application using Django Framework</a:t>
            </a:r>
            <a:endParaRPr lang="zh-CN" altLang="en-US" sz="2200" b="1" i="0" u="none" strike="noStrike" kern="1200" cap="none" spc="0" baseline="0">
              <a:solidFill>
                <a:schemeClr val="tx1"/>
              </a:solidFill>
              <a:latin typeface="Arial" pitchFamily="0" charset="0"/>
              <a:ea typeface="宋体" pitchFamily="0" charset="0"/>
              <a:cs typeface="Lucida Sa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10602646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78655" y="748752"/>
            <a:ext cx="8883207" cy="283797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solidFill>
                  <a:srgbClr val="0C245C"/>
                </a:solidFill>
                <a:latin typeface="Arial" pitchFamily="0" charset="0"/>
                <a:ea typeface="Arial" pitchFamily="0" charset="0"/>
                <a:cs typeface="Lucida Sans" pitchFamily="0" charset="0"/>
              </a:rPr>
              <a:t>Abstract </a:t>
            </a:r>
            <a:endParaRPr lang="zh-CN" altLang="en-US" sz="1800" b="1" i="0" u="none" strike="noStrike" kern="0" cap="none" spc="0" baseline="0">
              <a:solidFill>
                <a:srgbClr val="0C245C"/>
              </a:solidFill>
              <a:latin typeface="Arial" pitchFamily="0" charset="0"/>
              <a:ea typeface="Arial" pitchFamily="0" charset="0"/>
              <a:cs typeface="Lucida Sans" pitchFamily="0" charset="0"/>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369393" y="1357394"/>
            <a:ext cx="7887003"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This paper presents the development of a modern voting web application using the Django framework</a:t>
            </a:r>
            <a:r>
              <a:rPr lang="en-US" altLang="zh-CN" sz="1600" b="0" i="0" u="none" strike="noStrike" kern="0" cap="none" spc="0" baseline="0">
                <a:solidFill>
                  <a:srgbClr val="000000"/>
                </a:solidFill>
                <a:latin typeface="Arial" pitchFamily="0" charset="0"/>
                <a:ea typeface="Arial" pitchFamily="0" charset="0"/>
                <a:cs typeface="Arial" pitchFamily="0" charset="0"/>
              </a:rPr>
              <a:t>.</a:t>
            </a:r>
            <a:endParaRPr lang="en-US" altLang="zh-CN" sz="1600" b="0" i="0" u="none" strike="noStrike" kern="0" cap="none" spc="0" baseline="0">
              <a:solidFill>
                <a:srgbClr val="000000"/>
              </a:solidFill>
              <a:latin typeface="Arial" pitchFamily="0" charset="0"/>
              <a:ea typeface="Arial" pitchFamily="0" charset="0"/>
              <a:cs typeface="Arial" pitchFamily="0" charset="0"/>
            </a:endParaRPr>
          </a:p>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pitchFamily="0" charset="0"/>
                <a:ea typeface="Arial" pitchFamily="0" charset="0"/>
                <a:cs typeface="Arial" pitchFamily="0" charset="0"/>
              </a:rPr>
              <a:t>  </a:t>
            </a:r>
            <a:r>
              <a:rPr lang="en-US" altLang="zh-CN" sz="1600" b="0" i="0" u="none" strike="noStrike" kern="0" cap="none" spc="0" baseline="0">
                <a:solidFill>
                  <a:srgbClr val="000000"/>
                </a:solidFill>
                <a:latin typeface="Arial" pitchFamily="0" charset="0"/>
                <a:ea typeface="Arial" pitchFamily="0" charset="0"/>
                <a:cs typeface="Arial" pitchFamily="0" charset="0"/>
              </a:rPr>
              <a:t> </a:t>
            </a:r>
            <a:r>
              <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rPr>
              <a:t> The application aims to facilitate efficient and secure voting processes for various elections, including political, organizational, or community-based. Leveraging Django's robust features such as authentication, authorization, and ORM, the application ensures the integrity and confidentiality of the voting system.Through rigorous testing and adherence to best practices, the voting web application provides a reliable and user-friendly platform for democratic participation.</a:t>
            </a:r>
            <a:endParaRPr lang="en-US" altLang="zh-CN"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7271253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8652" y="737347"/>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solidFill>
                  <a:srgbClr val="213163"/>
                </a:solidFill>
                <a:latin typeface="Arial" pitchFamily="0" charset="0"/>
                <a:ea typeface="Arial" pitchFamily="0" charset="0"/>
                <a:cs typeface="Lucida Sans" pitchFamily="0" charset="0"/>
              </a:rPr>
              <a:t>Problem Statement</a:t>
            </a:r>
            <a:endParaRPr lang="zh-CN" altLang="en-US" sz="1800" b="0" i="0" u="none" strike="noStrike" kern="0" cap="none" spc="0" baseline="0">
              <a:solidFill>
                <a:srgbClr val="000000"/>
              </a:solidFill>
              <a:latin typeface="Arial" pitchFamily="0" charset="0"/>
              <a:ea typeface="Arial" pitchFamily="0" charset="0"/>
              <a:cs typeface="Lucida Sans" pitchFamily="0" charset="0"/>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346572" y="1059610"/>
            <a:ext cx="8658776" cy="307776"/>
          </a:xfrm>
          <a:prstGeom prst="rect"/>
          <a:noFill/>
          <a:ln w="12700" cmpd="sng" cap="flat">
            <a:noFill/>
            <a:prstDash val="solid"/>
            <a:miter/>
          </a:ln>
        </p:spPr>
      </p:sp>
      <p:sp>
        <p:nvSpPr>
          <p:cNvPr id="68" name="矩形"/>
          <p:cNvSpPr>
            <a:spLocks/>
          </p:cNvSpPr>
          <p:nvPr/>
        </p:nvSpPr>
        <p:spPr>
          <a:xfrm rot="0">
            <a:off x="531818" y="1404454"/>
            <a:ext cx="7082320" cy="24726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600" b="0" i="0" u="none" strike="noStrike" kern="0" cap="none" spc="0" baseline="0">
                <a:solidFill>
                  <a:srgbClr val="000000"/>
                </a:solidFill>
                <a:latin typeface="Söhne" pitchFamily="0" charset="0"/>
                <a:ea typeface="Arial" pitchFamily="0" charset="0"/>
                <a:cs typeface="Arial" pitchFamily="0" charset="0"/>
              </a:rPr>
              <a:t>The primary challenge is to design and develop a secure, scalable, and user-friendly web application for conducting various types of voting processes using the Django framework.</a:t>
            </a:r>
            <a:r>
              <a:rPr lang="en-US" altLang="zh-CN" sz="1600" b="0" i="0" u="none" strike="noStrike" kern="0" cap="none" spc="0" baseline="0">
                <a:solidFill>
                  <a:srgbClr val="000000"/>
                </a:solidFill>
                <a:latin typeface="Söhne" pitchFamily="0" charset="0"/>
                <a:ea typeface="Arial" pitchFamily="0" charset="0"/>
                <a:cs typeface="Arial" pitchFamily="0" charset="0"/>
                <a:sym typeface="Arial" pitchFamily="0" charset="0"/>
              </a:rPr>
              <a:t>.</a:t>
            </a:r>
            <a:endParaRPr lang="en-US" altLang="zh-CN" sz="1600" b="0" i="0" u="none" strike="noStrike" kern="0" cap="none" spc="0" baseline="0">
              <a:solidFill>
                <a:srgbClr val="000000"/>
              </a:solidFill>
              <a:latin typeface="Söhne" pitchFamily="0" charset="0"/>
              <a:ea typeface="Arial" pitchFamily="0" charset="0"/>
              <a:cs typeface="Arial" pitchFamily="0" charset="0"/>
            </a:endParaRPr>
          </a:p>
          <a:p>
            <a:pPr marL="285750" indent="-285750" algn="l">
              <a:lnSpc>
                <a:spcPct val="100000"/>
              </a:lnSpc>
              <a:spcBef>
                <a:spcPts val="0"/>
              </a:spcBef>
              <a:spcAft>
                <a:spcPts val="0"/>
              </a:spcAft>
              <a:buFont typeface="Arial" pitchFamily="0" charset="0"/>
              <a:buChar char="•"/>
            </a:pPr>
            <a:endParaRPr lang="en-US" altLang="zh-CN" sz="16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600" b="0" i="0" u="none" strike="noStrike" kern="0" cap="none" spc="0" baseline="0">
                <a:solidFill>
                  <a:srgbClr val="000000"/>
                </a:solidFill>
                <a:latin typeface="Söhne" pitchFamily="0" charset="0"/>
                <a:ea typeface="Arial" pitchFamily="0" charset="0"/>
                <a:cs typeface="Arial" pitchFamily="0" charset="0"/>
                <a:sym typeface="Arial" pitchFamily="0" charset="0"/>
              </a:rPr>
              <a:t>The application should ensure the integrity of votes, provide an intuitive interface for both administrators and users, and include features for authentication, authorization, and result visualization.</a:t>
            </a:r>
            <a:endParaRPr lang="en-US" altLang="zh-CN" sz="16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endParaRPr lang="en-US" altLang="zh-CN" sz="1600" b="0" i="0" u="none" strike="noStrike" kern="0" cap="none" spc="0" baseline="0">
              <a:solidFill>
                <a:srgbClr val="000000"/>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br>
              <a:rPr lang="zh-CN" altLang="en-US" sz="1600" b="0" i="0" u="none" strike="noStrike" kern="0" cap="none" spc="0" baseline="0">
                <a:solidFill>
                  <a:srgbClr val="000000"/>
                </a:solidFill>
                <a:latin typeface="Söhne" pitchFamily="0" charset="0"/>
                <a:ea typeface="Arial" pitchFamily="0" charset="0"/>
                <a:cs typeface="Arial" pitchFamily="0" charset="0"/>
                <a:sym typeface="Arial" pitchFamily="0" charset="0"/>
              </a:rPr>
            </a:b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1478377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44865" y="869674"/>
            <a:ext cx="3760581" cy="207065"/>
          </a:xfrm>
          <a:prstGeom prst="rect"/>
          <a:no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solidFill>
                  <a:srgbClr val="213164"/>
                </a:solidFill>
                <a:latin typeface="Arial" pitchFamily="0" charset="0"/>
                <a:ea typeface="Arial" pitchFamily="0" charset="0"/>
                <a:cs typeface="Lucida Sans" pitchFamily="0" charset="0"/>
              </a:rPr>
              <a:t>Project Overview </a:t>
            </a:r>
            <a:endParaRPr lang="zh-CN" altLang="en-US" sz="1800" b="1" i="0" u="none" strike="noStrike" kern="0" cap="none" spc="0" baseline="0">
              <a:solidFill>
                <a:srgbClr val="213164"/>
              </a:solidFill>
              <a:latin typeface="Arial" pitchFamily="0" charset="0"/>
              <a:ea typeface="Arial" pitchFamily="0" charset="0"/>
              <a:cs typeface="Lucida Sans" pitchFamily="0" charset="0"/>
            </a:endParaRPr>
          </a:p>
        </p:txBody>
      </p:sp>
      <p:sp>
        <p:nvSpPr>
          <p:cNvPr id="82" name="矩形"/>
          <p:cNvSpPr>
            <a:spLocks/>
          </p:cNvSpPr>
          <p:nvPr/>
        </p:nvSpPr>
        <p:spPr>
          <a:xfrm rot="0">
            <a:off x="623413" y="1397553"/>
            <a:ext cx="7667234" cy="32346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Create a new Django app within the project to handle the voting functionality. This app will contain models, views, templates, and any other necessary components</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Define Django models to represent the data associated with the voting system, such as User, Poll, Choice, and Vote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Project setup</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App creation </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Database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models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Admin interfaces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User authentication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Poll creation</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Voting and results display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Frondend design</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and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URL</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routing</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Testing and deployment</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996950" indent="-285750" algn="l">
              <a:lnSpc>
                <a:spcPct val="100000"/>
              </a:lnSpc>
              <a:spcBef>
                <a:spcPts val="0"/>
              </a:spcBef>
              <a:spcAft>
                <a:spcPts val="0"/>
              </a:spcAft>
              <a:buClrTx/>
              <a:buAutoNum type="arabicPeriod"/>
            </a:pPr>
            <a:endParaRPr lang="zh-CN" altLang="en-US"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9518242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pitchFamily="0" charset="0"/>
              </a:rPr>
              <a:t>Proposed Solution</a:t>
            </a:r>
            <a:endParaRPr lang="zh-CN" altLang="en-US" sz="1600" b="0" i="0" u="none" strike="noStrike" kern="0" cap="none" spc="0" baseline="0">
              <a:solidFill>
                <a:srgbClr val="000000"/>
              </a:solidFill>
              <a:latin typeface="Arial" pitchFamily="0" charset="0"/>
              <a:ea typeface="Arial" pitchFamily="0" charset="0"/>
              <a:cs typeface="Lucida Sans" pitchFamily="0" charset="0"/>
            </a:endParaRPr>
          </a:p>
        </p:txBody>
      </p:sp>
      <p:sp>
        <p:nvSpPr>
          <p:cNvPr id="84" name="矩形"/>
          <p:cNvSpPr>
            <a:spLocks/>
          </p:cNvSpPr>
          <p:nvPr/>
        </p:nvSpPr>
        <p:spPr>
          <a:xfrm rot="0">
            <a:off x="796465" y="1281089"/>
            <a:ext cx="8626030" cy="20821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rPr>
              <a:t> The proposed solution involves developing a Voting Web Application using the Django framework, leveraging its robust features to address the challenges of online voting</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Implement views and templates for displaying candidates and allowing users to cast their votes.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rPr>
              <a:t>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Ensure that each user can only vote once and handle any potential errors or edge cases.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rPr>
              <a:t>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Register models with Django's admin interface to allow administrators to manage candidates, voters, and votes easily.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rPr>
              <a:t> </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Customize admin views and templates for better usability if necessary.</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0" indent="0" algn="l">
              <a:lnSpc>
                <a:spcPct val="150000"/>
              </a:lnSpc>
              <a:spcBef>
                <a:spcPts val="0"/>
              </a:spcBef>
              <a:spcAft>
                <a:spcPts val="0"/>
              </a:spcAft>
              <a:buNone/>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5" name="直线"/>
          <p:cNvSpPr>
            <a:spLocks/>
          </p:cNvSpPr>
          <p:nvPr/>
        </p:nvSpPr>
        <p:spPr>
          <a:xfrm rot="0">
            <a:off x="0" y="4675910"/>
            <a:ext cx="9144000" cy="0"/>
          </a:xfrm>
          <a:prstGeom prst="line"/>
          <a:noFill/>
          <a:ln w="9525" cmpd="sng" cap="flat">
            <a:solidFill>
              <a:srgbClr val="BFBFBF"/>
            </a:solidFill>
            <a:prstDash val="solid"/>
            <a:round/>
          </a:ln>
        </p:spPr>
      </p:sp>
      <p:sp>
        <p:nvSpPr>
          <p:cNvPr id="86"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6119164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0" name="直线"/>
          <p:cNvSpPr>
            <a:spLocks/>
          </p:cNvSpPr>
          <p:nvPr/>
        </p:nvSpPr>
        <p:spPr>
          <a:xfrm rot="0">
            <a:off x="0" y="4675910"/>
            <a:ext cx="9144000" cy="0"/>
          </a:xfrm>
          <a:prstGeom prst="line"/>
          <a:noFill/>
          <a:ln w="9525" cmpd="sng" cap="flat">
            <a:solidFill>
              <a:srgbClr val="BFBFBF"/>
            </a:solidFill>
            <a:prstDash val="solid"/>
            <a:round/>
          </a:ln>
        </p:spPr>
      </p:sp>
      <p:sp>
        <p:nvSpPr>
          <p:cNvPr id="91"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2" name="矩形"/>
          <p:cNvSpPr>
            <a:spLocks/>
          </p:cNvSpPr>
          <p:nvPr/>
        </p:nvSpPr>
        <p:spPr>
          <a:xfrm rot="0">
            <a:off x="976839" y="1509866"/>
            <a:ext cx="7790373" cy="15582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Django provides built-in security features like protection against SQL injection, cross-site scripting (XSS), cross-site request forgery (CSRF), and clickjacking.</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Django's ORM simplifies database interactions by abstracting away the need to write SQL queries directly, making database operations more intuitive and less error-prone</a:t>
            </a: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Django is versatile and can be used to build a wide range of web applications</a:t>
            </a:r>
            <a:r>
              <a:rPr lang="en-US" altLang="zh-CN" sz="1400" b="0" i="0" u="none" strike="noStrike" kern="0" cap="none" spc="0" baseline="0">
                <a:solidFill>
                  <a:srgbClr val="0D0D0D"/>
                </a:solidFill>
                <a:latin typeface="Söhne" pitchFamily="0" charset="0"/>
                <a:ea typeface="Arial" pitchFamily="0" charset="0"/>
                <a:cs typeface="Arial"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68" name="文本框"/>
          <p:cNvSpPr txBox="1">
            <a:spLocks/>
          </p:cNvSpPr>
          <p:nvPr/>
        </p:nvSpPr>
        <p:spPr>
          <a:xfrm rot="0">
            <a:off x="4107315" y="2115755"/>
            <a:ext cx="914386"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pitchFamily="0" charset="0"/>
            </a:endParaRPr>
          </a:p>
        </p:txBody>
      </p:sp>
      <p:sp>
        <p:nvSpPr>
          <p:cNvPr id="169" name="文本框"/>
          <p:cNvSpPr txBox="1">
            <a:spLocks/>
          </p:cNvSpPr>
          <p:nvPr/>
        </p:nvSpPr>
        <p:spPr>
          <a:xfrm rot="0">
            <a:off x="-150294" y="687026"/>
            <a:ext cx="2456175" cy="729615"/>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r>
              <a:rPr lang="en-US" altLang="zh-CN" sz="1800" b="1" i="0" u="none" strike="noStrike" kern="0" cap="none" spc="0" baseline="0">
                <a:solidFill>
                  <a:srgbClr val="1E1655"/>
                </a:solidFill>
                <a:latin typeface="Times New Roman" pitchFamily="0" charset="0"/>
                <a:ea typeface="Arial" pitchFamily="0" charset="0"/>
                <a:cs typeface="Times New Roman" pitchFamily="0" charset="0"/>
                <a:sym typeface="Arial" pitchFamily="0" charset="0"/>
              </a:rPr>
              <a:t>Advantages</a:t>
            </a:r>
            <a:endParaRPr lang="en-US" altLang="zh-CN" sz="1800" b="1" i="0" u="none" strike="noStrike" kern="0" cap="none" spc="0" baseline="0">
              <a:solidFill>
                <a:srgbClr val="1E1655"/>
              </a:solidFill>
              <a:latin typeface="Times New Roman" pitchFamily="0" charset="0"/>
              <a:ea typeface="Arial" pitchFamily="0" charset="0"/>
              <a:cs typeface="Times New Roman" pitchFamily="0" charset="0"/>
              <a:sym typeface="Arial" pitchFamily="0" charset="0"/>
            </a:endParaRPr>
          </a:p>
          <a:p>
            <a:pPr marL="0" indent="0" algn="l">
              <a:lnSpc>
                <a:spcPct val="100000"/>
              </a:lnSpc>
              <a:spcBef>
                <a:spcPts val="0"/>
              </a:spcBef>
              <a:spcAft>
                <a:spcPts val="0"/>
              </a:spcAft>
              <a:buNone/>
            </a:pPr>
            <a:endParaRPr lang="zh-CN" altLang="en-US" sz="1600" b="0" i="0" u="none" strike="noStrike" kern="0" cap="none" spc="0" baseline="0">
              <a:solidFill>
                <a:srgbClr val="1E1655"/>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20691407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矩形"/>
          <p:cNvSpPr>
            <a:spLocks/>
          </p:cNvSpPr>
          <p:nvPr/>
        </p:nvSpPr>
        <p:spPr>
          <a:xfrm rot="0">
            <a:off x="-136387" y="711418"/>
            <a:ext cx="8017933" cy="805815"/>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r>
              <a:rPr lang="en-US" altLang="zh-CN" sz="1600" b="1" i="0" u="none" strike="noStrike" kern="0" cap="none" spc="0" baseline="0">
                <a:solidFill>
                  <a:srgbClr val="213163"/>
                </a:solidFill>
                <a:latin typeface="Times New Roman" pitchFamily="0" charset="0"/>
                <a:ea typeface="Arial" pitchFamily="0" charset="0"/>
                <a:cs typeface="Times New Roman" pitchFamily="0" charset="0"/>
                <a:sym typeface="Arial" pitchFamily="0" charset="0"/>
              </a:rPr>
              <a:t>Disadvantages </a:t>
            </a:r>
            <a:endParaRPr lang="en-US" altLang="zh-CN" sz="1600" b="1" i="0" u="none" strike="noStrike" kern="0" cap="none" spc="0" baseline="0">
              <a:solidFill>
                <a:srgbClr val="213163"/>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600" b="1" i="0" u="none" strike="noStrike" kern="0" cap="none" spc="0" baseline="0">
              <a:solidFill>
                <a:srgbClr val="213163"/>
              </a:solidFill>
              <a:latin typeface="Times New Roman" pitchFamily="0" charset="0"/>
              <a:ea typeface="Arial" pitchFamily="0" charset="0"/>
              <a:cs typeface="Times New Roman" pitchFamily="0" charset="0"/>
              <a:sym typeface="Arial" pitchFamily="0" charset="0"/>
            </a:endParaRPr>
          </a:p>
        </p:txBody>
      </p:sp>
      <p:sp>
        <p:nvSpPr>
          <p:cNvPr id="94" name="直线"/>
          <p:cNvSpPr>
            <a:spLocks/>
          </p:cNvSpPr>
          <p:nvPr/>
        </p:nvSpPr>
        <p:spPr>
          <a:xfrm rot="0">
            <a:off x="0" y="4675910"/>
            <a:ext cx="9144000" cy="0"/>
          </a:xfrm>
          <a:prstGeom prst="line"/>
          <a:noFill/>
          <a:ln w="9525" cmpd="sng" cap="flat">
            <a:solidFill>
              <a:srgbClr val="BFBFBF"/>
            </a:solidFill>
            <a:prstDash val="solid"/>
            <a:round/>
          </a:ln>
        </p:spPr>
      </p:sp>
      <p:sp>
        <p:nvSpPr>
          <p:cNvPr id="95"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6" name="矩形"/>
          <p:cNvSpPr>
            <a:spLocks/>
          </p:cNvSpPr>
          <p:nvPr/>
        </p:nvSpPr>
        <p:spPr>
          <a:xfrm rot="0">
            <a:off x="871157" y="1529230"/>
            <a:ext cx="7682119" cy="28155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rPr>
              <a:t>Security: Implementing robust authentication mechanisms, preventing unauthorized access, ensuring data confidentiality, and protecting against cyber threats such as hacking and manipulation of votes.</a:t>
            </a:r>
            <a:endParaRPr lang="en-US" altLang="zh-CN" sz="1400" b="0" i="0" u="none" strike="noStrike" kern="0" cap="none" spc="0" baseline="0">
              <a:solidFill>
                <a:srgbClr val="0D0D0D"/>
              </a:solidFill>
              <a:latin typeface="Söhne" pitchFamily="0" charset="0"/>
              <a:ea typeface="Arial" pitchFamily="0" charset="0"/>
              <a:cs typeface="Arial" pitchFamily="0" charset="0"/>
            </a:endParaRPr>
          </a:p>
          <a:p>
            <a:pPr marL="285750" indent="-285750" algn="l">
              <a:lnSpc>
                <a:spcPct val="100000"/>
              </a:lnSpc>
              <a:spcBef>
                <a:spcPts val="0"/>
              </a:spcBef>
              <a:spcAft>
                <a:spcPts val="0"/>
              </a:spcAft>
              <a:buFont typeface="Arial" pitchFamily="0" charset="0"/>
              <a:buChar char="•"/>
            </a:pPr>
            <a:endParaRPr lang="en-US" altLang="zh-CN" sz="1400" b="0" i="0" u="none" strike="noStrike" kern="0" cap="none" spc="0" baseline="0">
              <a:solidFill>
                <a:srgbClr val="0D0D0D"/>
              </a:solidFill>
              <a:latin typeface="Söhne" pitchFamily="0" charset="0"/>
              <a:ea typeface="Arial" pitchFamily="0" charset="0"/>
              <a:cs typeface="Arial" pitchFamily="0" charset="0"/>
            </a:endParaRPr>
          </a:p>
          <a:p>
            <a:pPr marL="285750" indent="-28575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Overhead: Django is a full-stack framework, which means it includes a wide range of features and functionalities. While this can be advantageous, it also means that Django applications may have more overhead compared to micro-frameworks or minimalistic solutions, especially for smaller projects.</a:t>
            </a: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endPar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Droid Sans" pitchFamily="0" charset="0"/>
              <a:buChar char="●"/>
            </a:pPr>
            <a:r>
              <a:rPr lang="en-US" altLang="zh-CN" sz="1400" b="0" i="0" u="none" strike="noStrike" kern="0" cap="none" spc="0" baseline="0">
                <a:solidFill>
                  <a:srgbClr val="0D0D0D"/>
                </a:solidFill>
                <a:latin typeface="Söhne" pitchFamily="0" charset="0"/>
                <a:ea typeface="Arial" pitchFamily="0" charset="0"/>
                <a:cs typeface="Arial" pitchFamily="0" charset="0"/>
                <a:sym typeface="Arial" pitchFamily="0" charset="0"/>
              </a:rPr>
              <a:t>Performance:While Django is capable of handling high traffic and scaling horizontally, it may not be as performant as some other frameworks or languages in certain use cases. Careful optimization and tuning may be required for applications with particularly demanding performance requirements.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211156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2000" b="1" i="0" u="none" strike="noStrike" kern="0" cap="none" spc="0" baseline="0">
                <a:solidFill>
                  <a:srgbClr val="213163"/>
                </a:solidFill>
                <a:latin typeface="Arial" pitchFamily="0" charset="0"/>
                <a:ea typeface="Arial" pitchFamily="0" charset="0"/>
                <a:cs typeface="Lucida Sans" pitchFamily="0" charset="0"/>
              </a:rPr>
              <a:t>Technology Used</a:t>
            </a:r>
            <a:endParaRPr lang="zh-CN" altLang="en-US" sz="2000" b="0" i="0" u="none" strike="noStrike" kern="0" cap="none" spc="0" baseline="0">
              <a:solidFill>
                <a:srgbClr val="000000"/>
              </a:solidFill>
              <a:latin typeface="Arial" pitchFamily="0" charset="0"/>
              <a:ea typeface="Arial" pitchFamily="0" charset="0"/>
              <a:cs typeface="Lucida Sans" pitchFamily="0" charset="0"/>
            </a:endParaRPr>
          </a:p>
        </p:txBody>
      </p:sp>
      <p:sp>
        <p:nvSpPr>
          <p:cNvPr id="98"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9" name="图片"/>
          <p:cNvPicPr>
            <a:picLocks noChangeAspect="1"/>
          </p:cNvPicPr>
          <p:nvPr/>
        </p:nvPicPr>
        <p:blipFill>
          <a:blip r:embed="rId1" cstate="print"/>
          <a:stretch>
            <a:fillRect/>
          </a:stretch>
        </p:blipFill>
        <p:spPr>
          <a:xfrm rot="0">
            <a:off x="49635" y="1685157"/>
            <a:ext cx="2956469" cy="2573047"/>
          </a:xfrm>
          <a:prstGeom prst="rect"/>
          <a:noFill/>
          <a:ln w="12700" cmpd="sng" cap="flat">
            <a:noFill/>
            <a:prstDash val="solid"/>
            <a:miter/>
          </a:ln>
        </p:spPr>
      </p:pic>
      <p:pic>
        <p:nvPicPr>
          <p:cNvPr id="100" name="图片"/>
          <p:cNvPicPr>
            <a:picLocks noChangeAspect="1"/>
          </p:cNvPicPr>
          <p:nvPr/>
        </p:nvPicPr>
        <p:blipFill>
          <a:blip r:embed="rId2" cstate="print"/>
          <a:stretch>
            <a:fillRect/>
          </a:stretch>
        </p:blipFill>
        <p:spPr>
          <a:xfrm rot="0">
            <a:off x="4788033" y="1769840"/>
            <a:ext cx="3314278" cy="2090952"/>
          </a:xfrm>
          <a:prstGeom prst="rect"/>
          <a:noFill/>
          <a:ln w="12700" cmpd="sng" cap="flat">
            <a:noFill/>
            <a:prstDash val="solid"/>
            <a:miter/>
          </a:ln>
        </p:spPr>
      </p:pic>
      <p:sp>
        <p:nvSpPr>
          <p:cNvPr id="101" name="矩形"/>
          <p:cNvSpPr>
            <a:spLocks/>
          </p:cNvSpPr>
          <p:nvPr/>
        </p:nvSpPr>
        <p:spPr>
          <a:xfrm rot="0">
            <a:off x="-285494" y="1371035"/>
            <a:ext cx="3318483"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2" name="矩形"/>
          <p:cNvSpPr>
            <a:spLocks/>
          </p:cNvSpPr>
          <p:nvPr/>
        </p:nvSpPr>
        <p:spPr>
          <a:xfrm rot="0">
            <a:off x="4913360" y="1306571"/>
            <a:ext cx="3580969"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3" name="直线"/>
          <p:cNvSpPr>
            <a:spLocks/>
          </p:cNvSpPr>
          <p:nvPr/>
        </p:nvSpPr>
        <p:spPr>
          <a:xfrm rot="0">
            <a:off x="0" y="4675910"/>
            <a:ext cx="9144000" cy="0"/>
          </a:xfrm>
          <a:prstGeom prst="line"/>
          <a:noFill/>
          <a:ln w="9525" cmpd="sng" cap="flat">
            <a:solidFill>
              <a:srgbClr val="BFBFBF"/>
            </a:solidFill>
            <a:prstDash val="solid"/>
            <a:round/>
          </a:ln>
        </p:spPr>
      </p:sp>
      <p:sp>
        <p:nvSpPr>
          <p:cNvPr id="104"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105" name="图片"/>
          <p:cNvPicPr>
            <a:picLocks noChangeAspect="1"/>
          </p:cNvPicPr>
          <p:nvPr/>
        </p:nvPicPr>
        <p:blipFill>
          <a:blip r:embed="rId3" cstate="print"/>
          <a:stretch>
            <a:fillRect/>
          </a:stretch>
        </p:blipFill>
        <p:spPr>
          <a:xfrm rot="0">
            <a:off x="2861017" y="3189223"/>
            <a:ext cx="1091260" cy="715307"/>
          </a:xfrm>
          <a:prstGeom prst="rect"/>
          <a:noFill/>
          <a:ln w="12700" cmpd="sng" cap="flat">
            <a:noFill/>
            <a:prstDash val="solid"/>
            <a:miter/>
          </a:ln>
        </p:spPr>
      </p:pic>
      <p:pic>
        <p:nvPicPr>
          <p:cNvPr id="106" name="图片"/>
          <p:cNvPicPr>
            <a:picLocks noChangeAspect="1"/>
          </p:cNvPicPr>
          <p:nvPr/>
        </p:nvPicPr>
        <p:blipFill>
          <a:blip r:embed="rId4" cstate="print"/>
          <a:stretch>
            <a:fillRect/>
          </a:stretch>
        </p:blipFill>
        <p:spPr>
          <a:xfrm rot="0">
            <a:off x="8127051" y="2117857"/>
            <a:ext cx="905850" cy="1126777"/>
          </a:xfrm>
          <a:prstGeom prst="rect"/>
          <a:noFill/>
          <a:ln w="12700" cmpd="sng" cap="flat">
            <a:noFill/>
            <a:prstDash val="solid"/>
            <a:miter/>
          </a:ln>
        </p:spPr>
      </p:pic>
    </p:spTree>
    <p:extLst>
      <p:ext uri="{BB962C8B-B14F-4D97-AF65-F5344CB8AC3E}">
        <p14:creationId xmlns:p14="http://schemas.microsoft.com/office/powerpoint/2010/main" val="136531751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19</cp:revision>
  <dcterms:modified xsi:type="dcterms:W3CDTF">2024-04-26T06:05:44Z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