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3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7CC069F-97C3-4463-93B4-CA95DEABBAF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0078C-A12F-46F4-B564-E32E334E98C4}"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069F-97C3-4463-93B4-CA95DEABBAF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069F-97C3-4463-93B4-CA95DEABBAF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7CC069F-97C3-4463-93B4-CA95DEABBAF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0078C-A12F-46F4-B564-E32E334E98C4}"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C069F-97C3-4463-93B4-CA95DEABBAF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7CC069F-97C3-4463-93B4-CA95DEABBAF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CC069F-97C3-4463-93B4-CA95DEABBAFD}"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C069F-97C3-4463-93B4-CA95DEABBAFD}"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C069F-97C3-4463-93B4-CA95DEABBAFD}"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069F-97C3-4463-93B4-CA95DEABBAF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069F-97C3-4463-93B4-CA95DEABBAF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0078C-A12F-46F4-B564-E32E334E98C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7CC069F-97C3-4463-93B4-CA95DEABBAFD}" type="datetimeFigureOut">
              <a:rPr lang="en-IN" smtClean="0"/>
              <a:t>05-04-2024</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F10078C-A12F-46F4-B564-E32E334E98C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FINAL PROJECT</a:t>
            </a:r>
            <a:endParaRPr lang="en-IN" dirty="0"/>
          </a:p>
        </p:txBody>
      </p:sp>
      <p:sp>
        <p:nvSpPr>
          <p:cNvPr id="2" name="Title 1"/>
          <p:cNvSpPr>
            <a:spLocks noGrp="1"/>
          </p:cNvSpPr>
          <p:nvPr>
            <p:ph type="ctrTitle"/>
          </p:nvPr>
        </p:nvSpPr>
        <p:spPr/>
        <p:txBody>
          <a:bodyPr/>
          <a:lstStyle/>
          <a:p>
            <a:r>
              <a:rPr lang="en-US" dirty="0" smtClean="0"/>
              <a:t>ABINAYA J</a:t>
            </a:r>
            <a:endParaRPr lang="en-IN" dirty="0"/>
          </a:p>
        </p:txBody>
      </p:sp>
    </p:spTree>
    <p:extLst>
      <p:ext uri="{BB962C8B-B14F-4D97-AF65-F5344CB8AC3E}">
        <p14:creationId xmlns:p14="http://schemas.microsoft.com/office/powerpoint/2010/main" val="94194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RESULTS</a:t>
            </a:r>
            <a:endParaRPr lang="en-IN" dirty="0">
              <a:latin typeface="Algerian" pitchFamily="82" charset="0"/>
            </a:endParaRPr>
          </a:p>
        </p:txBody>
      </p:sp>
      <p:sp>
        <p:nvSpPr>
          <p:cNvPr id="3" name="Content Placeholder 2"/>
          <p:cNvSpPr>
            <a:spLocks noGrp="1"/>
          </p:cNvSpPr>
          <p:nvPr>
            <p:ph sz="quarter" idx="13"/>
          </p:nvPr>
        </p:nvSpPr>
        <p:spPr/>
        <p:txBody>
          <a:bodyPr/>
          <a:lstStyle/>
          <a:p>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In conclusion, the field of music generation holds immense potential for transforming how music is created, experienced, and shared. Through the integration of artificial intelligence (AI) and machine learning techniques, music generation has evolved to produce remarkable compositions that rival those crafted by human composers. This convergence of technology and artistry offers numerous benefits and opportunities across various domains, from entertainment and advertising to education and therapy.</a:t>
            </a:r>
            <a:endParaRPr lang="en-IN" dirty="0">
              <a:latin typeface="Arial" pitchFamily="34" charset="0"/>
              <a:cs typeface="Arial" pitchFamily="34" charset="0"/>
            </a:endParaRPr>
          </a:p>
        </p:txBody>
      </p:sp>
    </p:spTree>
    <p:extLst>
      <p:ext uri="{BB962C8B-B14F-4D97-AF65-F5344CB8AC3E}">
        <p14:creationId xmlns:p14="http://schemas.microsoft.com/office/powerpoint/2010/main" val="3211471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Music  generation</a:t>
            </a:r>
            <a:endParaRPr lang="en-IN" dirty="0">
              <a:latin typeface="Algerian" pitchFamily="82" charset="0"/>
            </a:endParaRPr>
          </a:p>
        </p:txBody>
      </p:sp>
      <p:sp>
        <p:nvSpPr>
          <p:cNvPr id="3" name="Content Placeholder 2"/>
          <p:cNvSpPr>
            <a:spLocks noGrp="1"/>
          </p:cNvSpPr>
          <p:nvPr>
            <p:ph sz="quarter" idx="13"/>
          </p:nvPr>
        </p:nvSpPr>
        <p:spPr/>
        <p:txBody>
          <a:bodyPr>
            <a:normAutofit lnSpcReduction="10000"/>
          </a:bodyPr>
          <a:lstStyle/>
          <a:p>
            <a:r>
              <a:rPr lang="en-US" sz="1800" b="1" dirty="0">
                <a:latin typeface="Arial" pitchFamily="34" charset="0"/>
                <a:cs typeface="Arial" pitchFamily="34" charset="0"/>
              </a:rPr>
              <a:t>Music</a:t>
            </a:r>
            <a:r>
              <a:rPr lang="en-US" dirty="0">
                <a:latin typeface="Arial" pitchFamily="34" charset="0"/>
                <a:cs typeface="Arial" pitchFamily="34" charset="0"/>
              </a:rPr>
              <a:t> generator- the generative AI projects automatically generate a piece that perfectly </a:t>
            </a:r>
            <a:r>
              <a:rPr lang="en-US" dirty="0" smtClean="0">
                <a:latin typeface="Arial" pitchFamily="34" charset="0"/>
                <a:cs typeface="Arial" pitchFamily="34" charset="0"/>
              </a:rPr>
              <a:t>serves </a:t>
            </a:r>
            <a:r>
              <a:rPr lang="en-US" dirty="0">
                <a:latin typeface="Arial" pitchFamily="34" charset="0"/>
                <a:cs typeface="Arial" pitchFamily="34" charset="0"/>
              </a:rPr>
              <a:t>the background sound for video games, movies, and other </a:t>
            </a:r>
            <a:r>
              <a:rPr lang="en-US" dirty="0" smtClean="0">
                <a:latin typeface="Arial" pitchFamily="34" charset="0"/>
                <a:cs typeface="Arial" pitchFamily="34" charset="0"/>
              </a:rPr>
              <a:t>videos.</a:t>
            </a:r>
          </a:p>
          <a:p>
            <a:r>
              <a:rPr lang="en-US" dirty="0" smtClean="0">
                <a:latin typeface="Arial" pitchFamily="34" charset="0"/>
                <a:cs typeface="Arial" pitchFamily="34" charset="0"/>
              </a:rPr>
              <a:t>AI </a:t>
            </a:r>
            <a:r>
              <a:rPr lang="en-US" dirty="0">
                <a:latin typeface="Arial" pitchFamily="34" charset="0"/>
                <a:cs typeface="Arial" pitchFamily="34" charset="0"/>
              </a:rPr>
              <a:t>Music Generation is the process of using artificial intelligence techniques to generate music. AI algorithms can autonomously generate new track pieces by examining patterns, structures, and styles from existing music</a:t>
            </a:r>
            <a:r>
              <a:rPr lang="en-US" dirty="0" smtClean="0">
                <a:latin typeface="Arial" pitchFamily="34" charset="0"/>
                <a:cs typeface="Arial" pitchFamily="34" charset="0"/>
              </a:rPr>
              <a:t>.</a:t>
            </a:r>
          </a:p>
          <a:p>
            <a:r>
              <a:rPr lang="en-US" dirty="0" smtClean="0">
                <a:latin typeface="Arial" pitchFamily="34" charset="0"/>
                <a:cs typeface="Arial" pitchFamily="34" charset="0"/>
              </a:rPr>
              <a:t>AI </a:t>
            </a:r>
            <a:r>
              <a:rPr lang="en-US" dirty="0">
                <a:latin typeface="Arial" pitchFamily="34" charset="0"/>
                <a:cs typeface="Arial" pitchFamily="34" charset="0"/>
              </a:rPr>
              <a:t>Music Generation is the process of using artificial intelligence techniques to generate music. AI algorithms can autonomously generate new track pieces by examining patterns, structures, and styles from existing music. This technology can potentially revolutionize how music is composed, produced, and enjoyed.</a:t>
            </a:r>
          </a:p>
          <a:p>
            <a:endParaRPr lang="en-US" dirty="0">
              <a:latin typeface="Arial" pitchFamily="34" charset="0"/>
              <a:cs typeface="Arial" pitchFamily="34" charset="0"/>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353882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agenda</a:t>
            </a:r>
            <a:endParaRPr lang="en-IN" dirty="0">
              <a:latin typeface="Algerian" pitchFamily="82" charset="0"/>
            </a:endParaRPr>
          </a:p>
        </p:txBody>
      </p:sp>
      <p:sp>
        <p:nvSpPr>
          <p:cNvPr id="3" name="Content Placeholder 2"/>
          <p:cNvSpPr>
            <a:spLocks noGrp="1"/>
          </p:cNvSpPr>
          <p:nvPr>
            <p:ph sz="quarter" idx="13"/>
          </p:nvPr>
        </p:nvSpPr>
        <p:spPr>
          <a:xfrm>
            <a:off x="755576" y="1556792"/>
            <a:ext cx="7924800" cy="4114800"/>
          </a:xfrm>
        </p:spPr>
        <p:txBody>
          <a:bodyPr/>
          <a:lstStyle/>
          <a:p>
            <a:r>
              <a:rPr lang="en-US" dirty="0" smtClean="0">
                <a:latin typeface="Arial" pitchFamily="34" charset="0"/>
                <a:cs typeface="Arial" pitchFamily="34" charset="0"/>
              </a:rPr>
              <a:t>PROBLEM STATEMENT</a:t>
            </a:r>
          </a:p>
          <a:p>
            <a:r>
              <a:rPr lang="en-US" dirty="0" smtClean="0">
                <a:latin typeface="Arial" pitchFamily="34" charset="0"/>
                <a:cs typeface="Arial" pitchFamily="34" charset="0"/>
              </a:rPr>
              <a:t>PROJECT OVERVIEW</a:t>
            </a:r>
          </a:p>
          <a:p>
            <a:r>
              <a:rPr lang="en-US" dirty="0" smtClean="0">
                <a:latin typeface="Arial" pitchFamily="34" charset="0"/>
                <a:cs typeface="Arial" pitchFamily="34" charset="0"/>
              </a:rPr>
              <a:t>WHO ARE THE END USERS?</a:t>
            </a:r>
          </a:p>
          <a:p>
            <a:r>
              <a:rPr lang="en-US" dirty="0" smtClean="0">
                <a:latin typeface="Arial" pitchFamily="34" charset="0"/>
                <a:cs typeface="Arial" pitchFamily="34" charset="0"/>
              </a:rPr>
              <a:t>SOLUTION AND ITS VALUE PROPOSITION</a:t>
            </a:r>
          </a:p>
          <a:p>
            <a:r>
              <a:rPr lang="en-US" dirty="0" smtClean="0">
                <a:latin typeface="Arial" pitchFamily="34" charset="0"/>
                <a:cs typeface="Arial" pitchFamily="34" charset="0"/>
              </a:rPr>
              <a:t>THE WOW IN SOLUTION</a:t>
            </a:r>
          </a:p>
          <a:p>
            <a:r>
              <a:rPr lang="en-US" dirty="0" smtClean="0">
                <a:latin typeface="Arial" pitchFamily="34" charset="0"/>
                <a:cs typeface="Arial" pitchFamily="34" charset="0"/>
              </a:rPr>
              <a:t>MODELLING</a:t>
            </a:r>
          </a:p>
          <a:p>
            <a:r>
              <a:rPr lang="en-US" dirty="0" smtClean="0">
                <a:latin typeface="Arial" pitchFamily="34" charset="0"/>
                <a:cs typeface="Arial" pitchFamily="34" charset="0"/>
              </a:rPr>
              <a:t>RESULTS</a:t>
            </a:r>
          </a:p>
          <a:p>
            <a:endParaRPr lang="en-IN" dirty="0"/>
          </a:p>
        </p:txBody>
      </p:sp>
    </p:spTree>
    <p:extLst>
      <p:ext uri="{BB962C8B-B14F-4D97-AF65-F5344CB8AC3E}">
        <p14:creationId xmlns:p14="http://schemas.microsoft.com/office/powerpoint/2010/main" val="3575996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PROBLEM STATEMENT</a:t>
            </a:r>
            <a:endParaRPr lang="en-IN" dirty="0">
              <a:latin typeface="Algerian" pitchFamily="82" charset="0"/>
            </a:endParaRPr>
          </a:p>
        </p:txBody>
      </p:sp>
      <p:sp>
        <p:nvSpPr>
          <p:cNvPr id="3" name="Content Placeholder 2"/>
          <p:cNvSpPr>
            <a:spLocks noGrp="1"/>
          </p:cNvSpPr>
          <p:nvPr>
            <p:ph sz="quarter" idx="13"/>
          </p:nvPr>
        </p:nvSpPr>
        <p:spPr/>
        <p:txBody>
          <a:bodyPr/>
          <a:lstStyle/>
          <a:p>
            <a:r>
              <a:rPr lang="en-US" dirty="0">
                <a:latin typeface="Arial" pitchFamily="34" charset="0"/>
                <a:cs typeface="Arial" pitchFamily="34" charset="0"/>
              </a:rPr>
              <a:t>Music generation AI aims to create algorithmic systems capable of composing music autonomously or assisting human composers in their creative process. This technology has the potential to revolutionize various industries such as entertainment, advertising, gaming, and even therapy. However, several challenges need to be addressed to achieve optimal performance </a:t>
            </a:r>
            <a:r>
              <a:rPr lang="en-US" dirty="0" smtClean="0">
                <a:latin typeface="Arial" pitchFamily="34" charset="0"/>
                <a:cs typeface="Arial" pitchFamily="34" charset="0"/>
              </a:rPr>
              <a:t>and </a:t>
            </a:r>
            <a:r>
              <a:rPr lang="en-US" dirty="0">
                <a:latin typeface="Arial" pitchFamily="34" charset="0"/>
                <a:cs typeface="Arial" pitchFamily="34" charset="0"/>
              </a:rPr>
              <a:t>acceptance in practical applications</a:t>
            </a:r>
            <a:r>
              <a:rPr lang="en-US" dirty="0" smtClean="0">
                <a:latin typeface="Arial" pitchFamily="34" charset="0"/>
                <a:cs typeface="Arial" pitchFamily="34" charset="0"/>
              </a:rPr>
              <a:t>.</a:t>
            </a:r>
          </a:p>
          <a:p>
            <a:r>
              <a:rPr lang="en-US" dirty="0">
                <a:latin typeface="Arial" pitchFamily="34" charset="0"/>
                <a:cs typeface="Arial" pitchFamily="34" charset="0"/>
              </a:rPr>
              <a:t>Our music generation project aims to develop an artificial intelligence (AI) system capable of autonomously composing original pieces of music. However, several challenges need to be addressed to ensure the success and effectiveness of this endeavor</a:t>
            </a:r>
            <a:r>
              <a:rPr lang="en-US" dirty="0"/>
              <a:t>.</a:t>
            </a:r>
            <a:endParaRPr lang="en-IN" dirty="0">
              <a:latin typeface="Arial" pitchFamily="34" charset="0"/>
              <a:cs typeface="Arial" pitchFamily="34" charset="0"/>
            </a:endParaRPr>
          </a:p>
        </p:txBody>
      </p:sp>
    </p:spTree>
    <p:extLst>
      <p:ext uri="{BB962C8B-B14F-4D97-AF65-F5344CB8AC3E}">
        <p14:creationId xmlns:p14="http://schemas.microsoft.com/office/powerpoint/2010/main" val="2240073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OVERVIEW</a:t>
            </a:r>
            <a:endParaRPr lang="en-IN" dirty="0">
              <a:latin typeface="Algerian" pitchFamily="82" charset="0"/>
            </a:endParaRPr>
          </a:p>
        </p:txBody>
      </p:sp>
      <p:sp>
        <p:nvSpPr>
          <p:cNvPr id="3" name="Content Placeholder 2"/>
          <p:cNvSpPr>
            <a:spLocks noGrp="1"/>
          </p:cNvSpPr>
          <p:nvPr>
            <p:ph sz="quarter" idx="13"/>
          </p:nvPr>
        </p:nvSpPr>
        <p:spPr/>
        <p:txBody>
          <a:bodyPr>
            <a:normAutofit/>
          </a:bodyPr>
          <a:lstStyle/>
          <a:p>
            <a:r>
              <a:rPr lang="en-US" dirty="0">
                <a:latin typeface="Arial" pitchFamily="34" charset="0"/>
                <a:cs typeface="Arial" pitchFamily="34" charset="0"/>
              </a:rPr>
              <a:t>The most basic elements of music include the pitch of the sound, the length of the sound, the strength of the sound and the timbre. These basic elements combine with each other to form the melody, harmony, rhythm and tone of the music. In the field of artificial intelligence composition, melody constitutes the primary purpose of an automatic music generation system. In M</a:t>
            </a:r>
            <a:r>
              <a:rPr lang="en-US" dirty="0" smtClean="0">
                <a:latin typeface="Arial" pitchFamily="34" charset="0"/>
                <a:cs typeface="Arial" pitchFamily="34" charset="0"/>
              </a:rPr>
              <a:t>ost </a:t>
            </a:r>
            <a:r>
              <a:rPr lang="en-US" dirty="0">
                <a:latin typeface="Arial" pitchFamily="34" charset="0"/>
                <a:cs typeface="Arial" pitchFamily="34" charset="0"/>
              </a:rPr>
              <a:t>melody generation </a:t>
            </a:r>
            <a:r>
              <a:rPr lang="en-US" dirty="0" smtClean="0">
                <a:latin typeface="Arial" pitchFamily="34" charset="0"/>
                <a:cs typeface="Arial" pitchFamily="34" charset="0"/>
              </a:rPr>
              <a:t>algorithms.</a:t>
            </a:r>
          </a:p>
          <a:p>
            <a:r>
              <a:rPr lang="en-US" dirty="0">
                <a:latin typeface="Arial" pitchFamily="34" charset="0"/>
                <a:cs typeface="Arial" pitchFamily="34" charset="0"/>
              </a:rPr>
              <a:t>The overall framework of the specific music generation system is shown in Figure 1. It is worth noting that many historical music generation systems do not include deep neural networks or evolutionary algorithms, but generate outputs based solely on musical rule constraints.</a:t>
            </a:r>
            <a:endParaRPr lang="en-IN" dirty="0">
              <a:latin typeface="Arial" pitchFamily="34" charset="0"/>
              <a:cs typeface="Arial" pitchFamily="34" charset="0"/>
            </a:endParaRPr>
          </a:p>
        </p:txBody>
      </p:sp>
    </p:spTree>
    <p:extLst>
      <p:ext uri="{BB962C8B-B14F-4D97-AF65-F5344CB8AC3E}">
        <p14:creationId xmlns:p14="http://schemas.microsoft.com/office/powerpoint/2010/main" val="354977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IN" dirty="0">
              <a:latin typeface="Algerian" pitchFamily="82" charset="0"/>
            </a:endParaRPr>
          </a:p>
        </p:txBody>
      </p:sp>
      <p:sp>
        <p:nvSpPr>
          <p:cNvPr id="3" name="Content Placeholder 2"/>
          <p:cNvSpPr>
            <a:spLocks noGrp="1"/>
          </p:cNvSpPr>
          <p:nvPr>
            <p:ph sz="quarter" idx="13"/>
          </p:nvPr>
        </p:nvSpPr>
        <p:spPr/>
        <p:txBody>
          <a:bodyPr>
            <a:normAutofit/>
          </a:bodyPr>
          <a:lstStyle/>
          <a:p>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In the Music Generation project, the end users can vary depending on the specific application and context of the generated music. Here are some potential end users who could benefit from AI-generated music</a:t>
            </a:r>
            <a:r>
              <a:rPr lang="en-US" dirty="0" smtClean="0">
                <a:latin typeface="Arial" pitchFamily="34" charset="0"/>
                <a:cs typeface="Arial" pitchFamily="34" charset="0"/>
              </a:rPr>
              <a:t>:</a:t>
            </a:r>
          </a:p>
          <a:p>
            <a:pPr marL="0" indent="0">
              <a:buNone/>
            </a:pPr>
            <a:endParaRPr lang="en-US" dirty="0">
              <a:latin typeface="Arial" pitchFamily="34" charset="0"/>
              <a:cs typeface="Arial" pitchFamily="34" charset="0"/>
            </a:endParaRPr>
          </a:p>
          <a:p>
            <a:r>
              <a:rPr lang="en-US" b="1" dirty="0">
                <a:latin typeface="Arial" pitchFamily="34" charset="0"/>
                <a:cs typeface="Arial" pitchFamily="34" charset="0"/>
              </a:rPr>
              <a:t>Musicians and Composers</a:t>
            </a:r>
            <a:r>
              <a:rPr lang="en-US" dirty="0" smtClean="0">
                <a:latin typeface="Arial" pitchFamily="34" charset="0"/>
                <a:cs typeface="Arial" pitchFamily="34" charset="0"/>
              </a:rPr>
              <a:t>: </a:t>
            </a:r>
            <a:r>
              <a:rPr lang="en-US" dirty="0">
                <a:latin typeface="Arial" pitchFamily="34" charset="0"/>
                <a:cs typeface="Arial" pitchFamily="34" charset="0"/>
              </a:rPr>
              <a:t>Professional musicians and composers can use AI-generated music as a source of inspiration or as a tool for exploring new musical ideas. It can assist them in the creative process by providing fresh melodies, harmonies, or rhythms to build upon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1323364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SOLUTION AND ITS VALUE PROPOTION</a:t>
            </a:r>
            <a:endParaRPr lang="en-IN" dirty="0">
              <a:latin typeface="Algerian" pitchFamily="82" charset="0"/>
            </a:endParaRPr>
          </a:p>
        </p:txBody>
      </p:sp>
      <p:sp>
        <p:nvSpPr>
          <p:cNvPr id="3" name="Content Placeholder 2"/>
          <p:cNvSpPr>
            <a:spLocks noGrp="1"/>
          </p:cNvSpPr>
          <p:nvPr>
            <p:ph sz="quarter" idx="13"/>
          </p:nvPr>
        </p:nvSpPr>
        <p:spPr/>
        <p:txBody>
          <a:bodyPr/>
          <a:lstStyle/>
          <a:p>
            <a:r>
              <a:rPr lang="en-US" dirty="0">
                <a:latin typeface="Arial" pitchFamily="34" charset="0"/>
                <a:cs typeface="Arial" pitchFamily="34" charset="0"/>
              </a:rPr>
              <a:t>Solution: The Music Generation system offers a cutting-edge AI-driven platform capable of autonomously composing original pieces of music across various genres, styles, and moods. Leveraging state-of-the-art machine learning techniques and extensive datasets of musical compositions, our solution delivers high-quality music that captivates listeners </a:t>
            </a:r>
            <a:r>
              <a:rPr lang="en-US" dirty="0" smtClean="0">
                <a:latin typeface="Arial" pitchFamily="34" charset="0"/>
                <a:cs typeface="Arial" pitchFamily="34" charset="0"/>
              </a:rPr>
              <a:t>and </a:t>
            </a:r>
            <a:r>
              <a:rPr lang="en-US" dirty="0">
                <a:latin typeface="Arial" pitchFamily="34" charset="0"/>
                <a:cs typeface="Arial" pitchFamily="34" charset="0"/>
              </a:rPr>
              <a:t>inspires </a:t>
            </a:r>
            <a:r>
              <a:rPr lang="en-US" dirty="0" smtClean="0">
                <a:latin typeface="Arial" pitchFamily="34" charset="0"/>
                <a:cs typeface="Arial" pitchFamily="34" charset="0"/>
              </a:rPr>
              <a:t>creativity.</a:t>
            </a:r>
          </a:p>
          <a:p>
            <a:r>
              <a:rPr lang="en-IN" dirty="0">
                <a:latin typeface="Arial" pitchFamily="34" charset="0"/>
                <a:cs typeface="Arial" pitchFamily="34" charset="0"/>
              </a:rPr>
              <a:t>Value Proposition</a:t>
            </a:r>
            <a:r>
              <a:rPr lang="en-IN" dirty="0" smtClean="0">
                <a:latin typeface="Arial" pitchFamily="34" charset="0"/>
                <a:cs typeface="Arial" pitchFamily="34" charset="0"/>
              </a:rPr>
              <a:t>:</a:t>
            </a:r>
          </a:p>
          <a:p>
            <a:r>
              <a:rPr lang="en-IN" sz="1600" b="1" dirty="0">
                <a:latin typeface="Arial" pitchFamily="34" charset="0"/>
                <a:cs typeface="Arial" pitchFamily="34" charset="0"/>
              </a:rPr>
              <a:t>Creativity and </a:t>
            </a:r>
            <a:r>
              <a:rPr lang="en-IN" sz="1600" b="1" dirty="0" smtClean="0">
                <a:latin typeface="Arial" pitchFamily="34" charset="0"/>
                <a:cs typeface="Arial" pitchFamily="34" charset="0"/>
              </a:rPr>
              <a:t>Originality.</a:t>
            </a:r>
          </a:p>
          <a:p>
            <a:r>
              <a:rPr lang="en-IN" sz="1600" b="1" dirty="0">
                <a:latin typeface="Arial" pitchFamily="34" charset="0"/>
                <a:cs typeface="Arial" pitchFamily="34" charset="0"/>
              </a:rPr>
              <a:t>High-Quality Musical </a:t>
            </a:r>
            <a:r>
              <a:rPr lang="en-IN" sz="1600" b="1" dirty="0" smtClean="0">
                <a:latin typeface="Arial" pitchFamily="34" charset="0"/>
                <a:cs typeface="Arial" pitchFamily="34" charset="0"/>
              </a:rPr>
              <a:t>Output.</a:t>
            </a:r>
          </a:p>
          <a:p>
            <a:r>
              <a:rPr lang="en-IN" sz="1600" b="1" dirty="0">
                <a:latin typeface="Arial" pitchFamily="34" charset="0"/>
                <a:cs typeface="Arial" pitchFamily="34" charset="0"/>
              </a:rPr>
              <a:t>Efficiency and </a:t>
            </a:r>
            <a:r>
              <a:rPr lang="en-IN" sz="1600" b="1" dirty="0" smtClean="0">
                <a:latin typeface="Arial" pitchFamily="34" charset="0"/>
                <a:cs typeface="Arial" pitchFamily="34" charset="0"/>
              </a:rPr>
              <a:t>Scalability.</a:t>
            </a:r>
          </a:p>
        </p:txBody>
      </p:sp>
    </p:spTree>
    <p:extLst>
      <p:ext uri="{BB962C8B-B14F-4D97-AF65-F5344CB8AC3E}">
        <p14:creationId xmlns:p14="http://schemas.microsoft.com/office/powerpoint/2010/main" val="2169815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The wow in solution </a:t>
            </a:r>
            <a:endParaRPr lang="en-IN" dirty="0">
              <a:latin typeface="Algerian" pitchFamily="82" charset="0"/>
            </a:endParaRPr>
          </a:p>
        </p:txBody>
      </p:sp>
      <p:sp>
        <p:nvSpPr>
          <p:cNvPr id="3" name="Content Placeholder 2"/>
          <p:cNvSpPr>
            <a:spLocks noGrp="1"/>
          </p:cNvSpPr>
          <p:nvPr>
            <p:ph sz="quarter" idx="13"/>
          </p:nvPr>
        </p:nvSpPr>
        <p:spPr/>
        <p:txBody>
          <a:bodyPr>
            <a:noAutofit/>
          </a:bodyPr>
          <a:lstStyle/>
          <a:p>
            <a:r>
              <a:rPr lang="en-US" sz="1600" dirty="0">
                <a:latin typeface="Arial" pitchFamily="34" charset="0"/>
                <a:cs typeface="Arial" pitchFamily="34" charset="0"/>
              </a:rPr>
              <a:t/>
            </a:r>
            <a:br>
              <a:rPr lang="en-US" sz="1600" dirty="0">
                <a:latin typeface="Arial" pitchFamily="34" charset="0"/>
                <a:cs typeface="Arial" pitchFamily="34" charset="0"/>
              </a:rPr>
            </a:br>
            <a:r>
              <a:rPr lang="en-US" sz="1600" b="1" dirty="0">
                <a:latin typeface="Arial" pitchFamily="34" charset="0"/>
                <a:cs typeface="Arial" pitchFamily="34" charset="0"/>
              </a:rPr>
              <a:t>Creativity</a:t>
            </a:r>
            <a:r>
              <a:rPr lang="en-US" sz="1600" dirty="0">
                <a:latin typeface="Arial" pitchFamily="34" charset="0"/>
                <a:cs typeface="Arial" pitchFamily="34" charset="0"/>
              </a:rPr>
              <a:t>: The ability of AI to autonomously compose original pieces of music that exhibit creativity and innovation can elicit a "wow" reaction. Witnessing the AI generate melodies, harmonies, and rhythms that feel fresh and inspired can be awe-inspiring.</a:t>
            </a:r>
          </a:p>
          <a:p>
            <a:r>
              <a:rPr lang="en-US" sz="1600" b="1" dirty="0">
                <a:latin typeface="Arial" pitchFamily="34" charset="0"/>
                <a:cs typeface="Arial" pitchFamily="34" charset="0"/>
              </a:rPr>
              <a:t>Quality</a:t>
            </a:r>
            <a:r>
              <a:rPr lang="en-US" sz="1600" dirty="0">
                <a:latin typeface="Arial" pitchFamily="34" charset="0"/>
                <a:cs typeface="Arial" pitchFamily="34" charset="0"/>
              </a:rPr>
              <a:t>: When AI-generated music reaches a level of quality that rivals human compositions, it often elicits a "wow" response. High-quality compositions that demonstrate musicality, coherence, and emotional depth showcase the capabilities of the technology.</a:t>
            </a:r>
          </a:p>
          <a:p>
            <a:r>
              <a:rPr lang="en-US" sz="1600" b="1" dirty="0" smtClean="0">
                <a:latin typeface="Arial" pitchFamily="34" charset="0"/>
                <a:cs typeface="Arial" pitchFamily="34" charset="0"/>
              </a:rPr>
              <a:t>Versatility</a:t>
            </a:r>
            <a:r>
              <a:rPr lang="en-US" sz="1600" dirty="0">
                <a:latin typeface="Arial" pitchFamily="34" charset="0"/>
                <a:cs typeface="Arial" pitchFamily="34" charset="0"/>
              </a:rPr>
              <a:t>: The versatility of AI-generated music, its ability to cater to diverse preferences and applications, can be impressive. Whether it's creating background music for videos, generating personalized playlists, or composing pieces for specific purposes, the breadth of possibilities can inspire awe.</a:t>
            </a:r>
          </a:p>
          <a:p>
            <a:r>
              <a:rPr lang="en-US" sz="1600" b="1" dirty="0">
                <a:latin typeface="Arial" pitchFamily="34" charset="0"/>
                <a:cs typeface="Arial" pitchFamily="34" charset="0"/>
              </a:rPr>
              <a:t>Interactivity</a:t>
            </a:r>
            <a:r>
              <a:rPr lang="en-US" sz="1600" dirty="0">
                <a:latin typeface="Arial" pitchFamily="34" charset="0"/>
                <a:cs typeface="Arial" pitchFamily="34" charset="0"/>
              </a:rPr>
              <a:t>: Interactive features that allow users to influence the music generation process or customize the output can be captivating. The ability to shape the music according to one's preferences and see immediate results can evoke a "wow" reaction.</a:t>
            </a: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val="2894134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cs typeface="Arial" pitchFamily="34" charset="0"/>
              </a:rPr>
              <a:t>MODELLING</a:t>
            </a:r>
            <a:endParaRPr lang="en-IN" dirty="0">
              <a:latin typeface="Algerian" pitchFamily="82" charset="0"/>
              <a:cs typeface="Arial" pitchFamily="34" charset="0"/>
            </a:endParaRPr>
          </a:p>
        </p:txBody>
      </p:sp>
      <p:sp>
        <p:nvSpPr>
          <p:cNvPr id="3" name="Content Placeholder 2"/>
          <p:cNvSpPr>
            <a:spLocks noGrp="1"/>
          </p:cNvSpPr>
          <p:nvPr>
            <p:ph sz="quarter" idx="13"/>
          </p:nvPr>
        </p:nvSpPr>
        <p:spPr>
          <a:xfrm>
            <a:off x="611560" y="1556792"/>
            <a:ext cx="7924800" cy="4114800"/>
          </a:xfrm>
        </p:spPr>
        <p:txBody>
          <a:bodyPr>
            <a:normAutofit fontScale="92500"/>
          </a:bodyPr>
          <a:lstStyle/>
          <a:p>
            <a:r>
              <a:rPr lang="en-US" dirty="0"/>
              <a:t/>
            </a:r>
            <a:br>
              <a:rPr lang="en-US" dirty="0"/>
            </a:br>
            <a:r>
              <a:rPr lang="en-US" dirty="0">
                <a:latin typeface="Arial" pitchFamily="34" charset="0"/>
                <a:cs typeface="Arial" pitchFamily="34" charset="0"/>
              </a:rPr>
              <a:t>Modeling in music generation involves designing and training artificial intelligence (AI) models to learn the underlying patterns and structures present in musical compositions and generate new music autonomously. Several modeling approaches have been used in music generation, each with its own strengths and considerations. Here are some common modeling </a:t>
            </a:r>
            <a:r>
              <a:rPr lang="en-US" dirty="0" smtClean="0">
                <a:latin typeface="Arial" pitchFamily="34" charset="0"/>
                <a:cs typeface="Arial" pitchFamily="34" charset="0"/>
              </a:rPr>
              <a:t>techniques:</a:t>
            </a:r>
          </a:p>
          <a:p>
            <a:pPr marL="0" indent="0">
              <a:buNone/>
            </a:pPr>
            <a:endParaRPr lang="en-US" dirty="0" smtClean="0">
              <a:latin typeface="Arial" pitchFamily="34" charset="0"/>
              <a:cs typeface="Arial" pitchFamily="34" charset="0"/>
            </a:endParaRPr>
          </a:p>
          <a:p>
            <a:r>
              <a:rPr lang="en-IN" sz="1600" b="1" dirty="0">
                <a:latin typeface="Arial" pitchFamily="34" charset="0"/>
                <a:cs typeface="Arial" pitchFamily="34" charset="0"/>
              </a:rPr>
              <a:t>Recurrent Neural Networks (RNNs</a:t>
            </a:r>
            <a:r>
              <a:rPr lang="en-IN" sz="1600" b="1" dirty="0" smtClean="0">
                <a:latin typeface="Arial" pitchFamily="34" charset="0"/>
                <a:cs typeface="Arial" pitchFamily="34" charset="0"/>
              </a:rPr>
              <a:t>)</a:t>
            </a:r>
            <a:endParaRPr lang="en-IN" sz="1600" dirty="0" smtClean="0">
              <a:latin typeface="Arial" pitchFamily="34" charset="0"/>
              <a:cs typeface="Arial" pitchFamily="34" charset="0"/>
            </a:endParaRPr>
          </a:p>
          <a:p>
            <a:r>
              <a:rPr lang="en-IN" sz="1600" b="1" dirty="0">
                <a:latin typeface="Arial" pitchFamily="34" charset="0"/>
                <a:cs typeface="Arial" pitchFamily="34" charset="0"/>
              </a:rPr>
              <a:t>Generative Adversarial Networks (GANs</a:t>
            </a:r>
            <a:r>
              <a:rPr lang="en-IN" sz="1600" b="1" dirty="0" smtClean="0">
                <a:latin typeface="Arial" pitchFamily="34" charset="0"/>
                <a:cs typeface="Arial" pitchFamily="34" charset="0"/>
              </a:rPr>
              <a:t>)</a:t>
            </a:r>
          </a:p>
          <a:p>
            <a:r>
              <a:rPr lang="en-IN" sz="1600" b="1" dirty="0" err="1">
                <a:latin typeface="Arial" pitchFamily="34" charset="0"/>
                <a:cs typeface="Arial" pitchFamily="34" charset="0"/>
              </a:rPr>
              <a:t>Variational</a:t>
            </a:r>
            <a:r>
              <a:rPr lang="en-IN" sz="1600" b="1" dirty="0">
                <a:latin typeface="Arial" pitchFamily="34" charset="0"/>
                <a:cs typeface="Arial" pitchFamily="34" charset="0"/>
              </a:rPr>
              <a:t> </a:t>
            </a:r>
            <a:r>
              <a:rPr lang="en-IN" sz="1600" b="1" dirty="0" err="1">
                <a:latin typeface="Arial" pitchFamily="34" charset="0"/>
                <a:cs typeface="Arial" pitchFamily="34" charset="0"/>
              </a:rPr>
              <a:t>Autoencoders</a:t>
            </a:r>
            <a:r>
              <a:rPr lang="en-IN" sz="1600" b="1" dirty="0">
                <a:latin typeface="Arial" pitchFamily="34" charset="0"/>
                <a:cs typeface="Arial" pitchFamily="34" charset="0"/>
              </a:rPr>
              <a:t> (VAEs</a:t>
            </a:r>
            <a:r>
              <a:rPr lang="en-IN" sz="1600" b="1" dirty="0" smtClean="0">
                <a:latin typeface="Arial" pitchFamily="34" charset="0"/>
                <a:cs typeface="Arial" pitchFamily="34" charset="0"/>
              </a:rPr>
              <a:t>)</a:t>
            </a:r>
            <a:endParaRPr lang="en-IN" sz="1600" dirty="0">
              <a:latin typeface="Arial" pitchFamily="34" charset="0"/>
              <a:cs typeface="Arial" pitchFamily="34" charset="0"/>
            </a:endParaRPr>
          </a:p>
          <a:p>
            <a:r>
              <a:rPr lang="en-IN" sz="1600" b="1" dirty="0">
                <a:latin typeface="Arial" pitchFamily="34" charset="0"/>
                <a:cs typeface="Arial" pitchFamily="34" charset="0"/>
              </a:rPr>
              <a:t>Transformer </a:t>
            </a:r>
            <a:r>
              <a:rPr lang="en-IN" sz="1600" b="1" dirty="0" smtClean="0">
                <a:latin typeface="Arial" pitchFamily="34" charset="0"/>
                <a:cs typeface="Arial" pitchFamily="34" charset="0"/>
              </a:rPr>
              <a:t>Models</a:t>
            </a:r>
          </a:p>
          <a:p>
            <a:r>
              <a:rPr lang="en-IN" sz="1600" b="1" dirty="0">
                <a:latin typeface="Arial" pitchFamily="34" charset="0"/>
                <a:cs typeface="Arial" pitchFamily="34" charset="0"/>
              </a:rPr>
              <a:t>Rule-based </a:t>
            </a:r>
            <a:r>
              <a:rPr lang="en-IN" sz="1600" b="1" dirty="0" smtClean="0">
                <a:latin typeface="Arial" pitchFamily="34" charset="0"/>
                <a:cs typeface="Arial" pitchFamily="34" charset="0"/>
              </a:rPr>
              <a:t>Models</a:t>
            </a:r>
            <a:endParaRPr lang="en-IN" sz="1600" dirty="0">
              <a:latin typeface="Arial" pitchFamily="34" charset="0"/>
              <a:cs typeface="Arial" pitchFamily="34" charset="0"/>
            </a:endParaRPr>
          </a:p>
          <a:p>
            <a:r>
              <a:rPr lang="en-IN" sz="1600" b="1" dirty="0">
                <a:latin typeface="Arial" pitchFamily="34" charset="0"/>
                <a:cs typeface="Arial" pitchFamily="34" charset="0"/>
              </a:rPr>
              <a:t>Hybrid </a:t>
            </a:r>
            <a:r>
              <a:rPr lang="en-IN" sz="1600" b="1" dirty="0" smtClean="0">
                <a:latin typeface="Arial" pitchFamily="34" charset="0"/>
                <a:cs typeface="Arial" pitchFamily="34" charset="0"/>
              </a:rPr>
              <a:t>Models</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698308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62</TotalTime>
  <Words>338</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ABINAYA J</vt:lpstr>
      <vt:lpstr>Music  generation</vt:lpstr>
      <vt:lpstr>agenda</vt:lpstr>
      <vt:lpstr>PROBLEM STATEMENT</vt:lpstr>
      <vt:lpstr>PROJECT OVERVIEW</vt:lpstr>
      <vt:lpstr>WHO ARE THE END USERS</vt:lpstr>
      <vt:lpstr>SOLUTION AND ITS VALUE PROPOTION</vt:lpstr>
      <vt:lpstr>The wow in solution </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ABINAYA J</dc:title>
  <dc:creator>student</dc:creator>
  <cp:lastModifiedBy>student</cp:lastModifiedBy>
  <cp:revision>6</cp:revision>
  <dcterms:created xsi:type="dcterms:W3CDTF">2024-04-05T06:17:34Z</dcterms:created>
  <dcterms:modified xsi:type="dcterms:W3CDTF">2024-04-05T07:20:04Z</dcterms:modified>
</cp:coreProperties>
</file>