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embeddedFontLst>
    <p:embeddedFont>
      <p:font typeface="Barlow Medium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B0604020202020204" pitchFamily="34" charset="0"/>
      <p:regular r:id="rId17"/>
      <p:bold r:id="rId18"/>
      <p:italic r:id="rId19"/>
      <p:boldItalic r:id="rId20"/>
    </p:embeddedFont>
    <p:embeddedFont>
      <p:font typeface="Miriam Libre" pitchFamily="2" charset="-79"/>
      <p:regular r:id="rId21"/>
      <p:bold r:id="rId22"/>
    </p:embeddedFont>
    <p:embeddedFont>
      <p:font typeface="Onest Medium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11.fntdata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24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theme" Target="theme/theme1.xml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eg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g" /><Relationship Id="rId4" Type="http://schemas.openxmlformats.org/officeDocument/2006/relationships/image" Target="../media/image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2884650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 dirty="0">
                <a:solidFill>
                  <a:srgbClr val="0BD752"/>
                </a:solidFill>
                <a:latin typeface="Miriam Libre"/>
                <a:ea typeface="Miriam Libre"/>
                <a:cs typeface="Miriam Libre"/>
                <a:sym typeface="Miriam Libre"/>
              </a:rPr>
              <a:t>GUVI</a:t>
            </a:r>
            <a:r>
              <a:rPr lang="en" sz="30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- </a:t>
            </a:r>
            <a:r>
              <a:rPr lang="en" sz="3000" b="1" dirty="0">
                <a:solidFill>
                  <a:srgbClr val="304443"/>
                </a:solidFill>
                <a:latin typeface="Miriam Libre"/>
                <a:ea typeface="Miriam Libre"/>
                <a:cs typeface="Miriam Libre"/>
                <a:sym typeface="Miriam Libre"/>
              </a:rPr>
              <a:t>Naan Mudhalvan </a:t>
            </a:r>
            <a:endParaRPr sz="3000" b="1" dirty="0">
              <a:solidFill>
                <a:srgbClr val="3044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Engineering</a:t>
            </a:r>
            <a:r>
              <a:rPr lang="en" sz="40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8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Hackathon 2025</a:t>
            </a:r>
            <a:endParaRPr sz="2800" b="1" i="0" u="none" strike="noStrike" cap="none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52BDB0-389D-4100-AB22-F6071FFF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Traffic sign detection and recognition using deep learning-based approach  with haze removal for autonomous vehicle navigation - ScienceDirect">
            <a:extLst>
              <a:ext uri="{FF2B5EF4-FFF2-40B4-BE49-F238E27FC236}">
                <a16:creationId xmlns:a16="http://schemas.microsoft.com/office/drawing/2014/main" id="{9986A3E1-B3BC-4209-AC0F-A4AF3465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8" y="0"/>
            <a:ext cx="366743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EFB51384-F1B3-4670-9400-068AC98EC34A}"/>
              </a:ext>
            </a:extLst>
          </p:cNvPr>
          <p:cNvSpPr/>
          <p:nvPr/>
        </p:nvSpPr>
        <p:spPr>
          <a:xfrm>
            <a:off x="3976743" y="596950"/>
            <a:ext cx="5101944" cy="1169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US" sz="2800" dirty="0">
                <a:solidFill>
                  <a:schemeClr val="tx1"/>
                </a:solidFill>
                <a:latin typeface="Barlow Medium" panose="00000600000000000000" pitchFamily="2" charset="0"/>
                <a:ea typeface="Barlow Medium" pitchFamily="34" charset="-122"/>
                <a:cs typeface="Barlow Medium" pitchFamily="34" charset="-120"/>
              </a:rPr>
              <a:t>Problem Statement: </a:t>
            </a:r>
            <a:r>
              <a:rPr lang="en-US" sz="2800" dirty="0">
                <a:latin typeface="Barlow Medium" panose="00000600000000000000" pitchFamily="2" charset="0"/>
              </a:rPr>
              <a:t>Challenges in Traffic Sign Recognition</a:t>
            </a:r>
          </a:p>
          <a:p>
            <a:pPr marL="0" indent="0">
              <a:lnSpc>
                <a:spcPts val="4350"/>
              </a:lnSpc>
              <a:buNone/>
            </a:pPr>
            <a:endParaRPr lang="en-US" sz="2800" dirty="0">
              <a:solidFill>
                <a:schemeClr val="tx1"/>
              </a:solidFill>
              <a:latin typeface="Barlow 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0D86EE-E9B8-4DD0-BC26-8D2806460B56}"/>
              </a:ext>
            </a:extLst>
          </p:cNvPr>
          <p:cNvSpPr txBox="1"/>
          <p:nvPr/>
        </p:nvSpPr>
        <p:spPr>
          <a:xfrm>
            <a:off x="4258322" y="2048900"/>
            <a:ext cx="40738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Challenges in Traffic Sign Recognition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    Variability in lighting conditions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Occlusions and partial visibility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Similar-looking background objects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Need for real-time processing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0F176061-6221-4FCA-932F-77418A5BBB21}"/>
              </a:ext>
            </a:extLst>
          </p:cNvPr>
          <p:cNvSpPr/>
          <p:nvPr/>
        </p:nvSpPr>
        <p:spPr>
          <a:xfrm>
            <a:off x="4330749" y="1357065"/>
            <a:ext cx="4494939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US" sz="2800" dirty="0">
                <a:solidFill>
                  <a:schemeClr val="tx1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Methodology and Workflow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BC8E3-D824-4374-9B6C-515D0D58D81A}"/>
              </a:ext>
            </a:extLst>
          </p:cNvPr>
          <p:cNvSpPr txBox="1"/>
          <p:nvPr/>
        </p:nvSpPr>
        <p:spPr>
          <a:xfrm>
            <a:off x="4450524" y="2196813"/>
            <a:ext cx="425538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-   Image acquisition and preprocessing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Feature extraction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Classification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521BF-77B1-4F19-90A5-DAD6BFC43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13" r="14714"/>
          <a:stretch/>
        </p:blipFill>
        <p:spPr>
          <a:xfrm>
            <a:off x="436879" y="0"/>
            <a:ext cx="322072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AC5CACD4-014D-4F67-9793-A6EA10005C63}"/>
              </a:ext>
            </a:extLst>
          </p:cNvPr>
          <p:cNvSpPr/>
          <p:nvPr/>
        </p:nvSpPr>
        <p:spPr>
          <a:xfrm>
            <a:off x="3187224" y="1076001"/>
            <a:ext cx="2769552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US" sz="2800" dirty="0">
                <a:solidFill>
                  <a:schemeClr val="tx1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Techniques used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567B3-1375-4B36-A6B5-C8F578E6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249" y="1807419"/>
            <a:ext cx="4653502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ORB for fast keypoint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BFMatcher for feature matching.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Homography to locate signs in the frame.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Bounding boxes to visualize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C30291FE-0E82-4ACA-91EE-48AB683BA91D}"/>
              </a:ext>
            </a:extLst>
          </p:cNvPr>
          <p:cNvSpPr/>
          <p:nvPr/>
        </p:nvSpPr>
        <p:spPr>
          <a:xfrm>
            <a:off x="2610380" y="1160135"/>
            <a:ext cx="3313639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IN" sz="2800" dirty="0">
                <a:latin typeface="Barlow Medium" panose="00000600000000000000" pitchFamily="2" charset="0"/>
              </a:rPr>
              <a:t>Why This Approach?</a:t>
            </a:r>
            <a:endParaRPr lang="en-US" sz="2800" dirty="0">
              <a:solidFill>
                <a:schemeClr val="tx1"/>
              </a:solidFill>
              <a:latin typeface="Barlow Medium" panose="000006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DFB36-3B4E-4C4A-89F9-8A71BD3B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624" y="1918603"/>
            <a:ext cx="433810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than deep learning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training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low-end devices.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99000"/>
              <a:buFont typeface="Arial" panose="020B0604020202020204" pitchFamily="34" charset="0"/>
              <a:buChar char="‾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effective for real-time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3EA00609-7516-43FF-96FF-E8AA764AD222}"/>
              </a:ext>
            </a:extLst>
          </p:cNvPr>
          <p:cNvSpPr/>
          <p:nvPr/>
        </p:nvSpPr>
        <p:spPr>
          <a:xfrm>
            <a:off x="2063206" y="1498230"/>
            <a:ext cx="5101944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US" sz="2800" dirty="0">
                <a:solidFill>
                  <a:schemeClr val="tx1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Applications and Future Work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BA2A8-D14E-4148-BC5D-F9521C8B5BBC}"/>
              </a:ext>
            </a:extLst>
          </p:cNvPr>
          <p:cNvSpPr txBox="1"/>
          <p:nvPr/>
        </p:nvSpPr>
        <p:spPr>
          <a:xfrm>
            <a:off x="2322981" y="2265025"/>
            <a:ext cx="475781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Autonomous vehicles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sz="2000" dirty="0"/>
              <a:t>Navigation Aid for Tourists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sz="2000" dirty="0"/>
              <a:t>Traffic Monitoring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2DA7E-646B-4491-9C3F-7339CD22E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33" t="18568" r="47778" b="42518"/>
          <a:stretch/>
        </p:blipFill>
        <p:spPr>
          <a:xfrm>
            <a:off x="4804149" y="1723082"/>
            <a:ext cx="3988768" cy="2511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ECD98-3A69-4863-8CDC-B9855B6449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592"/>
          <a:stretch/>
        </p:blipFill>
        <p:spPr>
          <a:xfrm>
            <a:off x="442525" y="1733242"/>
            <a:ext cx="3988768" cy="2508503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2FC0FE07-544A-494D-8B99-97DC14D95F7D}"/>
              </a:ext>
            </a:extLst>
          </p:cNvPr>
          <p:cNvSpPr/>
          <p:nvPr/>
        </p:nvSpPr>
        <p:spPr>
          <a:xfrm>
            <a:off x="3964819" y="596950"/>
            <a:ext cx="1214361" cy="839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50"/>
              </a:lnSpc>
            </a:pPr>
            <a:r>
              <a:rPr lang="en-US" sz="2800" dirty="0">
                <a:solidFill>
                  <a:schemeClr val="tx1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Output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50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</a:t>
            </a:r>
            <a:endParaRPr sz="50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Thirani</dc:creator>
  <cp:lastModifiedBy>Gopika K</cp:lastModifiedBy>
  <cp:revision>5</cp:revision>
  <dcterms:modified xsi:type="dcterms:W3CDTF">2025-05-20T23:17:57Z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