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8/30/2024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8/30/2024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8/30/2024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192C-77E6-4BDB-948A-BEDE2BFA9D3F}"/>
              </a:ext>
            </a:extLst>
          </p:cNvPr>
          <p:cNvSpPr>
            <a:spLocks noGrp="1"/>
          </p:cNvSpPr>
          <p:nvPr>
            <p:ph type="ctrTitle"/>
          </p:nvPr>
        </p:nvSpPr>
        <p:spPr>
          <a:xfrm>
            <a:off x="1514075" y="1499696"/>
            <a:ext cx="9378514" cy="617862"/>
          </a:xfrm>
        </p:spPr>
        <p:txBody>
          <a:bodyPr/>
          <a:lstStyle/>
          <a:p>
            <a:pPr algn="l"/>
            <a:r>
              <a:rPr lang="en-US" altLang="zh-CN" sz="3600" b="1" i="0" u="none" strike="noStrike" kern="1200" cap="none" spc="0" baseline="0" dirty="0">
                <a:solidFill>
                  <a:schemeClr val="tx1"/>
                </a:solidFill>
                <a:latin typeface="Times New Roman" pitchFamily="18" charset="0"/>
                <a:ea typeface="方正姚体" charset="0"/>
                <a:cs typeface="Times New Roman" pitchFamily="18" charset="0"/>
              </a:rPr>
              <a:t>Employee Performance Analysis Using Excel</a:t>
            </a:r>
            <a:endParaRPr lang="en-IN" sz="3600" dirty="0"/>
          </a:p>
        </p:txBody>
      </p:sp>
      <p:sp>
        <p:nvSpPr>
          <p:cNvPr id="3" name="Subtitle 2">
            <a:extLst>
              <a:ext uri="{FF2B5EF4-FFF2-40B4-BE49-F238E27FC236}">
                <a16:creationId xmlns:a16="http://schemas.microsoft.com/office/drawing/2014/main" id="{49732CC4-922D-4DC9-8CB8-A780DC1AA834}"/>
              </a:ext>
            </a:extLst>
          </p:cNvPr>
          <p:cNvSpPr>
            <a:spLocks noGrp="1"/>
          </p:cNvSpPr>
          <p:nvPr>
            <p:ph type="subTitle" idx="1"/>
          </p:nvPr>
        </p:nvSpPr>
        <p:spPr>
          <a:xfrm>
            <a:off x="2165684" y="2743201"/>
            <a:ext cx="8582527" cy="2887578"/>
          </a:xfrm>
        </p:spPr>
        <p:txBody>
          <a:bodyPr>
            <a:normAutofit lnSpcReduction="10000"/>
          </a:bodyPr>
          <a:lstStyle/>
          <a:p>
            <a:pPr marL="0" indent="0" algn="l">
              <a:lnSpc>
                <a:spcPct val="100000"/>
              </a:lnSpc>
              <a:spcBef>
                <a:spcPts val="0"/>
              </a:spcBef>
              <a:spcAft>
                <a:spcPts val="0"/>
              </a:spcAft>
              <a:buNone/>
            </a:pPr>
            <a:r>
              <a:rPr lang="en-US" altLang="zh-CN" sz="2400" b="0" i="0" u="sng" strike="noStrike" kern="1200" cap="none" spc="0" baseline="0" dirty="0">
                <a:solidFill>
                  <a:srgbClr val="C00000"/>
                </a:solidFill>
                <a:latin typeface="Times New Roman" pitchFamily="18" charset="0"/>
                <a:ea typeface="华文新魏" charset="0"/>
                <a:cs typeface="Times New Roman" pitchFamily="18" charset="0"/>
              </a:rPr>
              <a:t>PRESENTED BY</a:t>
            </a:r>
            <a:r>
              <a:rPr lang="en-US" altLang="zh-CN" sz="2400" b="0" i="0" u="none" strike="noStrike" kern="1200" cap="none" spc="0" baseline="0" dirty="0">
                <a:solidFill>
                  <a:srgbClr val="C00000"/>
                </a:solidFill>
                <a:latin typeface="Times New Roman" pitchFamily="18" charset="0"/>
                <a:ea typeface="华文新魏" charset="0"/>
                <a:cs typeface="Times New Roman" pitchFamily="18" charset="0"/>
              </a:rPr>
              <a:t>   : ABINAYA K </a:t>
            </a:r>
          </a:p>
          <a:p>
            <a:pPr marL="0" indent="0" algn="l">
              <a:lnSpc>
                <a:spcPct val="100000"/>
              </a:lnSpc>
              <a:spcBef>
                <a:spcPts val="0"/>
              </a:spcBef>
              <a:spcAft>
                <a:spcPts val="0"/>
              </a:spcAft>
              <a:buNone/>
            </a:pPr>
            <a:endParaRPr lang="en-US" altLang="zh-CN" sz="2400" b="0" i="0" u="none" strike="noStrike" kern="1200" cap="none" spc="0" baseline="0" dirty="0">
              <a:solidFill>
                <a:srgbClr val="C00000"/>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0" i="0" u="sng" strike="noStrike" kern="1200" cap="none" spc="0" baseline="0" dirty="0">
                <a:solidFill>
                  <a:srgbClr val="C00000"/>
                </a:solidFill>
                <a:latin typeface="Times New Roman" pitchFamily="18" charset="0"/>
                <a:ea typeface="华文新魏" charset="0"/>
                <a:cs typeface="Times New Roman" pitchFamily="18" charset="0"/>
              </a:rPr>
              <a:t>REGISTER NO  </a:t>
            </a:r>
            <a:r>
              <a:rPr lang="en-US" altLang="zh-CN" sz="2400" b="0" i="0" u="none" strike="noStrike" kern="1200" cap="none" spc="0" baseline="0" dirty="0">
                <a:solidFill>
                  <a:srgbClr val="C00000"/>
                </a:solidFill>
                <a:latin typeface="Times New Roman" pitchFamily="18" charset="0"/>
                <a:ea typeface="华文新魏" charset="0"/>
                <a:cs typeface="Times New Roman" pitchFamily="18" charset="0"/>
              </a:rPr>
              <a:t>    : 312214576</a:t>
            </a:r>
          </a:p>
          <a:p>
            <a:pPr marL="0" indent="0" algn="l">
              <a:lnSpc>
                <a:spcPct val="100000"/>
              </a:lnSpc>
              <a:spcBef>
                <a:spcPts val="0"/>
              </a:spcBef>
              <a:spcAft>
                <a:spcPts val="0"/>
              </a:spcAft>
              <a:buNone/>
            </a:pPr>
            <a:endParaRPr lang="en-US" altLang="zh-CN" sz="2400" b="0" i="0" u="none" strike="noStrike" kern="1200" cap="none" spc="0" baseline="0" dirty="0">
              <a:solidFill>
                <a:srgbClr val="C00000"/>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0" i="0" u="sng" strike="noStrike" kern="1200" cap="none" spc="0" baseline="0" dirty="0">
                <a:solidFill>
                  <a:srgbClr val="C00000"/>
                </a:solidFill>
                <a:latin typeface="Times New Roman" pitchFamily="18" charset="0"/>
                <a:ea typeface="华文新魏" charset="0"/>
                <a:cs typeface="Times New Roman" pitchFamily="18" charset="0"/>
              </a:rPr>
              <a:t>DEPARTMENT </a:t>
            </a:r>
            <a:r>
              <a:rPr lang="en-US" altLang="zh-CN" sz="2400" b="0" i="0" u="none" strike="noStrike" kern="1200" cap="none" spc="0" baseline="0" dirty="0">
                <a:solidFill>
                  <a:srgbClr val="C00000"/>
                </a:solidFill>
                <a:latin typeface="Times New Roman" pitchFamily="18" charset="0"/>
                <a:ea typeface="华文新魏" charset="0"/>
                <a:cs typeface="Times New Roman" pitchFamily="18" charset="0"/>
              </a:rPr>
              <a:t>     : B.COM GENERAL </a:t>
            </a:r>
          </a:p>
          <a:p>
            <a:pPr marL="0" indent="0" algn="l">
              <a:lnSpc>
                <a:spcPct val="100000"/>
              </a:lnSpc>
              <a:spcBef>
                <a:spcPts val="0"/>
              </a:spcBef>
              <a:spcAft>
                <a:spcPts val="0"/>
              </a:spcAft>
              <a:buNone/>
            </a:pPr>
            <a:endParaRPr lang="en-US" altLang="zh-CN" sz="2400" b="0" i="0" u="none" strike="noStrike" kern="1200" cap="none" spc="0" baseline="0" dirty="0">
              <a:solidFill>
                <a:srgbClr val="C00000"/>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0" i="0" u="sng" strike="noStrike" kern="1200" cap="none" spc="0" baseline="0" dirty="0">
                <a:solidFill>
                  <a:srgbClr val="C00000"/>
                </a:solidFill>
                <a:latin typeface="Times New Roman" pitchFamily="18" charset="0"/>
                <a:ea typeface="华文新魏" charset="0"/>
                <a:cs typeface="Times New Roman" pitchFamily="18" charset="0"/>
              </a:rPr>
              <a:t>COLLEGE   </a:t>
            </a:r>
            <a:r>
              <a:rPr lang="en-US" altLang="zh-CN" sz="2400" b="0" i="0" u="none" strike="noStrike" kern="1200" cap="none" spc="0" baseline="0" dirty="0">
                <a:solidFill>
                  <a:srgbClr val="C00000"/>
                </a:solidFill>
                <a:latin typeface="Times New Roman" pitchFamily="18" charset="0"/>
                <a:ea typeface="华文新魏" charset="0"/>
                <a:cs typeface="Times New Roman" pitchFamily="18" charset="0"/>
              </a:rPr>
              <a:t>           : SRI KANYAKA PARAMESWARI ARTS</a:t>
            </a:r>
          </a:p>
          <a:p>
            <a:pPr marL="0" indent="0" algn="l">
              <a:lnSpc>
                <a:spcPct val="100000"/>
              </a:lnSpc>
              <a:spcBef>
                <a:spcPts val="0"/>
              </a:spcBef>
              <a:spcAft>
                <a:spcPts val="0"/>
              </a:spcAft>
              <a:buNone/>
            </a:pPr>
            <a:r>
              <a:rPr lang="en-US" altLang="zh-CN" sz="2400" dirty="0">
                <a:solidFill>
                  <a:srgbClr val="C00000"/>
                </a:solidFill>
                <a:latin typeface="Times New Roman" pitchFamily="18" charset="0"/>
                <a:ea typeface="华文新魏" charset="0"/>
                <a:cs typeface="Times New Roman" pitchFamily="18" charset="0"/>
              </a:rPr>
              <a:t>                                  &amp; SCIENCE COLLEGE FOR WOMENS</a:t>
            </a:r>
            <a:endParaRPr lang="zh-CN" altLang="en-US" sz="2400" b="0" i="0" u="none" strike="noStrike" kern="1200" cap="none" spc="0" baseline="0" dirty="0">
              <a:solidFill>
                <a:srgbClr val="C00000"/>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58077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F756-62A9-4F35-B8CB-6E7D29EB9035}"/>
              </a:ext>
            </a:extLst>
          </p:cNvPr>
          <p:cNvSpPr>
            <a:spLocks noGrp="1"/>
          </p:cNvSpPr>
          <p:nvPr>
            <p:ph type="title"/>
          </p:nvPr>
        </p:nvSpPr>
        <p:spPr/>
        <p:txBody>
          <a:bodyPr/>
          <a:lstStyle/>
          <a:p>
            <a:r>
              <a:rPr lang="en-US" altLang="zh-CN" sz="4400" b="1" i="0" u="sng" strike="noStrike" kern="1200" cap="none" spc="0" baseline="0" dirty="0">
                <a:solidFill>
                  <a:schemeClr val="tx1"/>
                </a:solidFill>
                <a:latin typeface="Times New Roman" pitchFamily="18" charset="0"/>
                <a:ea typeface="华文新魏" charset="0"/>
                <a:cs typeface="Trebuchet MS" charset="0"/>
              </a:rPr>
              <a:t>RESULTS</a:t>
            </a:r>
            <a:br>
              <a:rPr lang="zh-CN" altLang="en-US" sz="4400" b="1" i="0" u="none" strike="noStrike" kern="1200" cap="none" spc="0" baseline="0" dirty="0">
                <a:solidFill>
                  <a:schemeClr val="tx1"/>
                </a:solidFill>
                <a:latin typeface="Times New Roman" pitchFamily="18" charset="0"/>
                <a:ea typeface="华文新魏" charset="0"/>
                <a:cs typeface="Trebuchet MS" charset="0"/>
              </a:rPr>
            </a:br>
            <a:endParaRPr lang="en-IN" dirty="0"/>
          </a:p>
        </p:txBody>
      </p:sp>
      <p:pic>
        <p:nvPicPr>
          <p:cNvPr id="4" name="图片">
            <a:extLst>
              <a:ext uri="{FF2B5EF4-FFF2-40B4-BE49-F238E27FC236}">
                <a16:creationId xmlns:a16="http://schemas.microsoft.com/office/drawing/2014/main" id="{D890A19D-A16A-420E-9BBF-231998AF7A95}"/>
              </a:ext>
            </a:extLst>
          </p:cNvPr>
          <p:cNvPicPr>
            <a:picLocks noChangeAspect="1"/>
          </p:cNvPicPr>
          <p:nvPr/>
        </p:nvPicPr>
        <p:blipFill>
          <a:blip r:embed="rId2" cstate="print"/>
          <a:stretch>
            <a:fillRect/>
          </a:stretch>
        </p:blipFill>
        <p:spPr>
          <a:xfrm>
            <a:off x="3363718" y="1673791"/>
            <a:ext cx="6664864" cy="4498409"/>
          </a:xfrm>
          <a:prstGeom prst="rect">
            <a:avLst/>
          </a:prstGeom>
          <a:noFill/>
          <a:ln w="12700" cap="flat" cmpd="sng">
            <a:noFill/>
            <a:prstDash val="solid"/>
            <a:miter/>
          </a:ln>
        </p:spPr>
      </p:pic>
    </p:spTree>
    <p:extLst>
      <p:ext uri="{BB962C8B-B14F-4D97-AF65-F5344CB8AC3E}">
        <p14:creationId xmlns:p14="http://schemas.microsoft.com/office/powerpoint/2010/main" val="214680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ACBE-DB22-4730-8E15-488B4764B5BE}"/>
              </a:ext>
            </a:extLst>
          </p:cNvPr>
          <p:cNvSpPr>
            <a:spLocks noGrp="1"/>
          </p:cNvSpPr>
          <p:nvPr>
            <p:ph type="title"/>
          </p:nvPr>
        </p:nvSpPr>
        <p:spPr/>
        <p:txBody>
          <a:bodyPr/>
          <a:lstStyle/>
          <a:p>
            <a:r>
              <a:rPr lang="en-US" altLang="zh-CN" sz="4400" b="1" i="0" u="sng" strike="noStrike" kern="1200" cap="none" spc="0" baseline="0" dirty="0">
                <a:solidFill>
                  <a:schemeClr val="tx1"/>
                </a:solidFill>
                <a:latin typeface="Times New Roman" pitchFamily="18" charset="0"/>
                <a:ea typeface="华文新魏" charset="0"/>
                <a:cs typeface="Times New Roman" pitchFamily="18" charset="0"/>
              </a:rPr>
              <a:t>CONCLUSION</a:t>
            </a:r>
            <a:br>
              <a:rPr lang="zh-CN" altLang="en-US" sz="4400" b="0" i="0" u="none" strike="noStrike" kern="1200" cap="none" spc="0" baseline="0" dirty="0">
                <a:solidFill>
                  <a:schemeClr val="tx1"/>
                </a:solidFill>
                <a:latin typeface="Times New Roman" pitchFamily="18" charset="0"/>
                <a:ea typeface="华文新魏"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CA18ED93-CD68-4A81-877A-5B348079557F}"/>
              </a:ext>
            </a:extLst>
          </p:cNvPr>
          <p:cNvSpPr>
            <a:spLocks noGrp="1"/>
          </p:cNvSpPr>
          <p:nvPr>
            <p:ph idx="1"/>
          </p:nvPr>
        </p:nvSpPr>
        <p:spPr>
          <a:xfrm>
            <a:off x="1371600" y="2286000"/>
            <a:ext cx="9954126" cy="4114800"/>
          </a:xfrm>
        </p:spPr>
        <p:txBody>
          <a:bodyPr>
            <a:normAutofit/>
          </a:bodyPr>
          <a:lstStyle/>
          <a:p>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400" b="0" i="0" u="none" strike="noStrike" kern="1200" cap="none" spc="0" baseline="0" dirty="0">
              <a:solidFill>
                <a:schemeClr val="tx1"/>
              </a:solidFill>
              <a:latin typeface="Times New Roman" pitchFamily="18" charset="0"/>
              <a:ea typeface="华文新魏" charset="0"/>
              <a:cs typeface="Times New Roman" pitchFamily="18" charset="0"/>
            </a:endParaRPr>
          </a:p>
          <a:p>
            <a:endParaRPr lang="en-IN" sz="2400" dirty="0"/>
          </a:p>
        </p:txBody>
      </p:sp>
    </p:spTree>
    <p:extLst>
      <p:ext uri="{BB962C8B-B14F-4D97-AF65-F5344CB8AC3E}">
        <p14:creationId xmlns:p14="http://schemas.microsoft.com/office/powerpoint/2010/main" val="108801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3E17-445E-46BE-8B28-1207C3E58E32}"/>
              </a:ext>
            </a:extLst>
          </p:cNvPr>
          <p:cNvSpPr>
            <a:spLocks noGrp="1"/>
          </p:cNvSpPr>
          <p:nvPr>
            <p:ph type="title"/>
          </p:nvPr>
        </p:nvSpPr>
        <p:spPr/>
        <p:txBody>
          <a:bodyPr/>
          <a:lstStyle/>
          <a:p>
            <a:r>
              <a:rPr lang="en-US" altLang="zh-CN" sz="4400" b="1" i="0" u="sng" strike="noStrike" kern="1200" cap="none" spc="0" baseline="0" dirty="0">
                <a:solidFill>
                  <a:schemeClr val="tx1"/>
                </a:solidFill>
                <a:latin typeface="Times New Roman" pitchFamily="18" charset="0"/>
                <a:ea typeface="华文新魏" charset="0"/>
                <a:cs typeface="Trebuchet MS" charset="0"/>
              </a:rPr>
              <a:t>REFERENCE</a:t>
            </a:r>
            <a:br>
              <a:rPr lang="zh-CN" altLang="en-US" sz="4400" b="0" i="0" u="sng" strike="noStrike" kern="1200" cap="none" spc="0" baseline="0" dirty="0">
                <a:solidFill>
                  <a:schemeClr val="tx1"/>
                </a:solidFill>
                <a:latin typeface="Times New Roman" pitchFamily="18" charset="0"/>
                <a:ea typeface="华文新魏" charset="0"/>
                <a:cs typeface="Trebuchet MS" charset="0"/>
              </a:rPr>
            </a:br>
            <a:endParaRPr lang="en-IN" u="sng" dirty="0"/>
          </a:p>
        </p:txBody>
      </p:sp>
      <p:sp>
        <p:nvSpPr>
          <p:cNvPr id="3" name="Content Placeholder 2">
            <a:extLst>
              <a:ext uri="{FF2B5EF4-FFF2-40B4-BE49-F238E27FC236}">
                <a16:creationId xmlns:a16="http://schemas.microsoft.com/office/drawing/2014/main" id="{35AAC92B-D0EB-487A-A362-04F516B41029}"/>
              </a:ext>
            </a:extLst>
          </p:cNvPr>
          <p:cNvSpPr>
            <a:spLocks noGrp="1"/>
          </p:cNvSpPr>
          <p:nvPr>
            <p:ph idx="1"/>
          </p:nvPr>
        </p:nvSpPr>
        <p:spPr>
          <a:xfrm>
            <a:off x="1371600" y="2285999"/>
            <a:ext cx="9793705" cy="4195011"/>
          </a:xfrm>
        </p:spPr>
        <p:txBody>
          <a:bodyPr>
            <a:normAutofit/>
          </a:bodyPr>
          <a:lstStyle/>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DR.T.MEKALA</a:t>
            </a:r>
          </a:p>
          <a:p>
            <a:pPr marL="0" indent="0" algn="l">
              <a:lnSpc>
                <a:spcPct val="100000"/>
              </a:lnSpc>
              <a:spcBef>
                <a:spcPts val="0"/>
              </a:spcBef>
              <a:spcAft>
                <a:spcPts val="0"/>
              </a:spcAft>
              <a:buNone/>
            </a:pPr>
            <a:r>
              <a:rPr lang="en-US" altLang="zh-CN" sz="3200" dirty="0">
                <a:solidFill>
                  <a:schemeClr val="tx1"/>
                </a:solidFill>
                <a:latin typeface="Times New Roman" panose="02020603050405020304" pitchFamily="18" charset="0"/>
                <a:ea typeface="华文新魏" charset="0"/>
                <a:cs typeface="Times New Roman" pitchFamily="18" charset="0"/>
              </a:rPr>
              <a:t>Assistant Professor,</a:t>
            </a:r>
          </a:p>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Times New Roman" panose="02020603050405020304" pitchFamily="18" charset="0"/>
                <a:ea typeface="华文新魏" charset="0"/>
                <a:cs typeface="Times New Roman" pitchFamily="18" charset="0"/>
              </a:rPr>
              <a:t>SRI KANYAKA PARAMESWARI ARTS</a:t>
            </a:r>
          </a:p>
          <a:p>
            <a:pPr marL="0" indent="0" algn="l">
              <a:lnSpc>
                <a:spcPct val="100000"/>
              </a:lnSpc>
              <a:spcBef>
                <a:spcPts val="0"/>
              </a:spcBef>
              <a:spcAft>
                <a:spcPts val="0"/>
              </a:spcAft>
              <a:buNone/>
            </a:pPr>
            <a:r>
              <a:rPr lang="en-US" altLang="zh-CN" sz="3200" dirty="0">
                <a:solidFill>
                  <a:schemeClr val="tx1"/>
                </a:solidFill>
                <a:latin typeface="Times New Roman" panose="02020603050405020304" pitchFamily="18" charset="0"/>
                <a:ea typeface="华文新魏" charset="0"/>
                <a:cs typeface="Times New Roman" pitchFamily="18" charset="0"/>
              </a:rPr>
              <a:t>&amp; SCIENCE COLLEGE FOR WOMENS,</a:t>
            </a:r>
            <a:endParaRPr lang="en-IN" altLang="zh-CN" sz="3200" dirty="0">
              <a:solidFill>
                <a:schemeClr val="tx1"/>
              </a:solidFill>
              <a:latin typeface="Times New Roman" panose="02020603050405020304" pitchFamily="18" charset="0"/>
              <a:ea typeface="华文新魏" charset="0"/>
              <a:cs typeface="Times New Roman" pitchFamily="18" charset="0"/>
            </a:endParaRPr>
          </a:p>
          <a:p>
            <a:pPr marL="0" indent="0" algn="l">
              <a:lnSpc>
                <a:spcPct val="100000"/>
              </a:lnSpc>
              <a:spcBef>
                <a:spcPts val="0"/>
              </a:spcBef>
              <a:spcAft>
                <a:spcPts val="0"/>
              </a:spcAft>
              <a:buNone/>
            </a:pPr>
            <a:r>
              <a:rPr lang="en-IN" altLang="zh-CN" sz="3200" dirty="0">
                <a:solidFill>
                  <a:schemeClr val="tx1"/>
                </a:solidFill>
                <a:latin typeface="Times New Roman" panose="02020603050405020304" pitchFamily="18" charset="0"/>
                <a:ea typeface="华文新魏" charset="0"/>
                <a:cs typeface="Times New Roman" pitchFamily="18" charset="0"/>
              </a:rPr>
              <a:t>TAMIL NADU.</a:t>
            </a:r>
            <a:endParaRPr lang="zh-CN" altLang="en-US" sz="3200" b="0" i="0" u="none" strike="noStrike" kern="1200" cap="none" spc="0" baseline="0" dirty="0">
              <a:solidFill>
                <a:schemeClr val="tx1"/>
              </a:solidFill>
              <a:latin typeface="Times New Roman" panose="02020603050405020304" pitchFamily="18" charset="0"/>
              <a:ea typeface="华文新魏" charset="0"/>
              <a:cs typeface="Times New Roman" pitchFamily="18" charset="0"/>
            </a:endParaRPr>
          </a:p>
        </p:txBody>
      </p:sp>
    </p:spTree>
    <p:extLst>
      <p:ext uri="{BB962C8B-B14F-4D97-AF65-F5344CB8AC3E}">
        <p14:creationId xmlns:p14="http://schemas.microsoft.com/office/powerpoint/2010/main" val="38314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32F4-B13B-4A24-A4FA-3E05DDE81937}"/>
              </a:ext>
            </a:extLst>
          </p:cNvPr>
          <p:cNvSpPr>
            <a:spLocks noGrp="1"/>
          </p:cNvSpPr>
          <p:nvPr>
            <p:ph type="title"/>
          </p:nvPr>
        </p:nvSpPr>
        <p:spPr/>
        <p:txBody>
          <a:bodyPr/>
          <a:lstStyle/>
          <a:p>
            <a:r>
              <a:rPr lang="en-US" altLang="zh-CN" sz="4400" b="1" u="sng" strike="noStrike" kern="1200" cap="none" spc="0" baseline="0" dirty="0">
                <a:solidFill>
                  <a:schemeClr val="tx1"/>
                </a:solidFill>
                <a:latin typeface="Times New Roman" pitchFamily="18" charset="0"/>
                <a:ea typeface="方正姚体" charset="0"/>
                <a:cs typeface="Times New Roman" pitchFamily="18" charset="0"/>
              </a:rPr>
              <a:t>PROJECT TITLE</a:t>
            </a:r>
            <a:endParaRPr lang="en-IN" u="sng" dirty="0"/>
          </a:p>
        </p:txBody>
      </p:sp>
      <p:sp>
        <p:nvSpPr>
          <p:cNvPr id="3" name="Content Placeholder 2">
            <a:extLst>
              <a:ext uri="{FF2B5EF4-FFF2-40B4-BE49-F238E27FC236}">
                <a16:creationId xmlns:a16="http://schemas.microsoft.com/office/drawing/2014/main" id="{47951AC9-448F-4BC5-B898-EAE5A444978D}"/>
              </a:ext>
            </a:extLst>
          </p:cNvPr>
          <p:cNvSpPr>
            <a:spLocks noGrp="1"/>
          </p:cNvSpPr>
          <p:nvPr>
            <p:ph idx="1"/>
          </p:nvPr>
        </p:nvSpPr>
        <p:spPr>
          <a:xfrm>
            <a:off x="1371600" y="2286000"/>
            <a:ext cx="10483516" cy="3581400"/>
          </a:xfrm>
        </p:spPr>
        <p:txBody>
          <a:bodyPr/>
          <a:lstStyle/>
          <a:p>
            <a:pPr marL="0" indent="0" algn="ctr">
              <a:buNone/>
            </a:pPr>
            <a:r>
              <a:rPr lang="en-US" altLang="zh-CN" sz="6000" strike="noStrike" kern="1200" cap="none" spc="0" baseline="0" dirty="0">
                <a:solidFill>
                  <a:schemeClr val="tx1"/>
                </a:solidFill>
                <a:latin typeface="Times New Roman" pitchFamily="18" charset="0"/>
                <a:ea typeface="华文新魏" charset="0"/>
                <a:cs typeface="Trebuchet MS" charset="0"/>
              </a:rPr>
              <a:t>Employee Performance Analysis Using Excel</a:t>
            </a:r>
            <a:endParaRPr lang="zh-CN" altLang="en-US" sz="6000" strike="noStrike" kern="1200" cap="none" spc="0" baseline="0" dirty="0">
              <a:solidFill>
                <a:schemeClr val="tx1"/>
              </a:solidFill>
              <a:latin typeface="Times New Roman" pitchFamily="18" charset="0"/>
              <a:ea typeface="华文新魏" charset="0"/>
              <a:cs typeface="Trebuchet MS" charset="0"/>
            </a:endParaRPr>
          </a:p>
          <a:p>
            <a:endParaRPr lang="en-IN" dirty="0"/>
          </a:p>
        </p:txBody>
      </p:sp>
    </p:spTree>
    <p:extLst>
      <p:ext uri="{BB962C8B-B14F-4D97-AF65-F5344CB8AC3E}">
        <p14:creationId xmlns:p14="http://schemas.microsoft.com/office/powerpoint/2010/main" val="350655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5BF9-3AC0-4A10-AF13-F3C88387C85D}"/>
              </a:ext>
            </a:extLst>
          </p:cNvPr>
          <p:cNvSpPr>
            <a:spLocks noGrp="1"/>
          </p:cNvSpPr>
          <p:nvPr>
            <p:ph type="title"/>
          </p:nvPr>
        </p:nvSpPr>
        <p:spPr/>
        <p:txBody>
          <a:bodyPr/>
          <a:lstStyle/>
          <a:p>
            <a:r>
              <a:rPr lang="en-US" altLang="zh-CN" sz="4400" b="1" i="0" u="sng" strike="noStrike" kern="1200" cap="none" spc="0" baseline="0" dirty="0">
                <a:solidFill>
                  <a:schemeClr val="tx1"/>
                </a:solidFill>
                <a:latin typeface="Times New Roman" pitchFamily="18" charset="0"/>
                <a:ea typeface="方正姚体" charset="0"/>
                <a:cs typeface="Times New Roman" pitchFamily="18" charset="0"/>
              </a:rPr>
              <a:t>AGENDA</a:t>
            </a:r>
            <a:endParaRPr lang="en-IN" u="sng" dirty="0"/>
          </a:p>
        </p:txBody>
      </p:sp>
      <p:sp>
        <p:nvSpPr>
          <p:cNvPr id="4" name="文本框">
            <a:extLst>
              <a:ext uri="{FF2B5EF4-FFF2-40B4-BE49-F238E27FC236}">
                <a16:creationId xmlns:a16="http://schemas.microsoft.com/office/drawing/2014/main" id="{7794BCAC-CD45-487E-A4C2-67D024E0B48F}"/>
              </a:ext>
            </a:extLst>
          </p:cNvPr>
          <p:cNvSpPr txBox="1">
            <a:spLocks/>
          </p:cNvSpPr>
          <p:nvPr/>
        </p:nvSpPr>
        <p:spPr>
          <a:xfrm>
            <a:off x="3493856" y="1827273"/>
            <a:ext cx="5551186" cy="3203454"/>
          </a:xfrm>
          <a:prstGeom prst="rect">
            <a:avLst/>
          </a:prstGeom>
          <a:noFill/>
          <a:ln w="12700" cap="flat" cmpd="sng">
            <a:noFill/>
            <a:prstDash val="solid"/>
            <a:miter/>
          </a:ln>
        </p:spPr>
        <p:txBody>
          <a:bodyPr vert="horz" wrap="square" lIns="91440" tIns="45720" rIns="91440" bIns="45720" rtlCol="0" anchor="t" anchorCtr="0">
            <a:prstTxWarp prst="textNoShape">
              <a:avLst/>
            </a:prstTxWarp>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spcAft>
                <a:spcPts val="0"/>
              </a:spcAft>
              <a:buFont typeface="Franklin Gothic Book" panose="020B0503020102020204" pitchFamily="34" charset="0"/>
              <a:buNone/>
            </a:pPr>
            <a:r>
              <a:rPr lang="en-US" altLang="zh-CN" dirty="0">
                <a:solidFill>
                  <a:schemeClr val="tx1"/>
                </a:solidFill>
                <a:latin typeface="Times New Roman" pitchFamily="18" charset="0"/>
                <a:ea typeface="华文新魏" charset="0"/>
                <a:cs typeface="Times New Roman" pitchFamily="18" charset="0"/>
              </a:rPr>
              <a:t>1.Problem Statement</a:t>
            </a:r>
          </a:p>
          <a:p>
            <a:pPr marL="0" indent="0">
              <a:lnSpc>
                <a:spcPct val="100000"/>
              </a:lnSpc>
              <a:spcAft>
                <a:spcPts val="0"/>
              </a:spcAft>
              <a:buFont typeface="Franklin Gothic Book" panose="020B0503020102020204" pitchFamily="34" charset="0"/>
              <a:buNone/>
            </a:pPr>
            <a:r>
              <a:rPr lang="en-US" altLang="zh-CN" dirty="0">
                <a:solidFill>
                  <a:schemeClr val="tx1"/>
                </a:solidFill>
                <a:latin typeface="Times New Roman" pitchFamily="18" charset="0"/>
                <a:ea typeface="华文新魏" charset="0"/>
                <a:cs typeface="Times New Roman" pitchFamily="18" charset="0"/>
              </a:rPr>
              <a:t>2. Project Overview</a:t>
            </a:r>
          </a:p>
          <a:p>
            <a:pPr marL="0" indent="0">
              <a:lnSpc>
                <a:spcPct val="100000"/>
              </a:lnSpc>
              <a:spcAft>
                <a:spcPts val="0"/>
              </a:spcAft>
              <a:buFont typeface="Franklin Gothic Book" panose="020B0503020102020204" pitchFamily="34" charset="0"/>
              <a:buNone/>
            </a:pPr>
            <a:r>
              <a:rPr lang="en-US" altLang="zh-CN" dirty="0">
                <a:solidFill>
                  <a:schemeClr val="tx1"/>
                </a:solidFill>
                <a:latin typeface="Times New Roman" pitchFamily="18" charset="0"/>
                <a:ea typeface="华文新魏" charset="0"/>
                <a:cs typeface="Times New Roman" pitchFamily="18" charset="0"/>
              </a:rPr>
              <a:t>3.End Users</a:t>
            </a:r>
          </a:p>
          <a:p>
            <a:pPr marL="0" indent="0">
              <a:lnSpc>
                <a:spcPct val="100000"/>
              </a:lnSpc>
              <a:spcAft>
                <a:spcPts val="0"/>
              </a:spcAft>
              <a:buFont typeface="Franklin Gothic Book" panose="020B0503020102020204" pitchFamily="34" charset="0"/>
              <a:buNone/>
            </a:pPr>
            <a:r>
              <a:rPr lang="en-US" altLang="zh-CN" dirty="0">
                <a:solidFill>
                  <a:schemeClr val="tx1"/>
                </a:solidFill>
                <a:latin typeface="Times New Roman" pitchFamily="18" charset="0"/>
                <a:ea typeface="华文新魏" charset="0"/>
                <a:cs typeface="Times New Roman" pitchFamily="18" charset="0"/>
              </a:rPr>
              <a:t>4.Our Solution and Proposition</a:t>
            </a:r>
          </a:p>
          <a:p>
            <a:pPr marL="0" indent="0">
              <a:lnSpc>
                <a:spcPct val="100000"/>
              </a:lnSpc>
              <a:spcAft>
                <a:spcPts val="0"/>
              </a:spcAft>
              <a:buFont typeface="Franklin Gothic Book" panose="020B0503020102020204" pitchFamily="34" charset="0"/>
              <a:buNone/>
            </a:pPr>
            <a:r>
              <a:rPr lang="en-US" altLang="zh-CN" dirty="0">
                <a:solidFill>
                  <a:schemeClr val="tx1"/>
                </a:solidFill>
                <a:latin typeface="Times New Roman" pitchFamily="18" charset="0"/>
                <a:ea typeface="华文新魏" charset="0"/>
                <a:cs typeface="Times New Roman" pitchFamily="18" charset="0"/>
              </a:rPr>
              <a:t>5. Dataset Description</a:t>
            </a:r>
          </a:p>
          <a:p>
            <a:pPr marL="0" indent="0">
              <a:lnSpc>
                <a:spcPct val="100000"/>
              </a:lnSpc>
              <a:spcAft>
                <a:spcPts val="0"/>
              </a:spcAft>
              <a:buFont typeface="Franklin Gothic Book" panose="020B0503020102020204" pitchFamily="34" charset="0"/>
              <a:buNone/>
            </a:pPr>
            <a:r>
              <a:rPr lang="en-US" altLang="zh-CN" dirty="0">
                <a:solidFill>
                  <a:schemeClr val="tx1"/>
                </a:solidFill>
                <a:latin typeface="Times New Roman" pitchFamily="18" charset="0"/>
                <a:ea typeface="华文新魏" charset="0"/>
                <a:cs typeface="Times New Roman" pitchFamily="18" charset="0"/>
              </a:rPr>
              <a:t>6. Modelling Approach</a:t>
            </a:r>
          </a:p>
          <a:p>
            <a:pPr marL="0" indent="0">
              <a:lnSpc>
                <a:spcPct val="100000"/>
              </a:lnSpc>
              <a:spcAft>
                <a:spcPts val="0"/>
              </a:spcAft>
              <a:buFont typeface="Franklin Gothic Book" panose="020B0503020102020204" pitchFamily="34" charset="0"/>
              <a:buNone/>
            </a:pPr>
            <a:r>
              <a:rPr lang="en-US" altLang="zh-CN" dirty="0">
                <a:solidFill>
                  <a:schemeClr val="tx1"/>
                </a:solidFill>
                <a:latin typeface="Times New Roman" pitchFamily="18" charset="0"/>
                <a:ea typeface="华文新魏" charset="0"/>
                <a:cs typeface="Times New Roman" pitchFamily="18" charset="0"/>
              </a:rPr>
              <a:t>7. Results and Discussion</a:t>
            </a:r>
          </a:p>
          <a:p>
            <a:pPr marL="0" indent="0">
              <a:lnSpc>
                <a:spcPct val="100000"/>
              </a:lnSpc>
              <a:spcAft>
                <a:spcPts val="0"/>
              </a:spcAft>
              <a:buFont typeface="Franklin Gothic Book" panose="020B0503020102020204" pitchFamily="34" charset="0"/>
              <a:buNone/>
            </a:pPr>
            <a:r>
              <a:rPr lang="en-US" altLang="zh-CN" dirty="0">
                <a:solidFill>
                  <a:schemeClr val="tx1"/>
                </a:solidFill>
                <a:latin typeface="Times New Roman" pitchFamily="18" charset="0"/>
                <a:ea typeface="华文新魏" charset="0"/>
                <a:cs typeface="Times New Roman" pitchFamily="18" charset="0"/>
              </a:rPr>
              <a:t>8.Conclusion</a:t>
            </a:r>
            <a:endParaRPr lang="zh-CN" altLang="en-US" dirty="0">
              <a:solidFill>
                <a:schemeClr val="tx1"/>
              </a:solidFill>
              <a:latin typeface="Times New Roman" pitchFamily="18" charset="0"/>
              <a:ea typeface="华文新魏" charset="0"/>
              <a:cs typeface="Times New Roman" pitchFamily="18" charset="0"/>
            </a:endParaRPr>
          </a:p>
        </p:txBody>
      </p:sp>
      <p:sp>
        <p:nvSpPr>
          <p:cNvPr id="5" name="直线">
            <a:extLst>
              <a:ext uri="{FF2B5EF4-FFF2-40B4-BE49-F238E27FC236}">
                <a16:creationId xmlns:a16="http://schemas.microsoft.com/office/drawing/2014/main" id="{EDDD3A4F-4102-4C2B-A9D5-BAF828410CC3}"/>
              </a:ext>
            </a:extLst>
          </p:cNvPr>
          <p:cNvSpPr>
            <a:spLocks/>
          </p:cNvSpPr>
          <p:nvPr/>
        </p:nvSpPr>
        <p:spPr>
          <a:xfrm flipV="1">
            <a:off x="3377211" y="1739433"/>
            <a:ext cx="4717774" cy="2"/>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 name="直线">
            <a:extLst>
              <a:ext uri="{FF2B5EF4-FFF2-40B4-BE49-F238E27FC236}">
                <a16:creationId xmlns:a16="http://schemas.microsoft.com/office/drawing/2014/main" id="{A59D1A66-7918-42AD-AB2E-83BB36E06EAF}"/>
              </a:ext>
            </a:extLst>
          </p:cNvPr>
          <p:cNvSpPr>
            <a:spLocks/>
          </p:cNvSpPr>
          <p:nvPr/>
        </p:nvSpPr>
        <p:spPr>
          <a:xfrm flipV="1">
            <a:off x="3377211" y="5578715"/>
            <a:ext cx="4717774" cy="1"/>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7" name="直线">
            <a:extLst>
              <a:ext uri="{FF2B5EF4-FFF2-40B4-BE49-F238E27FC236}">
                <a16:creationId xmlns:a16="http://schemas.microsoft.com/office/drawing/2014/main" id="{6554A22A-DA1F-42D1-BCF8-BF3F1F89E624}"/>
              </a:ext>
            </a:extLst>
          </p:cNvPr>
          <p:cNvSpPr>
            <a:spLocks/>
          </p:cNvSpPr>
          <p:nvPr/>
        </p:nvSpPr>
        <p:spPr>
          <a:xfrm>
            <a:off x="3377211" y="1768715"/>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8" name="直线">
            <a:extLst>
              <a:ext uri="{FF2B5EF4-FFF2-40B4-BE49-F238E27FC236}">
                <a16:creationId xmlns:a16="http://schemas.microsoft.com/office/drawing/2014/main" id="{62A1E01E-F987-4D83-9200-4EC33B9ACD4C}"/>
              </a:ext>
            </a:extLst>
          </p:cNvPr>
          <p:cNvSpPr>
            <a:spLocks/>
          </p:cNvSpPr>
          <p:nvPr/>
        </p:nvSpPr>
        <p:spPr>
          <a:xfrm>
            <a:off x="8094985" y="1768715"/>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Tree>
    <p:extLst>
      <p:ext uri="{BB962C8B-B14F-4D97-AF65-F5344CB8AC3E}">
        <p14:creationId xmlns:p14="http://schemas.microsoft.com/office/powerpoint/2010/main" val="333842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BFEE-F538-4BFA-873A-D4885511F8B3}"/>
              </a:ext>
            </a:extLst>
          </p:cNvPr>
          <p:cNvSpPr>
            <a:spLocks noGrp="1"/>
          </p:cNvSpPr>
          <p:nvPr>
            <p:ph type="title"/>
          </p:nvPr>
        </p:nvSpPr>
        <p:spPr/>
        <p:txBody>
          <a:bodyPr/>
          <a:lstStyle/>
          <a:p>
            <a:r>
              <a:rPr lang="en-US" altLang="zh-CN" sz="4400" b="1" i="0" u="sng" strike="noStrike" kern="1200" cap="none" spc="0" baseline="0" dirty="0">
                <a:solidFill>
                  <a:schemeClr val="tx1"/>
                </a:solidFill>
                <a:latin typeface="Times New Roman" pitchFamily="18" charset="0"/>
                <a:ea typeface="方正姚体" charset="0"/>
                <a:cs typeface="Times New Roman" pitchFamily="18" charset="0"/>
              </a:rPr>
              <a:t>PROBLEM STATEMENT</a:t>
            </a:r>
            <a:endParaRPr lang="en-IN" u="sng" dirty="0"/>
          </a:p>
        </p:txBody>
      </p:sp>
      <p:sp>
        <p:nvSpPr>
          <p:cNvPr id="3" name="Content Placeholder 2">
            <a:extLst>
              <a:ext uri="{FF2B5EF4-FFF2-40B4-BE49-F238E27FC236}">
                <a16:creationId xmlns:a16="http://schemas.microsoft.com/office/drawing/2014/main" id="{6AEB5CB2-0E04-4308-BF75-70831C35ED07}"/>
              </a:ext>
            </a:extLst>
          </p:cNvPr>
          <p:cNvSpPr>
            <a:spLocks noGrp="1"/>
          </p:cNvSpPr>
          <p:nvPr>
            <p:ph idx="1"/>
          </p:nvPr>
        </p:nvSpPr>
        <p:spPr/>
        <p:txBody>
          <a:bodyPr>
            <a:normAutofit/>
          </a:bodyPr>
          <a:lstStyle/>
          <a:p>
            <a:r>
              <a:rPr lang="en-US" altLang="zh-CN" sz="2800" b="0" i="0" u="none" strike="noStrike" kern="1200" cap="none" spc="0" baseline="0" dirty="0">
                <a:solidFill>
                  <a:schemeClr val="tx1"/>
                </a:solidFill>
                <a:latin typeface="Times New Roman" pitchFamily="18" charset="0"/>
                <a:ea typeface="华文新魏"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t>
            </a:r>
            <a:r>
              <a:rPr lang="en-US" altLang="zh-CN" sz="2800" b="0" i="0" u="none" strike="noStrike" kern="1200" cap="none" spc="0" baseline="0" dirty="0" err="1">
                <a:solidFill>
                  <a:schemeClr val="tx1"/>
                </a:solidFill>
                <a:latin typeface="Times New Roman" pitchFamily="18" charset="0"/>
                <a:ea typeface="华文新魏" charset="0"/>
                <a:cs typeface="Times New Roman" pitchFamily="18" charset="0"/>
              </a:rPr>
              <a:t>analysed</a:t>
            </a:r>
            <a:r>
              <a:rPr lang="en-US" altLang="zh-CN" sz="2800" b="0" i="0" u="none" strike="noStrike" kern="1200" cap="none" spc="0" baseline="0" dirty="0">
                <a:solidFill>
                  <a:schemeClr val="tx1"/>
                </a:solidFill>
                <a:latin typeface="Times New Roman" pitchFamily="18" charset="0"/>
                <a:ea typeface="华文新魏" charset="0"/>
                <a:cs typeface="Times New Roman" pitchFamily="18" charset="0"/>
              </a:rPr>
              <a:t> to provide actionable insights. The HR team needs a comprehensive analysis of employee performance metrics to identify top performers, underperformers, and trends over time.</a:t>
            </a:r>
            <a:endParaRPr lang="zh-CN" altLang="en-US" sz="2800" b="0" i="0" u="none" strike="noStrike" kern="1200" cap="none" spc="0" baseline="0" dirty="0">
              <a:solidFill>
                <a:schemeClr val="tx1"/>
              </a:solidFill>
              <a:latin typeface="Times New Roman" pitchFamily="18" charset="0"/>
              <a:ea typeface="华文新魏" charset="0"/>
              <a:cs typeface="Times New Roman" pitchFamily="18" charset="0"/>
            </a:endParaRPr>
          </a:p>
          <a:p>
            <a:endParaRPr lang="en-IN" sz="2800" dirty="0"/>
          </a:p>
        </p:txBody>
      </p:sp>
    </p:spTree>
    <p:extLst>
      <p:ext uri="{BB962C8B-B14F-4D97-AF65-F5344CB8AC3E}">
        <p14:creationId xmlns:p14="http://schemas.microsoft.com/office/powerpoint/2010/main" val="342841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F09E-137A-4DF2-ACB3-C881F9FB16A7}"/>
              </a:ext>
            </a:extLst>
          </p:cNvPr>
          <p:cNvSpPr>
            <a:spLocks noGrp="1"/>
          </p:cNvSpPr>
          <p:nvPr>
            <p:ph type="title"/>
          </p:nvPr>
        </p:nvSpPr>
        <p:spPr/>
        <p:txBody>
          <a:bodyPr/>
          <a:lstStyle/>
          <a:p>
            <a:r>
              <a:rPr lang="en-US" altLang="zh-CN" sz="4400" b="1" i="0" u="sng" strike="noStrike" kern="1200" cap="none" spc="0" baseline="0" dirty="0">
                <a:solidFill>
                  <a:schemeClr val="tx1"/>
                </a:solidFill>
                <a:latin typeface="Times New Roman" pitchFamily="18" charset="0"/>
                <a:ea typeface="华文新魏" charset="0"/>
                <a:cs typeface="Times New Roman" pitchFamily="18" charset="0"/>
              </a:rPr>
              <a:t>PROJECT OVERVIEW</a:t>
            </a:r>
            <a:br>
              <a:rPr lang="zh-CN" altLang="en-US" sz="4400" b="1" i="0" u="sng" strike="noStrike" kern="1200" cap="none" spc="0" baseline="0" dirty="0">
                <a:solidFill>
                  <a:schemeClr val="tx1"/>
                </a:solidFill>
                <a:latin typeface="Times New Roman" pitchFamily="18" charset="0"/>
                <a:ea typeface="华文新魏" charset="0"/>
                <a:cs typeface="Times New Roman" pitchFamily="18" charset="0"/>
              </a:rPr>
            </a:br>
            <a:endParaRPr lang="en-IN" u="sng" dirty="0"/>
          </a:p>
        </p:txBody>
      </p:sp>
      <p:sp>
        <p:nvSpPr>
          <p:cNvPr id="3" name="Content Placeholder 2">
            <a:extLst>
              <a:ext uri="{FF2B5EF4-FFF2-40B4-BE49-F238E27FC236}">
                <a16:creationId xmlns:a16="http://schemas.microsoft.com/office/drawing/2014/main" id="{70C3BA9A-4A7D-40A2-A30B-9C7A7C87FAB9}"/>
              </a:ext>
            </a:extLst>
          </p:cNvPr>
          <p:cNvSpPr>
            <a:spLocks noGrp="1"/>
          </p:cNvSpPr>
          <p:nvPr>
            <p:ph idx="1"/>
          </p:nvPr>
        </p:nvSpPr>
        <p:spPr>
          <a:xfrm>
            <a:off x="1371599" y="1700463"/>
            <a:ext cx="9825789" cy="4844716"/>
          </a:xfrm>
        </p:spPr>
        <p:txBody>
          <a:bodyPr>
            <a:noAutofit/>
          </a:bodyPr>
          <a:lstStyle/>
          <a:p>
            <a:pPr marL="285750" indent="-285750" algn="just">
              <a:lnSpc>
                <a:spcPct val="100000"/>
              </a:lnSpc>
              <a:spcBef>
                <a:spcPts val="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华文新魏" charset="0"/>
                <a:cs typeface="Times New Roman" pitchFamily="18" charset="0"/>
              </a:rPr>
              <a:t>Analyze employee performance metrics to identify strengths, areas for improvement, and overall trends.</a:t>
            </a:r>
          </a:p>
          <a:p>
            <a:pPr marL="342900" indent="-342900" algn="just">
              <a:lnSpc>
                <a:spcPct val="100000"/>
              </a:lnSpc>
              <a:spcBef>
                <a:spcPts val="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华文新魏" charset="0"/>
                <a:cs typeface="Times New Roman" pitchFamily="18" charset="0"/>
              </a:rPr>
              <a:t>Implement PivotTables to summarize and categorize performance data.</a:t>
            </a:r>
          </a:p>
          <a:p>
            <a:pPr marL="285750" indent="-285750" algn="just">
              <a:lnSpc>
                <a:spcPct val="100000"/>
              </a:lnSpc>
              <a:spcBef>
                <a:spcPts val="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华文新魏" charset="0"/>
                <a:cs typeface="Times New Roman" pitchFamily="18" charset="0"/>
              </a:rPr>
              <a:t> Compare individual employee performance against benchmarks or targets.   </a:t>
            </a:r>
          </a:p>
          <a:p>
            <a:pPr marL="342900" indent="-342900" algn="just">
              <a:lnSpc>
                <a:spcPct val="100000"/>
              </a:lnSpc>
              <a:spcBef>
                <a:spcPts val="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华文新魏" charset="0"/>
                <a:cs typeface="Times New Roman" pitchFamily="18" charset="0"/>
              </a:rPr>
              <a:t>Analyze seasonal or project-specific performance variations. . </a:t>
            </a:r>
          </a:p>
          <a:p>
            <a:pPr marL="285750" indent="-285750" algn="just">
              <a:lnSpc>
                <a:spcPct val="100000"/>
              </a:lnSpc>
              <a:spcBef>
                <a:spcPts val="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华文新魏" charset="0"/>
                <a:cs typeface="Times New Roman" pitchFamily="18" charset="0"/>
              </a:rPr>
              <a:t>Design dashboards for easy visualization of performance metrics.</a:t>
            </a:r>
          </a:p>
          <a:p>
            <a:pPr marL="285750" indent="-285750" algn="just">
              <a:lnSpc>
                <a:spcPct val="100000"/>
              </a:lnSpc>
              <a:spcBef>
                <a:spcPts val="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华文新魏" charset="0"/>
                <a:cs typeface="Times New Roman" pitchFamily="18" charset="0"/>
              </a:rPr>
              <a:t>Share analysis results with management for decision-making. </a:t>
            </a:r>
          </a:p>
          <a:p>
            <a:pPr marL="0" indent="0" algn="just">
              <a:lnSpc>
                <a:spcPct val="100000"/>
              </a:lnSpc>
              <a:spcBef>
                <a:spcPts val="0"/>
              </a:spcBef>
              <a:spcAft>
                <a:spcPts val="0"/>
              </a:spcAft>
              <a:buNone/>
            </a:pPr>
            <a:endParaRPr lang="zh-CN" altLang="en-US" sz="2800" b="0" i="0" u="none" strike="noStrike" kern="1200" cap="none" spc="0" baseline="0" dirty="0">
              <a:solidFill>
                <a:schemeClr val="tx1"/>
              </a:solidFill>
              <a:latin typeface="Times New Roman" pitchFamily="18" charset="0"/>
              <a:ea typeface="华文新魏" charset="0"/>
              <a:cs typeface="Times New Roman" pitchFamily="18" charset="0"/>
            </a:endParaRPr>
          </a:p>
          <a:p>
            <a:endParaRPr lang="en-IN" sz="2800" dirty="0"/>
          </a:p>
        </p:txBody>
      </p:sp>
    </p:spTree>
    <p:extLst>
      <p:ext uri="{BB962C8B-B14F-4D97-AF65-F5344CB8AC3E}">
        <p14:creationId xmlns:p14="http://schemas.microsoft.com/office/powerpoint/2010/main" val="332393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18EB-34A5-4C35-A2E4-67A6D4E95E66}"/>
              </a:ext>
            </a:extLst>
          </p:cNvPr>
          <p:cNvSpPr>
            <a:spLocks noGrp="1"/>
          </p:cNvSpPr>
          <p:nvPr>
            <p:ph type="title"/>
          </p:nvPr>
        </p:nvSpPr>
        <p:spPr>
          <a:xfrm>
            <a:off x="890337" y="685800"/>
            <a:ext cx="8269705" cy="1485900"/>
          </a:xfrm>
        </p:spPr>
        <p:txBody>
          <a:bodyPr/>
          <a:lstStyle/>
          <a:p>
            <a:r>
              <a:rPr lang="en-US" altLang="zh-CN" sz="4400" b="1" i="0" u="sng" strike="noStrike" kern="1200" cap="none" spc="0" baseline="0" dirty="0">
                <a:solidFill>
                  <a:schemeClr val="tx1"/>
                </a:solidFill>
                <a:latin typeface="Times New Roman" pitchFamily="18" charset="0"/>
                <a:ea typeface="华文新魏" charset="0"/>
                <a:cs typeface="Times New Roman" pitchFamily="18" charset="0"/>
              </a:rPr>
              <a:t>WHO ARE THE END USERS?</a:t>
            </a:r>
            <a:br>
              <a:rPr lang="zh-CN" altLang="en-US" sz="4400" b="1" i="0" u="sng" strike="noStrike" kern="1200" cap="none" spc="0" baseline="0" dirty="0">
                <a:solidFill>
                  <a:schemeClr val="tx1"/>
                </a:solidFill>
                <a:latin typeface="Times New Roman" pitchFamily="18" charset="0"/>
                <a:ea typeface="华文新魏" charset="0"/>
                <a:cs typeface="Times New Roman" pitchFamily="18" charset="0"/>
              </a:rPr>
            </a:br>
            <a:endParaRPr lang="en-IN" u="sng" dirty="0"/>
          </a:p>
        </p:txBody>
      </p:sp>
      <p:sp>
        <p:nvSpPr>
          <p:cNvPr id="3" name="Content Placeholder 2">
            <a:extLst>
              <a:ext uri="{FF2B5EF4-FFF2-40B4-BE49-F238E27FC236}">
                <a16:creationId xmlns:a16="http://schemas.microsoft.com/office/drawing/2014/main" id="{FA250CEE-E87C-4DF1-BA1B-516484F71873}"/>
              </a:ext>
            </a:extLst>
          </p:cNvPr>
          <p:cNvSpPr>
            <a:spLocks noGrp="1"/>
          </p:cNvSpPr>
          <p:nvPr>
            <p:ph idx="1"/>
          </p:nvPr>
        </p:nvSpPr>
        <p:spPr>
          <a:xfrm>
            <a:off x="1989221" y="2013284"/>
            <a:ext cx="10258926" cy="4403558"/>
          </a:xfrm>
        </p:spPr>
        <p:txBody>
          <a:bodyPr>
            <a:normAutofit lnSpcReduction="10000"/>
          </a:bodyPr>
          <a:lstStyle/>
          <a:p>
            <a:pPr marL="457200" indent="-457200" algn="l">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Human Resources Team</a:t>
            </a:r>
          </a:p>
          <a:p>
            <a:pPr marL="342900" indent="-342900" algn="l">
              <a:lnSpc>
                <a:spcPct val="100000"/>
              </a:lnSpc>
              <a:spcBef>
                <a:spcPts val="0"/>
              </a:spcBef>
              <a:spcAft>
                <a:spcPts val="0"/>
              </a:spcAft>
              <a:buClrTx/>
              <a:buAutoNum type="arabicPeriod"/>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Managers</a:t>
            </a:r>
          </a:p>
          <a:p>
            <a:pPr marL="342900" indent="-342900" algn="l">
              <a:lnSpc>
                <a:spcPct val="100000"/>
              </a:lnSpc>
              <a:spcBef>
                <a:spcPts val="0"/>
              </a:spcBef>
              <a:spcAft>
                <a:spcPts val="0"/>
              </a:spcAft>
              <a:buClrTx/>
              <a:buAutoNum type="arabicPeriod"/>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Executives</a:t>
            </a:r>
          </a:p>
          <a:p>
            <a:pPr marL="342900" indent="-342900" algn="l">
              <a:lnSpc>
                <a:spcPct val="100000"/>
              </a:lnSpc>
              <a:spcBef>
                <a:spcPts val="0"/>
              </a:spcBef>
              <a:spcAft>
                <a:spcPts val="0"/>
              </a:spcAft>
              <a:buClrTx/>
              <a:buAutoNum type="arabicPeriod"/>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Training and Development Teams</a:t>
            </a:r>
          </a:p>
          <a:p>
            <a:pPr marL="342900" indent="-342900" algn="ctr">
              <a:lnSpc>
                <a:spcPct val="100000"/>
              </a:lnSpc>
              <a:spcBef>
                <a:spcPts val="0"/>
              </a:spcBef>
              <a:spcAft>
                <a:spcPts val="0"/>
              </a:spcAft>
              <a:buClrTx/>
              <a:buAutoNum type="arabicPeriod"/>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Compensation and Benefits Teams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6.    Performance Review Committees</a:t>
            </a:r>
          </a:p>
          <a:p>
            <a:pPr marL="457200" indent="-457200" algn="l">
              <a:lnSpc>
                <a:spcPct val="100000"/>
              </a:lnSpc>
              <a:spcBef>
                <a:spcPts val="0"/>
              </a:spcBef>
              <a:spcAft>
                <a:spcPts val="0"/>
              </a:spcAft>
              <a:buClrTx/>
              <a:buAutoNum type="arabicPeriod"/>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000" b="0" i="0" u="none" strike="noStrike" kern="1200" cap="none" spc="0" baseline="0" dirty="0">
              <a:solidFill>
                <a:schemeClr val="tx1"/>
              </a:solidFill>
              <a:latin typeface="Times New Roman" pitchFamily="18" charset="0"/>
              <a:ea typeface="华文新魏" charset="0"/>
              <a:cs typeface="Times New Roman" pitchFamily="18" charset="0"/>
            </a:endParaRPr>
          </a:p>
          <a:p>
            <a:endParaRPr lang="en-IN" dirty="0"/>
          </a:p>
        </p:txBody>
      </p:sp>
    </p:spTree>
    <p:extLst>
      <p:ext uri="{BB962C8B-B14F-4D97-AF65-F5344CB8AC3E}">
        <p14:creationId xmlns:p14="http://schemas.microsoft.com/office/powerpoint/2010/main" val="288699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FFEA-61EC-4AC9-9FC2-F7C8DC6BD372}"/>
              </a:ext>
            </a:extLst>
          </p:cNvPr>
          <p:cNvSpPr>
            <a:spLocks noGrp="1"/>
          </p:cNvSpPr>
          <p:nvPr>
            <p:ph type="title"/>
          </p:nvPr>
        </p:nvSpPr>
        <p:spPr>
          <a:xfrm>
            <a:off x="962526" y="685800"/>
            <a:ext cx="10908632" cy="1485900"/>
          </a:xfrm>
        </p:spPr>
        <p:txBody>
          <a:bodyPr>
            <a:normAutofit/>
          </a:bodyPr>
          <a:lstStyle/>
          <a:p>
            <a:r>
              <a:rPr lang="en-US" altLang="zh-CN" sz="3600" b="1" i="0" u="sng" strike="noStrike" kern="1200" cap="none" spc="0" baseline="0" dirty="0">
                <a:solidFill>
                  <a:schemeClr val="tx1"/>
                </a:solidFill>
                <a:latin typeface="Times New Roman" pitchFamily="18" charset="0"/>
                <a:ea typeface="华文新魏" charset="0"/>
                <a:cs typeface="Times New Roman" pitchFamily="18" charset="0"/>
              </a:rPr>
              <a:t>OUR SOLUTION AND ITS VALUE PROPOSITION</a:t>
            </a:r>
            <a:br>
              <a:rPr lang="zh-CN" altLang="en-US" sz="3600" b="1" i="0" u="sng" strike="noStrike" kern="1200" cap="none" spc="0" baseline="0" dirty="0">
                <a:solidFill>
                  <a:schemeClr val="tx1"/>
                </a:solidFill>
                <a:latin typeface="Times New Roman" pitchFamily="18" charset="0"/>
                <a:ea typeface="华文新魏" charset="0"/>
                <a:cs typeface="Times New Roman" pitchFamily="18" charset="0"/>
              </a:rPr>
            </a:br>
            <a:endParaRPr lang="en-IN" sz="3600" b="1" u="sng" dirty="0"/>
          </a:p>
        </p:txBody>
      </p:sp>
      <p:sp>
        <p:nvSpPr>
          <p:cNvPr id="3" name="Content Placeholder 2">
            <a:extLst>
              <a:ext uri="{FF2B5EF4-FFF2-40B4-BE49-F238E27FC236}">
                <a16:creationId xmlns:a16="http://schemas.microsoft.com/office/drawing/2014/main" id="{C63105FF-5109-4060-8B0E-A9C491F65157}"/>
              </a:ext>
            </a:extLst>
          </p:cNvPr>
          <p:cNvSpPr>
            <a:spLocks noGrp="1"/>
          </p:cNvSpPr>
          <p:nvPr>
            <p:ph idx="1"/>
          </p:nvPr>
        </p:nvSpPr>
        <p:spPr>
          <a:xfrm>
            <a:off x="1371599" y="1604211"/>
            <a:ext cx="10307053" cy="4957010"/>
          </a:xfrm>
        </p:spPr>
        <p:txBody>
          <a:bodyPr>
            <a:norm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dirty="0">
                <a:solidFill>
                  <a:schemeClr val="tx1"/>
                </a:solidFill>
                <a:latin typeface="Times New Roman" pitchFamily="18" charset="0"/>
                <a:ea typeface="华文新魏" charset="0"/>
                <a:cs typeface="Times New Roman" pitchFamily="18" charset="0"/>
              </a:rPr>
              <a:t> Flexibility to adapt the analysis to different roles, departments, or performance criteria, ensuring relevance and accuracy in evaluations</a:t>
            </a: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dirty="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dirty="0">
                <a:solidFill>
                  <a:schemeClr val="tx1"/>
                </a:solidFill>
                <a:latin typeface="Times New Roman" pitchFamily="18" charset="0"/>
                <a:ea typeface="华文新魏" charset="0"/>
                <a:cs typeface="Times New Roman" pitchFamily="18" charset="0"/>
              </a:rPr>
              <a:t>    Solution Data-driven analysis that support performance reviews, promotions, compensation decisions, and targeted training.</a:t>
            </a:r>
          </a:p>
          <a:p>
            <a:pPr marL="0" indent="0" algn="just">
              <a:lnSpc>
                <a:spcPct val="100000"/>
              </a:lnSpc>
              <a:spcBef>
                <a:spcPts val="0"/>
              </a:spcBef>
              <a:spcAft>
                <a:spcPts val="0"/>
              </a:spcAft>
              <a:buNone/>
            </a:pPr>
            <a:endParaRPr lang="en-US" altLang="zh-CN" sz="2000" b="0" i="0" u="none" strike="noStrike" kern="1200" cap="none" spc="0" baseline="0" dirty="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dirty="0">
                <a:solidFill>
                  <a:schemeClr val="tx1"/>
                </a:solidFill>
                <a:latin typeface="Times New Roman" pitchFamily="18" charset="0"/>
                <a:ea typeface="华文新魏" charset="0"/>
                <a:cs typeface="Times New Roman" pitchFamily="18" charset="0"/>
              </a:rPr>
              <a:t>   Solutions The ability to analyze both current and historical performance data, with periodic updates to keep information.</a:t>
            </a:r>
          </a:p>
          <a:p>
            <a:pPr marL="0" indent="0" algn="just">
              <a:lnSpc>
                <a:spcPct val="100000"/>
              </a:lnSpc>
              <a:spcBef>
                <a:spcPts val="0"/>
              </a:spcBef>
              <a:spcAft>
                <a:spcPts val="0"/>
              </a:spcAft>
              <a:buNone/>
            </a:pPr>
            <a:r>
              <a:rPr lang="en-US" altLang="zh-CN" sz="2000" b="0" i="0" u="none" strike="noStrike" kern="1200" cap="none" spc="0" baseline="0" dirty="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dirty="0">
                <a:solidFill>
                  <a:schemeClr val="tx1"/>
                </a:solidFill>
                <a:latin typeface="Times New Roman" pitchFamily="18" charset="0"/>
                <a:ea typeface="华文新魏" charset="0"/>
                <a:cs typeface="Times New Roman" pitchFamily="18" charset="0"/>
              </a:rPr>
              <a:t>  Value Proposition Saves time and reduces the risk of human error, ensuring consistent and reliable reporting across the organization.</a:t>
            </a:r>
          </a:p>
          <a:p>
            <a:pPr marL="0" indent="0" algn="just">
              <a:lnSpc>
                <a:spcPct val="100000"/>
              </a:lnSpc>
              <a:spcBef>
                <a:spcPts val="0"/>
              </a:spcBef>
              <a:spcAft>
                <a:spcPts val="0"/>
              </a:spcAft>
              <a:buNone/>
            </a:pPr>
            <a:r>
              <a:rPr lang="en-US" altLang="zh-CN" sz="2000" b="0" i="0" u="none" strike="noStrike" kern="1200" cap="none" spc="0" baseline="0" dirty="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dirty="0">
                <a:solidFill>
                  <a:schemeClr val="tx1"/>
                </a:solidFill>
                <a:latin typeface="Times New Roman" pitchFamily="18" charset="0"/>
                <a:ea typeface="华文新魏" charset="0"/>
                <a:cs typeface="Times New Roman" pitchFamily="18" charset="0"/>
              </a:rPr>
              <a:t>  Value Proposition Ensures the tool evolves with the organization's needs, staying relevant and effective in a dynamic work environment.</a:t>
            </a:r>
            <a:endParaRPr lang="en-IN" dirty="0"/>
          </a:p>
        </p:txBody>
      </p:sp>
    </p:spTree>
    <p:extLst>
      <p:ext uri="{BB962C8B-B14F-4D97-AF65-F5344CB8AC3E}">
        <p14:creationId xmlns:p14="http://schemas.microsoft.com/office/powerpoint/2010/main" val="109214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AD5C-01A4-438B-9EEC-D67E2950B69B}"/>
              </a:ext>
            </a:extLst>
          </p:cNvPr>
          <p:cNvSpPr>
            <a:spLocks noGrp="1"/>
          </p:cNvSpPr>
          <p:nvPr>
            <p:ph type="title"/>
          </p:nvPr>
        </p:nvSpPr>
        <p:spPr/>
        <p:txBody>
          <a:bodyPr/>
          <a:lstStyle/>
          <a:p>
            <a:r>
              <a:rPr lang="en-US" altLang="zh-CN" sz="4400" b="1" i="0" u="sng" strike="noStrike" kern="1200" cap="none" spc="0" baseline="0" dirty="0">
                <a:solidFill>
                  <a:schemeClr val="tx1"/>
                </a:solidFill>
                <a:latin typeface="Times New Roman" pitchFamily="18" charset="0"/>
                <a:ea typeface="华文新魏" charset="0"/>
                <a:cs typeface="Trebuchet MS" charset="0"/>
              </a:rPr>
              <a:t>DATASET</a:t>
            </a:r>
            <a:r>
              <a:rPr lang="en-US" altLang="zh-CN" sz="4400" b="1" i="0" u="none" strike="noStrike" kern="1200" cap="none" spc="0" baseline="0" dirty="0">
                <a:solidFill>
                  <a:schemeClr val="tx1"/>
                </a:solidFill>
                <a:latin typeface="Times New Roman" pitchFamily="18" charset="0"/>
                <a:ea typeface="华文新魏" charset="0"/>
                <a:cs typeface="Trebuchet MS" charset="0"/>
              </a:rPr>
              <a:t> </a:t>
            </a:r>
            <a:r>
              <a:rPr lang="en-US" altLang="zh-CN" sz="4400" b="1" i="0" u="sng" strike="noStrike" kern="1200" cap="none" spc="0" baseline="0" dirty="0">
                <a:solidFill>
                  <a:schemeClr val="tx1"/>
                </a:solidFill>
                <a:latin typeface="Times New Roman" pitchFamily="18" charset="0"/>
                <a:ea typeface="华文新魏" charset="0"/>
                <a:cs typeface="Trebuchet MS" charset="0"/>
              </a:rPr>
              <a:t>DESCRIPTION</a:t>
            </a:r>
            <a:br>
              <a:rPr lang="zh-CN" altLang="en-US" sz="4400" b="1" i="0" u="none" strike="noStrike" kern="1200" cap="none" spc="0" baseline="0" dirty="0">
                <a:solidFill>
                  <a:schemeClr val="tx1"/>
                </a:solidFill>
                <a:latin typeface="Times New Roman" pitchFamily="18" charset="0"/>
                <a:ea typeface="华文新魏" charset="0"/>
                <a:cs typeface="Trebuchet MS" charset="0"/>
              </a:rPr>
            </a:br>
            <a:endParaRPr lang="en-IN" dirty="0"/>
          </a:p>
        </p:txBody>
      </p:sp>
      <p:sp>
        <p:nvSpPr>
          <p:cNvPr id="3" name="Content Placeholder 2">
            <a:extLst>
              <a:ext uri="{FF2B5EF4-FFF2-40B4-BE49-F238E27FC236}">
                <a16:creationId xmlns:a16="http://schemas.microsoft.com/office/drawing/2014/main" id="{F366A5CD-08CB-49F2-8AFA-4E6A7B86B8A5}"/>
              </a:ext>
            </a:extLst>
          </p:cNvPr>
          <p:cNvSpPr>
            <a:spLocks noGrp="1"/>
          </p:cNvSpPr>
          <p:nvPr>
            <p:ph idx="1"/>
          </p:nvPr>
        </p:nvSpPr>
        <p:spPr>
          <a:xfrm>
            <a:off x="1371599" y="1732547"/>
            <a:ext cx="10339137" cy="4796589"/>
          </a:xfrm>
        </p:spPr>
        <p:txBody>
          <a:bodyPr>
            <a:normAutofit/>
          </a:bodyPr>
          <a:lstStyle/>
          <a:p>
            <a:pPr marL="0" indent="0" algn="just">
              <a:lnSpc>
                <a:spcPct val="100000"/>
              </a:lnSpc>
              <a:spcBef>
                <a:spcPts val="0"/>
              </a:spcBef>
              <a:spcAft>
                <a:spcPts val="0"/>
              </a:spcAft>
              <a:buNone/>
            </a:pPr>
            <a:r>
              <a:rPr lang="en-US" altLang="zh-CN" sz="2400" b="0" i="0" u="none" strike="noStrike" kern="1200" cap="none" spc="0" baseline="0" dirty="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EMPLOYEE ID</a:t>
            </a: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 Unique identifier for each employee in the    organization.</a:t>
            </a:r>
          </a:p>
          <a:p>
            <a:pPr marL="0" indent="0" algn="just">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FIRST NAME</a:t>
            </a: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 The first name of the employee.</a:t>
            </a:r>
          </a:p>
          <a:p>
            <a:pPr marL="0" indent="0" algn="just">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PAY ZONE</a:t>
            </a: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 The pay zone or salary band to which the employee's compensation falls.</a:t>
            </a:r>
          </a:p>
          <a:p>
            <a:pPr marL="0" indent="0" algn="just">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DEPARTMENT TYPE</a:t>
            </a: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 The broader category or type of department the employee's work is associated with.</a:t>
            </a:r>
          </a:p>
          <a:p>
            <a:pPr marL="0" indent="0" algn="just">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CURRENT EMPLOYEE RATING</a:t>
            </a:r>
            <a:r>
              <a:rPr lang="en-US" altLang="zh-CN" sz="2400" b="0" i="0" u="none" strike="noStrike" kern="1200" cap="none" spc="0" baseline="0" dirty="0">
                <a:solidFill>
                  <a:schemeClr val="tx1"/>
                </a:solidFill>
                <a:latin typeface="Times New Roman" pitchFamily="18" charset="0"/>
                <a:ea typeface="华文新魏" charset="0"/>
                <a:cs typeface="Times New Roman" pitchFamily="18" charset="0"/>
              </a:rPr>
              <a:t>: The current rating or evaluation of the employee's overall performance.</a:t>
            </a:r>
            <a:endParaRPr lang="zh-CN" altLang="en-US" sz="2400" b="0" i="0" u="none" strike="noStrike" kern="1200" cap="none" spc="0" baseline="0" dirty="0">
              <a:solidFill>
                <a:schemeClr val="tx1"/>
              </a:solidFill>
              <a:latin typeface="Times New Roman" pitchFamily="18" charset="0"/>
              <a:ea typeface="华文新魏" charset="0"/>
              <a:cs typeface="Times New Roman" pitchFamily="18" charset="0"/>
            </a:endParaRPr>
          </a:p>
          <a:p>
            <a:endParaRPr lang="en-IN" sz="2400" dirty="0"/>
          </a:p>
        </p:txBody>
      </p:sp>
    </p:spTree>
    <p:extLst>
      <p:ext uri="{BB962C8B-B14F-4D97-AF65-F5344CB8AC3E}">
        <p14:creationId xmlns:p14="http://schemas.microsoft.com/office/powerpoint/2010/main" val="31897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DF5A-C2B1-4E78-BCB5-B3501E019440}"/>
              </a:ext>
            </a:extLst>
          </p:cNvPr>
          <p:cNvSpPr>
            <a:spLocks noGrp="1"/>
          </p:cNvSpPr>
          <p:nvPr>
            <p:ph type="title"/>
          </p:nvPr>
        </p:nvSpPr>
        <p:spPr/>
        <p:txBody>
          <a:bodyPr/>
          <a:lstStyle/>
          <a:p>
            <a:r>
              <a:rPr lang="en-US" altLang="zh-CN" sz="4400" b="1" i="0" u="sng" strike="noStrike" kern="1200" cap="none" spc="0" baseline="0" dirty="0">
                <a:solidFill>
                  <a:schemeClr val="tx1"/>
                </a:solidFill>
                <a:latin typeface="Times New Roman" pitchFamily="18" charset="0"/>
                <a:ea typeface="华文新魏" charset="0"/>
                <a:cs typeface="Trebuchet MS" charset="0"/>
              </a:rPr>
              <a:t>MODELLING</a:t>
            </a:r>
            <a:br>
              <a:rPr lang="zh-CN" altLang="en-US" sz="4400" b="1" i="0" u="none" strike="noStrike" kern="1200" cap="none" spc="0" baseline="0" dirty="0">
                <a:solidFill>
                  <a:schemeClr val="tx1"/>
                </a:solidFill>
                <a:latin typeface="Times New Roman" pitchFamily="18" charset="0"/>
                <a:ea typeface="华文新魏" charset="0"/>
                <a:cs typeface="Trebuchet MS" charset="0"/>
              </a:rPr>
            </a:br>
            <a:endParaRPr lang="en-IN" dirty="0"/>
          </a:p>
        </p:txBody>
      </p:sp>
      <p:sp>
        <p:nvSpPr>
          <p:cNvPr id="3" name="Content Placeholder 2">
            <a:extLst>
              <a:ext uri="{FF2B5EF4-FFF2-40B4-BE49-F238E27FC236}">
                <a16:creationId xmlns:a16="http://schemas.microsoft.com/office/drawing/2014/main" id="{890DFEE3-6A19-456F-B9D6-2F962426DD74}"/>
              </a:ext>
            </a:extLst>
          </p:cNvPr>
          <p:cNvSpPr>
            <a:spLocks noGrp="1"/>
          </p:cNvSpPr>
          <p:nvPr>
            <p:ph idx="1"/>
          </p:nvPr>
        </p:nvSpPr>
        <p:spPr>
          <a:xfrm>
            <a:off x="1219201" y="1732547"/>
            <a:ext cx="9865894" cy="4732421"/>
          </a:xfrm>
        </p:spPr>
        <p:txBody>
          <a:bodyPr>
            <a:normAutofit/>
          </a:bodyPr>
          <a:lstStyle/>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华文新魏" charset="0"/>
                <a:cs typeface="Trebuchet MS" charset="0"/>
              </a:rPr>
              <a:t>DATA SET: Kaggle, Employee dataset </a:t>
            </a:r>
          </a:p>
          <a:p>
            <a:pPr marL="0" indent="0" algn="just">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华文新魏" charset="0"/>
                <a:cs typeface="Trebuchet MS" charset="0"/>
              </a:rPr>
              <a:t>FEATURE SELECTION: Slicer, Conditional Formatting, Designing</a:t>
            </a: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华文新魏" charset="0"/>
                <a:cs typeface="Trebuchet MS" charset="0"/>
              </a:rPr>
              <a:t> </a:t>
            </a: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华文新魏" charset="0"/>
                <a:cs typeface="Trebuchet MS" charset="0"/>
              </a:rPr>
              <a:t>DATA CLEANING Missing values, Irrelevant data, Correct Errors, Remove Unnecessary Columns and Rows </a:t>
            </a:r>
          </a:p>
          <a:p>
            <a:pPr marL="0" indent="0" algn="just">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华文新魏" charset="0"/>
                <a:cs typeface="Trebuchet MS" charset="0"/>
              </a:rPr>
              <a:t>PIVOT TABLE: Employee ID, First Name, Performance Score.</a:t>
            </a:r>
          </a:p>
          <a:p>
            <a:pPr marL="0" indent="0" algn="just">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华文新魏" charset="0"/>
                <a:cs typeface="Trebuchet MS" charset="0"/>
              </a:rPr>
              <a:t> CHART: Report of Employee Performance based on their Current Ratings is resented as Column Chart</a:t>
            </a:r>
            <a:endParaRPr lang="zh-CN" altLang="en-US" sz="2400" b="0" i="0" u="none" strike="noStrike" kern="1200" cap="none" spc="0" baseline="0" dirty="0">
              <a:solidFill>
                <a:schemeClr val="tx1"/>
              </a:solidFill>
              <a:latin typeface="Times New Roman" pitchFamily="18" charset="0"/>
              <a:ea typeface="华文新魏" charset="0"/>
              <a:cs typeface="Trebuchet MS" charset="0"/>
            </a:endParaRPr>
          </a:p>
          <a:p>
            <a:endParaRPr lang="en-IN" sz="2400" dirty="0"/>
          </a:p>
        </p:txBody>
      </p:sp>
    </p:spTree>
    <p:extLst>
      <p:ext uri="{BB962C8B-B14F-4D97-AF65-F5344CB8AC3E}">
        <p14:creationId xmlns:p14="http://schemas.microsoft.com/office/powerpoint/2010/main" val="17379340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{4BD82FC7-FE56-4152-967B-E600D7298CF2}tf10001105</Template>
  <TotalTime>31</TotalTime>
  <Words>609</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Book</vt:lpstr>
      <vt:lpstr>Times New Roman</vt:lpstr>
      <vt:lpstr>Crop</vt:lpstr>
      <vt:lpstr>Employee Performance Analysis Using Excel</vt:lpstr>
      <vt:lpstr>PROJECT TITLE</vt:lpstr>
      <vt:lpstr>AGENDA</vt:lpstr>
      <vt:lpstr>PROBLEM STATEMENT</vt:lpstr>
      <vt:lpstr>PROJECT OVERVIEW </vt:lpstr>
      <vt:lpstr>WHO ARE THE END USERS? </vt:lpstr>
      <vt:lpstr>OUR SOLUTION AND ITS VALUE PROPOSITION </vt:lpstr>
      <vt:lpstr>DATASET DESCRIPTION </vt:lpstr>
      <vt:lpstr>MODELLING </vt:lpstr>
      <vt:lpstr>RESULTS </vt:lpstr>
      <vt:lpstr>CONCLUSION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Nithin</dc:creator>
  <cp:lastModifiedBy>Nithin</cp:lastModifiedBy>
  <cp:revision>2</cp:revision>
  <dcterms:created xsi:type="dcterms:W3CDTF">2024-08-29T02:40:46Z</dcterms:created>
  <dcterms:modified xsi:type="dcterms:W3CDTF">2024-08-30T02:57:11Z</dcterms:modified>
</cp:coreProperties>
</file>