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2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075997"/>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ABINAYA R</a:t>
            </a:r>
            <a:endParaRPr spc="15" dirty="0"/>
          </a:p>
        </p:txBody>
      </p:sp>
      <p:sp>
        <p:nvSpPr>
          <p:cNvPr id="8" name="object 8"/>
          <p:cNvSpPr txBox="1"/>
          <p:nvPr/>
        </p:nvSpPr>
        <p:spPr>
          <a:xfrm>
            <a:off x="6019800" y="2133600"/>
            <a:ext cx="4952618" cy="4190891"/>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821721104002</a:t>
            </a:r>
            <a:endParaRPr lang="en-US" sz="2400" b="1" spc="10" dirty="0" smtClean="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BE-COMPUTER SCIENCE &amp;</a:t>
            </a:r>
          </a:p>
          <a:p>
            <a:pPr marL="12700">
              <a:lnSpc>
                <a:spcPct val="100000"/>
              </a:lnSpc>
              <a:spcBef>
                <a:spcPts val="100"/>
              </a:spcBef>
            </a:pPr>
            <a:r>
              <a:rPr lang="en-US" sz="2400" b="1" spc="10" dirty="0" smtClean="0">
                <a:solidFill>
                  <a:srgbClr val="2D936B"/>
                </a:solidFill>
                <a:latin typeface="Trebuchet MS"/>
                <a:cs typeface="Trebuchet MS"/>
              </a:rPr>
              <a:t>ENGINEERING</a:t>
            </a:r>
            <a:r>
              <a:rPr lang="en-US" sz="2400" b="1" spc="10" dirty="0" smtClean="0">
                <a:solidFill>
                  <a:srgbClr val="2D936B"/>
                </a:solidFill>
                <a:latin typeface="Trebuchet MS"/>
                <a:cs typeface="Trebuchet MS"/>
              </a:rPr>
              <a:t>– </a:t>
            </a:r>
            <a:r>
              <a:rPr lang="en-US" sz="2400" b="1" spc="10" dirty="0" smtClean="0">
                <a:solidFill>
                  <a:srgbClr val="2D936B"/>
                </a:solidFill>
                <a:latin typeface="Trebuchet MS"/>
                <a:cs typeface="Trebuchet MS"/>
              </a:rPr>
              <a:t>III </a:t>
            </a:r>
            <a:r>
              <a:rPr lang="en-US" sz="2400" b="1" spc="10" dirty="0" smtClean="0">
                <a:solidFill>
                  <a:srgbClr val="2D936B"/>
                </a:solidFill>
                <a:latin typeface="Trebuchet MS"/>
                <a:cs typeface="Trebuchet MS"/>
              </a:rPr>
              <a:t>YEAR</a:t>
            </a:r>
            <a:endParaRPr lang="en-US" sz="2400" b="1" spc="10" dirty="0" smtClean="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SIR ISSAC NEWTON COLLEGE OF ENGINEERING AND TECHNOLOGY</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smtClean="0">
              <a:solidFill>
                <a:srgbClr val="2D936B"/>
              </a:solidFill>
              <a:latin typeface="Trebuchet MS"/>
              <a:cs typeface="Trebuchet MS"/>
            </a:endParaRPr>
          </a:p>
          <a:p>
            <a:pPr marL="12700">
              <a:lnSpc>
                <a:spcPct val="100000"/>
              </a:lnSpc>
              <a:spcBef>
                <a:spcPts val="100"/>
              </a:spcBef>
            </a:pPr>
            <a:endParaRPr lang="en-US" sz="2400" dirty="0" smtClean="0">
              <a:latin typeface="Trebuchet MS"/>
              <a:cs typeface="Trebuchet MS"/>
            </a:endParaRP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02884"/>
            <a:ext cx="1837948" cy="20116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714568"/>
            <a:ext cx="1837948" cy="2011684"/>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6787" t="45701" r="57015" b="18099"/>
          <a:stretch/>
        </p:blipFill>
        <p:spPr>
          <a:xfrm>
            <a:off x="2590800" y="2320908"/>
            <a:ext cx="2788920" cy="1743075"/>
          </a:xfrm>
          <a:prstGeom prst="rect">
            <a:avLst/>
          </a:prstGeom>
        </p:spPr>
      </p:pic>
      <p:sp>
        <p:nvSpPr>
          <p:cNvPr id="13" name="object 7"/>
          <p:cNvSpPr txBox="1">
            <a:spLocks/>
          </p:cNvSpPr>
          <p:nvPr/>
        </p:nvSpPr>
        <p:spPr>
          <a:xfrm>
            <a:off x="2485792" y="4189968"/>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 loss and test accuracy</a:t>
            </a:r>
            <a:endParaRPr lang="en-US" sz="1400" b="0" kern="0" dirty="0">
              <a:solidFill>
                <a:schemeClr val="accent1"/>
              </a:solidFill>
            </a:endParaRPr>
          </a:p>
        </p:txBody>
      </p:sp>
      <p:sp>
        <p:nvSpPr>
          <p:cNvPr id="15" name="object 7"/>
          <p:cNvSpPr txBox="1">
            <a:spLocks/>
          </p:cNvSpPr>
          <p:nvPr/>
        </p:nvSpPr>
        <p:spPr>
          <a:xfrm>
            <a:off x="862581" y="1419672"/>
            <a:ext cx="2015746" cy="182742"/>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100" b="0" kern="0" dirty="0" smtClean="0">
                <a:solidFill>
                  <a:schemeClr val="accent1"/>
                </a:solidFill>
              </a:rPr>
              <a:t>Sample test outputs</a:t>
            </a:r>
            <a:endParaRPr lang="en-US" sz="1100" b="0" kern="0" dirty="0">
              <a:solidFill>
                <a:schemeClr val="accent1"/>
              </a:solidFill>
            </a:endParaRPr>
          </a:p>
        </p:txBody>
      </p:sp>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6818" t="81213" r="79545" b="12727"/>
          <a:stretch/>
        </p:blipFill>
        <p:spPr>
          <a:xfrm>
            <a:off x="2506662" y="4544862"/>
            <a:ext cx="1371600" cy="381000"/>
          </a:xfrm>
          <a:prstGeom prst="rect">
            <a:avLst/>
          </a:prstGeom>
        </p:spPr>
      </p:pic>
      <p:sp>
        <p:nvSpPr>
          <p:cNvPr id="17" name="object 7"/>
          <p:cNvSpPr txBox="1">
            <a:spLocks/>
          </p:cNvSpPr>
          <p:nvPr/>
        </p:nvSpPr>
        <p:spPr>
          <a:xfrm>
            <a:off x="2882369" y="2033226"/>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Classification report</a:t>
            </a:r>
            <a:endParaRPr lang="en-US" sz="1400" b="0" kern="0" dirty="0">
              <a:solidFill>
                <a:schemeClr val="accent1"/>
              </a:solidFill>
            </a:endParaRPr>
          </a:p>
        </p:txBody>
      </p:sp>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6819" t="42424" r="54545" b="27273"/>
          <a:stretch/>
        </p:blipFill>
        <p:spPr>
          <a:xfrm>
            <a:off x="5181600" y="1388487"/>
            <a:ext cx="3886200" cy="1905000"/>
          </a:xfrm>
          <a:prstGeom prst="rect">
            <a:avLst/>
          </a:prstGeom>
        </p:spPr>
      </p:pic>
      <p:sp>
        <p:nvSpPr>
          <p:cNvPr id="19" name="object 7"/>
          <p:cNvSpPr txBox="1">
            <a:spLocks/>
          </p:cNvSpPr>
          <p:nvPr/>
        </p:nvSpPr>
        <p:spPr>
          <a:xfrm>
            <a:off x="6553200" y="1032291"/>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Predictions</a:t>
            </a:r>
            <a:endParaRPr lang="en-US" sz="1400" b="0" kern="0" dirty="0">
              <a:solidFill>
                <a:schemeClr val="accent1"/>
              </a:solidFill>
            </a:endParaRPr>
          </a:p>
        </p:txBody>
      </p:sp>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l="3797" t="20000" r="41773" b="7089"/>
          <a:stretch/>
        </p:blipFill>
        <p:spPr>
          <a:xfrm>
            <a:off x="6048392" y="3379439"/>
            <a:ext cx="3203431" cy="2681941"/>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3790" y="4980215"/>
            <a:ext cx="1510904" cy="1653726"/>
          </a:xfrm>
          <a:prstGeom prst="rect">
            <a:avLst/>
          </a:prstGeom>
        </p:spPr>
      </p:pic>
      <p:sp>
        <p:nvSpPr>
          <p:cNvPr id="22" name="object 7"/>
          <p:cNvSpPr txBox="1">
            <a:spLocks/>
          </p:cNvSpPr>
          <p:nvPr/>
        </p:nvSpPr>
        <p:spPr>
          <a:xfrm>
            <a:off x="4389863" y="4620907"/>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Testing the model</a:t>
            </a:r>
            <a:endParaRPr lang="en-US" sz="1400" b="0" kern="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object 21"/>
          <p:cNvSpPr txBox="1"/>
          <p:nvPr/>
        </p:nvSpPr>
        <p:spPr>
          <a:xfrm>
            <a:off x="2383639" y="2525644"/>
            <a:ext cx="5903950" cy="1484381"/>
          </a:xfrm>
          <a:prstGeom prst="rect">
            <a:avLst/>
          </a:prstGeom>
        </p:spPr>
        <p:txBody>
          <a:bodyPr vert="horz" wrap="square" lIns="0" tIns="6985" rIns="0" bIns="0" rtlCol="0">
            <a:spAutoFit/>
          </a:bodyPr>
          <a:lstStyle/>
          <a:p>
            <a:pPr marL="12700">
              <a:lnSpc>
                <a:spcPct val="100000"/>
              </a:lnSpc>
              <a:spcBef>
                <a:spcPts val="55"/>
              </a:spcBef>
            </a:pPr>
            <a:r>
              <a:rPr lang="en-US" sz="3200" spc="20" dirty="0" smtClean="0">
                <a:solidFill>
                  <a:srgbClr val="2D83C3"/>
                </a:solidFill>
                <a:latin typeface="Trebuchet MS"/>
                <a:cs typeface="Trebuchet MS"/>
              </a:rPr>
              <a:t>IMAGE CLASSIFICATION USING </a:t>
            </a:r>
            <a:r>
              <a:rPr lang="en-US" sz="3200" spc="20" dirty="0" smtClean="0">
                <a:solidFill>
                  <a:schemeClr val="accent1"/>
                </a:solidFill>
                <a:latin typeface="Trebuchet MS"/>
                <a:cs typeface="Trebuchet MS"/>
              </a:rPr>
              <a:t>CONVOLUTIONAL</a:t>
            </a:r>
            <a:r>
              <a:rPr lang="en-US" sz="3200" spc="20" dirty="0" smtClean="0">
                <a:solidFill>
                  <a:srgbClr val="2D83C3"/>
                </a:solidFill>
                <a:latin typeface="Trebuchet MS"/>
                <a:cs typeface="Trebuchet MS"/>
              </a:rPr>
              <a:t> NEURAL NETWORK (CNN)</a:t>
            </a:r>
            <a:endParaRPr sz="32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7" name="object 21"/>
          <p:cNvSpPr txBox="1"/>
          <p:nvPr/>
        </p:nvSpPr>
        <p:spPr>
          <a:xfrm>
            <a:off x="1828800" y="1307550"/>
            <a:ext cx="7352954" cy="4264629"/>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agenda of image classification using Convolutional Neural Networks (CNNs) is to automate the process of categorizing images into predefined classes or labels. CNNs extract meaningful features from raw pixel data through convolutional layers, enabling hierarchical learning of patterns. </a:t>
            </a:r>
            <a:r>
              <a:rPr lang="en-US" dirty="0" smtClean="0">
                <a:solidFill>
                  <a:schemeClr val="accent1"/>
                </a:solidFill>
              </a:rPr>
              <a:t>This project includes several </a:t>
            </a:r>
            <a:r>
              <a:rPr lang="en-US" dirty="0">
                <a:solidFill>
                  <a:schemeClr val="accent1"/>
                </a:solidFill>
              </a:rPr>
              <a:t>key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-Preprocessing </a:t>
            </a:r>
            <a:r>
              <a:rPr lang="en-US" dirty="0">
                <a:solidFill>
                  <a:schemeClr val="accent1"/>
                </a:solidFill>
              </a:rPr>
              <a:t>input </a:t>
            </a:r>
            <a:r>
              <a:rPr lang="en-US" dirty="0" smtClean="0">
                <a:solidFill>
                  <a:schemeClr val="accent1"/>
                </a:solidFill>
              </a:rPr>
              <a:t>images.</a:t>
            </a:r>
          </a:p>
          <a:p>
            <a:pPr marL="12700">
              <a:lnSpc>
                <a:spcPct val="100000"/>
              </a:lnSpc>
              <a:spcBef>
                <a:spcPts val="55"/>
              </a:spcBef>
            </a:pPr>
            <a:r>
              <a:rPr lang="en-US" dirty="0" smtClean="0">
                <a:solidFill>
                  <a:schemeClr val="accent1"/>
                </a:solidFill>
              </a:rPr>
              <a:t>                              -Designing </a:t>
            </a:r>
            <a:r>
              <a:rPr lang="en-US" dirty="0">
                <a:solidFill>
                  <a:schemeClr val="accent1"/>
                </a:solidFill>
              </a:rPr>
              <a:t>CNN </a:t>
            </a:r>
            <a:r>
              <a:rPr lang="en-US" dirty="0" smtClean="0">
                <a:solidFill>
                  <a:schemeClr val="accent1"/>
                </a:solidFill>
              </a:rPr>
              <a:t>architectures.</a:t>
            </a:r>
          </a:p>
          <a:p>
            <a:pPr marL="12700">
              <a:lnSpc>
                <a:spcPct val="100000"/>
              </a:lnSpc>
              <a:spcBef>
                <a:spcPts val="55"/>
              </a:spcBef>
            </a:pPr>
            <a:r>
              <a:rPr lang="en-US" dirty="0" smtClean="0">
                <a:solidFill>
                  <a:schemeClr val="accent1"/>
                </a:solidFill>
              </a:rPr>
              <a:t>                              -Training </a:t>
            </a:r>
            <a:r>
              <a:rPr lang="en-US" dirty="0">
                <a:solidFill>
                  <a:schemeClr val="accent1"/>
                </a:solidFill>
              </a:rPr>
              <a:t>the network on labeled </a:t>
            </a:r>
            <a:r>
              <a:rPr lang="en-US" dirty="0" smtClean="0">
                <a:solidFill>
                  <a:schemeClr val="accent1"/>
                </a:solidFill>
              </a:rPr>
              <a:t>data.</a:t>
            </a:r>
          </a:p>
          <a:p>
            <a:pPr marL="12700">
              <a:lnSpc>
                <a:spcPct val="100000"/>
              </a:lnSpc>
              <a:spcBef>
                <a:spcPts val="55"/>
              </a:spcBef>
            </a:pPr>
            <a:r>
              <a:rPr lang="en-US" dirty="0" smtClean="0">
                <a:solidFill>
                  <a:schemeClr val="accent1"/>
                </a:solidFill>
              </a:rPr>
              <a:t>                              -Fine-tuning </a:t>
            </a:r>
            <a:r>
              <a:rPr lang="en-US" dirty="0">
                <a:solidFill>
                  <a:schemeClr val="accent1"/>
                </a:solidFill>
              </a:rPr>
              <a:t>model </a:t>
            </a:r>
            <a:r>
              <a:rPr lang="en-US" dirty="0" smtClean="0">
                <a:solidFill>
                  <a:schemeClr val="accent1"/>
                </a:solidFill>
              </a:rPr>
              <a:t>parameters.</a:t>
            </a:r>
          </a:p>
          <a:p>
            <a:pPr marL="12700">
              <a:lnSpc>
                <a:spcPct val="100000"/>
              </a:lnSpc>
              <a:spcBef>
                <a:spcPts val="55"/>
              </a:spcBef>
            </a:pPr>
            <a:r>
              <a:rPr lang="en-US" dirty="0" smtClean="0">
                <a:solidFill>
                  <a:schemeClr val="accent1"/>
                </a:solidFill>
              </a:rPr>
              <a:t>                              -Evaluating </a:t>
            </a:r>
            <a:r>
              <a:rPr lang="en-US" dirty="0">
                <a:solidFill>
                  <a:schemeClr val="accent1"/>
                </a:solidFill>
              </a:rPr>
              <a:t>the model's accuracy on unseen data.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Ultimately</a:t>
            </a:r>
            <a:r>
              <a:rPr lang="en-US" dirty="0">
                <a:solidFill>
                  <a:schemeClr val="accent1"/>
                </a:solidFill>
              </a:rPr>
              <a:t>, the goal is to develop robust and efficient systems capable of accurately classifying diverse images across various applications, from medical diagnosis to autonomous driving.</a:t>
            </a:r>
            <a:endParaRPr sz="3200" dirty="0">
              <a:solidFill>
                <a:schemeClr val="accent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object 21"/>
          <p:cNvSpPr txBox="1"/>
          <p:nvPr/>
        </p:nvSpPr>
        <p:spPr>
          <a:xfrm>
            <a:off x="834072" y="1752600"/>
            <a:ext cx="7243128" cy="3429000"/>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Image </a:t>
            </a:r>
            <a:r>
              <a:rPr lang="en-US" dirty="0">
                <a:solidFill>
                  <a:schemeClr val="accent1"/>
                </a:solidFill>
              </a:rPr>
              <a:t>classification using Convolutional Neural Networks (CNNs) revolves around developing a robust system capable of accurately categorizing images into predefined classes or categories. CNNs aim to address the challenge of automatically learning and extracting meaningful features from raw image data, enabling effective classification.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This </a:t>
            </a:r>
            <a:r>
              <a:rPr lang="en-US" dirty="0">
                <a:solidFill>
                  <a:schemeClr val="accent1"/>
                </a:solidFill>
              </a:rPr>
              <a:t>entails overcoming issues such as variations in lighting, scale, orientation, and occlusion within images, which can complicate accurate classification. The ultimate objective is to create a CNN model that can generalize well to unseen images, providing reliable classification results across diverse datasets and real-world scenarios, thereby facilitating numerous applications in fields like healthcare, security, and autonomous driving.</a:t>
            </a:r>
            <a:endParaRPr lang="en-US" dirty="0" smtClean="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21"/>
          <p:cNvSpPr txBox="1"/>
          <p:nvPr/>
        </p:nvSpPr>
        <p:spPr>
          <a:xfrm>
            <a:off x="739775" y="2057400"/>
            <a:ext cx="7352954" cy="3356688"/>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project involves implementing Convolutional Neural Networks (CNN) for image classification tasks. CNNs are deep learning models specifically designed to process structured grid-like data, such as images. The project aims to train the CNN on a dataset containing labeled images to accurately classify new, unseen images into predefined categories.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It </a:t>
            </a:r>
            <a:r>
              <a:rPr lang="en-US" dirty="0">
                <a:solidFill>
                  <a:schemeClr val="accent1"/>
                </a:solidFill>
              </a:rPr>
              <a:t>typically involves several steps including data preprocessing, model architecture design, training, and evaluation. The trained CNN learns hierarchical representations of features within images, enabling it to discern patterns and make predictions. The ultimate goal is to develop a robust and efficient image classification system applicable across various domains and applications.</a:t>
            </a:r>
            <a:endParaRPr lang="en-US" dirty="0" smtClean="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1"/>
          <p:cNvSpPr txBox="1"/>
          <p:nvPr/>
        </p:nvSpPr>
        <p:spPr>
          <a:xfrm>
            <a:off x="1447800" y="1524000"/>
            <a:ext cx="6400799" cy="494933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-In </a:t>
            </a:r>
            <a:r>
              <a:rPr lang="en-US" dirty="0">
                <a:solidFill>
                  <a:schemeClr val="accent1"/>
                </a:solidFill>
              </a:rPr>
              <a:t>healthcare, doctors and medical professionals utilize CNN-based image classification for diagnosing diseases from medical images such as X-rays, MRIs, and CT scans</a:t>
            </a:r>
            <a:r>
              <a:rPr lang="en-US" dirty="0" smtClean="0">
                <a:solidFill>
                  <a:schemeClr val="accent1"/>
                </a:solidFill>
              </a:rPr>
              <a:t>.</a:t>
            </a:r>
          </a:p>
          <a:p>
            <a:pPr marL="12700">
              <a:lnSpc>
                <a:spcPct val="100000"/>
              </a:lnSpc>
              <a:spcBef>
                <a:spcPts val="55"/>
              </a:spcBef>
            </a:pPr>
            <a:r>
              <a:rPr lang="en-US" dirty="0">
                <a:solidFill>
                  <a:schemeClr val="accent1"/>
                </a:solidFill>
              </a:rPr>
              <a:t>-</a:t>
            </a:r>
            <a:r>
              <a:rPr lang="en-US" dirty="0" smtClean="0">
                <a:solidFill>
                  <a:schemeClr val="accent1"/>
                </a:solidFill>
              </a:rPr>
              <a:t>In </a:t>
            </a:r>
            <a:r>
              <a:rPr lang="en-US" dirty="0">
                <a:solidFill>
                  <a:schemeClr val="accent1"/>
                </a:solidFill>
              </a:rPr>
              <a:t>autonomous vehicles, CNNs are employed to detect objects on roads, ensuring safety for passengers and pedestrians. </a:t>
            </a:r>
            <a:endParaRPr lang="en-US" dirty="0" smtClean="0">
              <a:solidFill>
                <a:schemeClr val="accent1"/>
              </a:solidFill>
            </a:endParaRPr>
          </a:p>
          <a:p>
            <a:pPr marL="12700">
              <a:lnSpc>
                <a:spcPct val="100000"/>
              </a:lnSpc>
              <a:spcBef>
                <a:spcPts val="55"/>
              </a:spcBef>
            </a:pPr>
            <a:r>
              <a:rPr lang="en-US" dirty="0" smtClean="0">
                <a:solidFill>
                  <a:schemeClr val="accent1"/>
                </a:solidFill>
              </a:rPr>
              <a:t>-In E-commerce </a:t>
            </a:r>
            <a:r>
              <a:rPr lang="en-US" dirty="0">
                <a:solidFill>
                  <a:schemeClr val="accent1"/>
                </a:solidFill>
              </a:rPr>
              <a:t>platforms leverage CNNs to enhance user experience through image-based search and recommendation </a:t>
            </a:r>
            <a:r>
              <a:rPr lang="en-US" dirty="0" smtClean="0">
                <a:solidFill>
                  <a:schemeClr val="accent1"/>
                </a:solidFill>
              </a:rPr>
              <a:t>systems. </a:t>
            </a:r>
          </a:p>
          <a:p>
            <a:pPr marL="12700">
              <a:lnSpc>
                <a:spcPct val="100000"/>
              </a:lnSpc>
              <a:spcBef>
                <a:spcPts val="55"/>
              </a:spcBef>
            </a:pPr>
            <a:r>
              <a:rPr lang="en-US" dirty="0" smtClean="0">
                <a:solidFill>
                  <a:schemeClr val="accent1"/>
                </a:solidFill>
              </a:rPr>
              <a:t>-In Security </a:t>
            </a:r>
            <a:r>
              <a:rPr lang="en-US" dirty="0">
                <a:solidFill>
                  <a:schemeClr val="accent1"/>
                </a:solidFill>
              </a:rPr>
              <a:t>agencies employ CNNs for surveillance and facial recognition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Additionally</a:t>
            </a:r>
            <a:r>
              <a:rPr lang="en-US" dirty="0">
                <a:solidFill>
                  <a:schemeClr val="accent1"/>
                </a:solidFill>
              </a:rPr>
              <a:t>, social media platforms utilize CNNs for content moderation and personalized content delivery. Overall, CNN image classification serves diverse end users across numerous sectors, facilitating automation, decision-making, and efficiency</a:t>
            </a:r>
            <a:r>
              <a:rPr lang="en-US" dirty="0" smtClean="0">
                <a:solidFill>
                  <a:schemeClr val="accent1"/>
                </a:solidFill>
              </a:rPr>
              <a:t>.</a:t>
            </a:r>
          </a:p>
          <a:p>
            <a:pPr marL="12700">
              <a:lnSpc>
                <a:spcPct val="100000"/>
              </a:lnSpc>
              <a:spcBef>
                <a:spcPts val="55"/>
              </a:spcBef>
            </a:pPr>
            <a:r>
              <a:rPr lang="en-US" dirty="0">
                <a:solidFill>
                  <a:schemeClr val="accent1"/>
                </a:solidFill>
              </a:rPr>
              <a:t> </a:t>
            </a:r>
            <a:r>
              <a:rPr lang="en-US" dirty="0" smtClean="0">
                <a:solidFill>
                  <a:schemeClr val="accent1"/>
                </a:solidFill>
              </a:rPr>
              <a:t>              The end users of image classification using Convolutional Neural Networks (CNNs) vary across industries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21"/>
          <p:cNvSpPr txBox="1"/>
          <p:nvPr/>
        </p:nvSpPr>
        <p:spPr>
          <a:xfrm>
            <a:off x="3048001" y="1593864"/>
            <a:ext cx="5867399" cy="4187685"/>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This project </a:t>
            </a:r>
            <a:r>
              <a:rPr lang="en-US" dirty="0">
                <a:solidFill>
                  <a:schemeClr val="accent1"/>
                </a:solidFill>
              </a:rPr>
              <a:t>solution leverages Convolutional Neural Networks (CNNs) to accurately categorize images with remarkable efficiency. By harnessing the power of deep learning, </a:t>
            </a:r>
            <a:r>
              <a:rPr lang="en-US" dirty="0" smtClean="0">
                <a:solidFill>
                  <a:schemeClr val="accent1"/>
                </a:solidFill>
              </a:rPr>
              <a:t>this </a:t>
            </a:r>
            <a:r>
              <a:rPr lang="en-US" dirty="0">
                <a:solidFill>
                  <a:schemeClr val="accent1"/>
                </a:solidFill>
              </a:rPr>
              <a:t>model learns intricate patterns and features within images, enabling precise classification across diverse </a:t>
            </a:r>
            <a:r>
              <a:rPr lang="en-US" dirty="0" smtClean="0">
                <a:solidFill>
                  <a:schemeClr val="accent1"/>
                </a:solidFill>
              </a:rPr>
              <a:t>datasets. </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Value </a:t>
            </a:r>
            <a:r>
              <a:rPr lang="en-US" dirty="0">
                <a:solidFill>
                  <a:schemeClr val="accent1"/>
                </a:solidFill>
              </a:rPr>
              <a:t>proposition </a:t>
            </a:r>
            <a:r>
              <a:rPr lang="en-US" dirty="0" smtClean="0">
                <a:solidFill>
                  <a:schemeClr val="accent1"/>
                </a:solidFill>
              </a:rPr>
              <a:t>of this model lies </a:t>
            </a:r>
            <a:r>
              <a:rPr lang="en-US" dirty="0">
                <a:solidFill>
                  <a:schemeClr val="accent1"/>
                </a:solidFill>
              </a:rPr>
              <a:t>in delivering robust performance, high accuracy, and scalability. With CNNs, we offer a streamlined approach to image classification, automating complex tasks with minimal human intervention. Whether it's identifying objects, recognizing faces, or classifying scenes, our solution provides a reliable framework for various applications, from medical diagnostics to autonomous vehicles, enhancing productivity and decision-making processes.</a:t>
            </a:r>
            <a:endParaRPr lang="en-US" dirty="0" smtClean="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21"/>
          <p:cNvSpPr txBox="1"/>
          <p:nvPr/>
        </p:nvSpPr>
        <p:spPr>
          <a:xfrm>
            <a:off x="2526031" y="1600200"/>
            <a:ext cx="6389370" cy="4187685"/>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In the realm of image classification, Convolutional Neural Networks (CNNs) evoke sheer wonder with their unparalleled efficacy. CNNs revolutionize image analysis by mimicking the human visual cortex, discerning intricate patterns and features within images. Their hierarchical architecture comprises convolutional layers, extracting local features, followed by pooling layers, reducing dimensionality while preserving essential information.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Through </a:t>
            </a:r>
            <a:r>
              <a:rPr lang="en-US" dirty="0">
                <a:solidFill>
                  <a:schemeClr val="accent1"/>
                </a:solidFill>
              </a:rPr>
              <a:t>repeated convolution and pooling, CNNs capture hierarchical representations, culminating in fully connected layers for classification. Their adaptability to diverse datasets, coupled with techniques like data augmentation and transfer learning, endows CNNs with exceptional accuracy and generalization. Thus, CNNs stand as the epitome of innovation, eliciting awe in their prowess for image classification tasks.</a:t>
            </a:r>
            <a:endParaRPr lang="en-US" dirty="0" smtClean="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object 21"/>
          <p:cNvSpPr txBox="1"/>
          <p:nvPr/>
        </p:nvSpPr>
        <p:spPr>
          <a:xfrm>
            <a:off x="1371600" y="1676400"/>
            <a:ext cx="7248306" cy="363368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                        Image </a:t>
            </a:r>
            <a:r>
              <a:rPr lang="en-US" dirty="0">
                <a:solidFill>
                  <a:schemeClr val="accent1"/>
                </a:solidFill>
              </a:rPr>
              <a:t>classification using Convolutional Neural Networks (CNNs) involves a multi-layered architecture designed to effectively extract features from input images and classify them into predefined categories. The model typically consists of convolutional layers for feature extraction, followed by pooling layers for dimensionality reduction, and fully connected layers for classification</a:t>
            </a:r>
            <a:r>
              <a:rPr lang="en-US" dirty="0" smtClean="0">
                <a:solidFill>
                  <a:schemeClr val="accent1"/>
                </a:solidFill>
              </a:rPr>
              <a:t>.</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                          Teams </a:t>
            </a:r>
            <a:r>
              <a:rPr lang="en-US" dirty="0">
                <a:solidFill>
                  <a:schemeClr val="accent1"/>
                </a:solidFill>
              </a:rPr>
              <a:t>can enhance understanding by adding wireframes illustrating the network's structure, highlighting the flow of information from input to output layers. CNNs have revolutionized image classification tasks due to their ability to automatically learn hierarchical representations, making them invaluable in various fields such as medical imaging, autonomous vehicles, and facial recognition.</a:t>
            </a:r>
            <a:endParaRPr lang="en-US" dirty="0" smtClean="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914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ABINAYA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KANNIHA R</dc:title>
  <dc:creator>Admin</dc:creator>
  <cp:lastModifiedBy>PC</cp:lastModifiedBy>
  <cp:revision>12</cp:revision>
  <dcterms:created xsi:type="dcterms:W3CDTF">2024-03-28T08:08:24Z</dcterms:created>
  <dcterms:modified xsi:type="dcterms:W3CDTF">2024-04-04T05:48:04Z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