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70" d="100"/>
          <a:sy n="70" d="100"/>
        </p:scale>
        <p:origin x="-720"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22233CA-2282-49EE-9E2D-C0A7FD032D92}" type="datetimeFigureOut">
              <a:rPr lang="en-US" smtClean="0"/>
              <a:pPr/>
              <a:t>4/4/2024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B896EBE-C180-4AEA-BC07-36810E9424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764" y="1357298"/>
            <a:ext cx="3371508"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smtClean="0">
                <a:latin typeface="Trebuchet MS"/>
                <a:cs typeface="Trebuchet MS"/>
              </a:rPr>
              <a:t> </a:t>
            </a:r>
            <a:endParaRPr sz="3600">
              <a:latin typeface="Trebuchet MS"/>
              <a:cs typeface="Trebuchet MS"/>
            </a:endParaRPr>
          </a:p>
        </p:txBody>
      </p:sp>
      <p:pic>
        <p:nvPicPr>
          <p:cNvPr id="3" name="object 3"/>
          <p:cNvPicPr/>
          <p:nvPr/>
        </p:nvPicPr>
        <p:blipFill>
          <a:blip r:embed="rId2" cstate="print"/>
          <a:stretch>
            <a:fillRect/>
          </a:stretch>
        </p:blipFill>
        <p:spPr>
          <a:xfrm>
            <a:off x="1667079" y="6467855"/>
            <a:ext cx="76186" cy="177461"/>
          </a:xfrm>
          <a:prstGeom prst="rect">
            <a:avLst/>
          </a:prstGeom>
        </p:spPr>
      </p:pic>
      <p:sp>
        <p:nvSpPr>
          <p:cNvPr id="4" name="object 4"/>
          <p:cNvSpPr txBox="1">
            <a:spLocks noGrp="1"/>
          </p:cNvSpPr>
          <p:nvPr>
            <p:ph type="body" idx="1"/>
          </p:nvPr>
        </p:nvSpPr>
        <p:spPr>
          <a:xfrm>
            <a:off x="0" y="0"/>
            <a:ext cx="7858180" cy="443070"/>
          </a:xfrm>
          <a:prstGeom prst="rect">
            <a:avLst/>
          </a:prstGeom>
        </p:spPr>
        <p:txBody>
          <a:bodyPr vert="horz" wrap="square" lIns="0" tIns="12065" rIns="0" bIns="0" rtlCol="0">
            <a:spAutoFit/>
          </a:bodyPr>
          <a:lstStyle/>
          <a:p>
            <a:pPr marL="469900" lvl="1" algn="ctr">
              <a:spcBef>
                <a:spcPts val="95"/>
              </a:spcBef>
            </a:pPr>
            <a:endParaRPr lang="en-IN" sz="2800" spc="-10" dirty="0" smtClean="0">
              <a:solidFill>
                <a:schemeClr val="tx1"/>
              </a:solidFill>
              <a:latin typeface="Bell MT" pitchFamily="18" charset="0"/>
            </a:endParaRP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1</a:t>
            </a:fld>
            <a:endParaRPr spc="-50" dirty="0"/>
          </a:p>
        </p:txBody>
      </p:sp>
      <p:sp>
        <p:nvSpPr>
          <p:cNvPr id="9" name="Rectangle 8"/>
          <p:cNvSpPr/>
          <p:nvPr/>
        </p:nvSpPr>
        <p:spPr>
          <a:xfrm>
            <a:off x="3048000" y="2545425"/>
            <a:ext cx="6096000" cy="1213153"/>
          </a:xfrm>
          <a:prstGeom prst="rect">
            <a:avLst/>
          </a:prstGeom>
        </p:spPr>
        <p:txBody>
          <a:bodyPr>
            <a:spAutoFit/>
          </a:bodyPr>
          <a:lstStyle/>
          <a:p>
            <a:pPr marL="469900" lvl="1" algn="l">
              <a:spcBef>
                <a:spcPts val="95"/>
              </a:spcBef>
            </a:pPr>
            <a:r>
              <a:rPr lang="en-IN" sz="3600" b="1" spc="-10" dirty="0" smtClean="0">
                <a:solidFill>
                  <a:schemeClr val="tx1"/>
                </a:solidFill>
                <a:latin typeface="Bell MT" pitchFamily="18" charset="0"/>
              </a:rPr>
              <a:t>           </a:t>
            </a:r>
            <a:r>
              <a:rPr lang="en-IN" sz="3600" b="1" spc="-10" dirty="0" smtClean="0">
                <a:solidFill>
                  <a:schemeClr val="tx1"/>
                </a:solidFill>
                <a:latin typeface="Bell MT" pitchFamily="18" charset="0"/>
              </a:rPr>
              <a:t>   </a:t>
            </a:r>
            <a:r>
              <a:rPr lang="en-IN" sz="3600" b="1" spc="-10" dirty="0" smtClean="0">
                <a:solidFill>
                  <a:schemeClr val="tx1"/>
                </a:solidFill>
                <a:latin typeface="Bell MT" pitchFamily="18" charset="0"/>
              </a:rPr>
              <a:t>ABINAYA A</a:t>
            </a:r>
            <a:r>
              <a:rPr lang="en-IN" sz="3600" b="1" spc="-10" dirty="0" smtClean="0">
                <a:solidFill>
                  <a:schemeClr val="tx1"/>
                </a:solidFill>
                <a:latin typeface="Bell MT" pitchFamily="18" charset="0"/>
              </a:rPr>
              <a:t>.</a:t>
            </a:r>
            <a:endParaRPr lang="en-IN" sz="3600" b="1" spc="-10" dirty="0" smtClean="0">
              <a:solidFill>
                <a:schemeClr val="tx1"/>
              </a:solidFill>
              <a:latin typeface="Bell MT" pitchFamily="18" charset="0"/>
            </a:endParaRPr>
          </a:p>
          <a:p>
            <a:pPr marL="469900" lvl="1" algn="l">
              <a:spcBef>
                <a:spcPts val="95"/>
              </a:spcBef>
            </a:pPr>
            <a:r>
              <a:rPr lang="en-IN" sz="3600" spc="-10" dirty="0" smtClean="0">
                <a:solidFill>
                  <a:schemeClr val="tx1"/>
                </a:solidFill>
                <a:latin typeface="+mn-lt"/>
              </a:rPr>
              <a:t>              </a:t>
            </a:r>
            <a:r>
              <a:rPr lang="en-IN" sz="2400" b="1" spc="-10" dirty="0" smtClean="0">
                <a:solidFill>
                  <a:schemeClr val="tx1"/>
                </a:solidFill>
                <a:latin typeface="Bell MT" pitchFamily="18" charset="0"/>
              </a:rPr>
              <a:t> </a:t>
            </a:r>
            <a:r>
              <a:rPr lang="en-IN" sz="3600" b="1" spc="-10" dirty="0" smtClean="0">
                <a:solidFill>
                  <a:schemeClr val="tx1"/>
                </a:solidFill>
                <a:latin typeface="Bell MT" pitchFamily="18" charset="0"/>
              </a:rPr>
              <a:t>                    </a:t>
            </a:r>
            <a:r>
              <a:rPr lang="en-IN" sz="3600" spc="-10" dirty="0" smtClean="0">
                <a:solidFill>
                  <a:schemeClr val="tx1"/>
                </a:solidFill>
              </a:rPr>
              <a:t> </a:t>
            </a:r>
          </a:p>
        </p:txBody>
      </p:sp>
      <p:sp>
        <p:nvSpPr>
          <p:cNvPr id="11" name="Rectangle 10"/>
          <p:cNvSpPr/>
          <p:nvPr/>
        </p:nvSpPr>
        <p:spPr>
          <a:xfrm>
            <a:off x="2524100" y="3786190"/>
            <a:ext cx="9903673" cy="461665"/>
          </a:xfrm>
          <a:prstGeom prst="rect">
            <a:avLst/>
          </a:prstGeom>
        </p:spPr>
        <p:txBody>
          <a:bodyPr wrap="none">
            <a:spAutoFit/>
          </a:bodyPr>
          <a:lstStyle/>
          <a:p>
            <a:r>
              <a:rPr lang="en-IN" spc="-10" dirty="0" smtClean="0">
                <a:solidFill>
                  <a:schemeClr val="tx1"/>
                </a:solidFill>
              </a:rPr>
              <a:t>             </a:t>
            </a:r>
            <a:r>
              <a:rPr lang="en-IN" sz="2400" spc="-10" dirty="0" smtClean="0">
                <a:solidFill>
                  <a:schemeClr val="tx1"/>
                </a:solidFill>
                <a:latin typeface="Bell MT" pitchFamily="18" charset="0"/>
              </a:rPr>
              <a:t>BE COMPUTER </a:t>
            </a:r>
            <a:r>
              <a:rPr lang="en-IN" sz="2400" spc="-10" dirty="0" smtClean="0">
                <a:solidFill>
                  <a:schemeClr val="tx1"/>
                </a:solidFill>
                <a:latin typeface="Bookman Old Style" pitchFamily="18" charset="0"/>
              </a:rPr>
              <a:t>SCIENCE</a:t>
            </a:r>
            <a:r>
              <a:rPr lang="en-IN" sz="2400" spc="-10" dirty="0" smtClean="0">
                <a:solidFill>
                  <a:schemeClr val="tx1"/>
                </a:solidFill>
                <a:latin typeface="Bell MT" pitchFamily="18" charset="0"/>
              </a:rPr>
              <a:t> AND ENGINEERING </a:t>
            </a:r>
            <a:r>
              <a:rPr lang="en-IN" sz="2400" b="1" spc="-10" dirty="0" smtClean="0">
                <a:solidFill>
                  <a:schemeClr val="tx1"/>
                </a:solidFill>
                <a:latin typeface="Bell MT" pitchFamily="18" charset="0"/>
              </a:rPr>
              <a:t>                         </a:t>
            </a:r>
            <a:r>
              <a:rPr lang="en-IN" sz="2400" spc="-10" dirty="0" smtClean="0">
                <a:solidFill>
                  <a:schemeClr val="tx1"/>
                </a:solidFill>
                <a:latin typeface="Bell MT" pitchFamily="18" charset="0"/>
              </a:rPr>
              <a:t> </a:t>
            </a:r>
            <a:endParaRPr lang="en-US" dirty="0">
              <a:latin typeface="Bell MT" pitchFamily="18" charset="0"/>
            </a:endParaRPr>
          </a:p>
        </p:txBody>
      </p:sp>
      <p:sp>
        <p:nvSpPr>
          <p:cNvPr id="12" name="Rectangle 11"/>
          <p:cNvSpPr/>
          <p:nvPr/>
        </p:nvSpPr>
        <p:spPr>
          <a:xfrm>
            <a:off x="3095604" y="4286256"/>
            <a:ext cx="7286676" cy="707886"/>
          </a:xfrm>
          <a:prstGeom prst="rect">
            <a:avLst/>
          </a:prstGeom>
        </p:spPr>
        <p:txBody>
          <a:bodyPr wrap="square">
            <a:spAutoFit/>
          </a:bodyPr>
          <a:lstStyle/>
          <a:p>
            <a:pPr algn="ctr"/>
            <a:r>
              <a:rPr lang="en-IN" sz="2000" spc="-10" dirty="0" smtClean="0">
                <a:solidFill>
                  <a:schemeClr val="tx1"/>
                </a:solidFill>
                <a:latin typeface="Bell MT" pitchFamily="18" charset="0"/>
              </a:rPr>
              <a:t>SIR ISSAC NEWTON COLLEGE OF ENGINEERING </a:t>
            </a:r>
          </a:p>
          <a:p>
            <a:pPr algn="ctr"/>
            <a:r>
              <a:rPr lang="en-IN" sz="2000" spc="-10" dirty="0" smtClean="0">
                <a:solidFill>
                  <a:schemeClr val="tx1"/>
                </a:solidFill>
                <a:latin typeface="Bell MT" pitchFamily="18" charset="0"/>
              </a:rPr>
              <a:t>AND </a:t>
            </a:r>
            <a:r>
              <a:rPr lang="en-IN" sz="2000" spc="-10" dirty="0" smtClean="0">
                <a:solidFill>
                  <a:schemeClr val="tx1"/>
                </a:solidFill>
                <a:latin typeface="Bell MT" pitchFamily="18" charset="0"/>
              </a:rPr>
              <a:t>TECHNOLOGY </a:t>
            </a:r>
            <a:r>
              <a:rPr lang="en-IN" sz="2000" b="1" spc="-10" dirty="0" smtClean="0">
                <a:solidFill>
                  <a:schemeClr val="tx1"/>
                </a:solidFill>
                <a:latin typeface="Bell MT" pitchFamily="18" charset="0"/>
              </a:rPr>
              <a:t>  </a:t>
            </a:r>
            <a:r>
              <a:rPr lang="en-IN" b="1" spc="-10" dirty="0" smtClean="0">
                <a:solidFill>
                  <a:schemeClr val="tx1"/>
                </a:solidFill>
                <a:latin typeface="Bell MT" pitchFamily="18" charset="0"/>
              </a:rPr>
              <a:t>                        </a:t>
            </a:r>
            <a:r>
              <a:rPr lang="en-IN" spc="-10" dirty="0" smtClean="0">
                <a:solidFill>
                  <a:schemeClr val="tx1"/>
                </a:solidFill>
                <a:latin typeface="Bell MT" pitchFamily="18" charset="0"/>
              </a:rPr>
              <a:t> </a:t>
            </a:r>
            <a:endParaRPr lang="en-US" dirty="0">
              <a:latin typeface="Bell MT" pitchFamily="18" charset="0"/>
            </a:endParaRPr>
          </a:p>
        </p:txBody>
      </p:sp>
      <p:sp>
        <p:nvSpPr>
          <p:cNvPr id="10" name="Rectangle 9"/>
          <p:cNvSpPr/>
          <p:nvPr/>
        </p:nvSpPr>
        <p:spPr>
          <a:xfrm>
            <a:off x="5595934" y="3143248"/>
            <a:ext cx="1881284" cy="400110"/>
          </a:xfrm>
          <a:prstGeom prst="rect">
            <a:avLst/>
          </a:prstGeom>
        </p:spPr>
        <p:txBody>
          <a:bodyPr wrap="none">
            <a:spAutoFit/>
          </a:bodyPr>
          <a:lstStyle/>
          <a:p>
            <a:r>
              <a:rPr lang="en-IN" sz="2000" spc="-10" dirty="0" smtClean="0">
                <a:solidFill>
                  <a:schemeClr val="tx1"/>
                </a:solidFill>
              </a:rPr>
              <a:t>821721104001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38084" y="214290"/>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10</a:t>
            </a:fld>
            <a:endParaRPr spc="-25" dirty="0"/>
          </a:p>
        </p:txBody>
      </p:sp>
      <p:sp>
        <p:nvSpPr>
          <p:cNvPr id="12" name="Rectangle 11"/>
          <p:cNvSpPr/>
          <p:nvPr/>
        </p:nvSpPr>
        <p:spPr>
          <a:xfrm>
            <a:off x="380960" y="1000108"/>
            <a:ext cx="6096000" cy="707886"/>
          </a:xfrm>
          <a:prstGeom prst="rect">
            <a:avLst/>
          </a:prstGeom>
        </p:spPr>
        <p:txBody>
          <a:bodyPr>
            <a:spAutoFit/>
          </a:bodyPr>
          <a:lstStyle/>
          <a:p>
            <a:r>
              <a:rPr lang="en-US" sz="2000" dirty="0" smtClean="0">
                <a:latin typeface="Trebuchet MS" pitchFamily="34" charset="0"/>
              </a:rPr>
              <a:t>HOUSE PRICE</a:t>
            </a:r>
            <a:r>
              <a:rPr lang="en-US" sz="2000" dirty="0" smtClean="0">
                <a:latin typeface="Trebuchet MS" pitchFamily="34" charset="0"/>
              </a:rPr>
              <a:t> </a:t>
            </a:r>
            <a:r>
              <a:rPr lang="en-US" sz="2000" dirty="0" smtClean="0">
                <a:latin typeface="Trebuchet MS" pitchFamily="34" charset="0"/>
              </a:rPr>
              <a:t>PREDICTION USING </a:t>
            </a:r>
            <a:r>
              <a:rPr lang="en-US" sz="2000" dirty="0">
                <a:latin typeface="Trebuchet MS" pitchFamily="34" charset="0"/>
              </a:rPr>
              <a:t>A</a:t>
            </a:r>
            <a:r>
              <a:rPr lang="en-US" sz="2000" dirty="0" smtClean="0">
                <a:latin typeface="Trebuchet MS" pitchFamily="34" charset="0"/>
              </a:rPr>
              <a:t>NN</a:t>
            </a:r>
            <a:r>
              <a:rPr lang="en-US" sz="2000" dirty="0">
                <a:latin typeface="Trebuchet MS" pitchFamily="34" charset="0"/>
              </a:rPr>
              <a:t/>
            </a:r>
            <a:br>
              <a:rPr lang="en-US" sz="2000" dirty="0">
                <a:latin typeface="Trebuchet MS" pitchFamily="34" charset="0"/>
              </a:rPr>
            </a:br>
            <a:endParaRPr lang="en-US" sz="2000" dirty="0">
              <a:latin typeface="Trebuchet MS" pitchFamily="34" charset="0"/>
            </a:endParaRPr>
          </a:p>
        </p:txBody>
      </p:sp>
      <p:pic>
        <p:nvPicPr>
          <p:cNvPr id="11" name="Picture 10" descr="house price prediction data set.png"/>
          <p:cNvPicPr>
            <a:picLocks noChangeAspect="1"/>
          </p:cNvPicPr>
          <p:nvPr/>
        </p:nvPicPr>
        <p:blipFill>
          <a:blip r:embed="rId3"/>
          <a:stretch>
            <a:fillRect/>
          </a:stretch>
        </p:blipFill>
        <p:spPr>
          <a:xfrm>
            <a:off x="452398" y="1428736"/>
            <a:ext cx="9753600" cy="50006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5" name="object 1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rot="10800000" flipV="1">
            <a:off x="952464" y="500042"/>
            <a:ext cx="10001320" cy="750847"/>
          </a:xfrm>
          <a:prstGeom prst="rect">
            <a:avLst/>
          </a:prstGeom>
        </p:spPr>
        <p:txBody>
          <a:bodyPr vert="horz" wrap="square" lIns="0" tIns="12065" rIns="0" bIns="0" rtlCol="0">
            <a:spAutoFit/>
          </a:bodyPr>
          <a:lstStyle/>
          <a:p>
            <a:pPr marL="12700" marR="5080" algn="ctr">
              <a:lnSpc>
                <a:spcPct val="100000"/>
              </a:lnSpc>
              <a:spcBef>
                <a:spcPts val="95"/>
              </a:spcBef>
            </a:pPr>
            <a:r>
              <a:rPr lang="en-US" dirty="0" smtClean="0">
                <a:latin typeface="Trebuchet MS" pitchFamily="34" charset="0"/>
              </a:rPr>
              <a:t>HOUSE PRICE PREDICTION (ANN</a:t>
            </a:r>
            <a:r>
              <a:rPr lang="en-US" dirty="0" smtClean="0">
                <a:latin typeface="Trebuchet MS" pitchFamily="34" charset="0"/>
              </a:rPr>
              <a:t>)</a:t>
            </a:r>
            <a:endParaRPr dirty="0">
              <a:latin typeface="Trebuchet MS" pitchFamily="34" charset="0"/>
            </a:endParaRP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2</a:t>
            </a:fld>
            <a:endParaRPr spc="-50" dirty="0"/>
          </a:p>
        </p:txBody>
      </p:sp>
      <p:pic>
        <p:nvPicPr>
          <p:cNvPr id="10" name="Picture 9" descr="house price prediction.png"/>
          <p:cNvPicPr>
            <a:picLocks noChangeAspect="1"/>
          </p:cNvPicPr>
          <p:nvPr/>
        </p:nvPicPr>
        <p:blipFill>
          <a:blip r:embed="rId2"/>
          <a:stretch>
            <a:fillRect/>
          </a:stretch>
        </p:blipFill>
        <p:spPr>
          <a:xfrm>
            <a:off x="2881290" y="1714488"/>
            <a:ext cx="6429420" cy="400052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3"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4" cstate="print"/>
            <a:stretch>
              <a:fillRect/>
            </a:stretch>
          </p:blipFill>
          <p:spPr>
            <a:xfrm>
              <a:off x="466344" y="6409944"/>
              <a:ext cx="3706367" cy="295656"/>
            </a:xfrm>
            <a:prstGeom prst="rect">
              <a:avLst/>
            </a:prstGeom>
          </p:spPr>
        </p:pic>
        <p:pic>
          <p:nvPicPr>
            <p:cNvPr id="19" name="object 19"/>
            <p:cNvPicPr/>
            <p:nvPr/>
          </p:nvPicPr>
          <p:blipFill>
            <a:blip r:embed="rId5"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368046"/>
            <a:ext cx="9736455" cy="812017"/>
          </a:xfrm>
          <a:prstGeom prst="rect">
            <a:avLst/>
          </a:prstGeom>
        </p:spPr>
        <p:txBody>
          <a:bodyPr vert="horz" wrap="square" lIns="0" tIns="72644" rIns="0" bIns="0" rtlCol="0">
            <a:spAutoFit/>
          </a:bodyPr>
          <a:lstStyle/>
          <a:p>
            <a:pPr marL="193675">
              <a:lnSpc>
                <a:spcPct val="100000"/>
              </a:lnSpc>
              <a:spcBef>
                <a:spcPts val="100"/>
              </a:spcBef>
            </a:pPr>
            <a:r>
              <a:rPr spc="-10" dirty="0">
                <a:latin typeface="+mn-lt"/>
              </a:rPr>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3</a:t>
            </a:fld>
            <a:endParaRPr spc="-50" dirty="0"/>
          </a:p>
        </p:txBody>
      </p:sp>
      <p:sp>
        <p:nvSpPr>
          <p:cNvPr id="23" name="Rectangle 22"/>
          <p:cNvSpPr/>
          <p:nvPr/>
        </p:nvSpPr>
        <p:spPr>
          <a:xfrm>
            <a:off x="1881158" y="3143248"/>
            <a:ext cx="8286808" cy="3477875"/>
          </a:xfrm>
          <a:prstGeom prst="rect">
            <a:avLst/>
          </a:prstGeom>
        </p:spPr>
        <p:txBody>
          <a:bodyPr wrap="square">
            <a:spAutoFit/>
          </a:bodyPr>
          <a:lstStyle/>
          <a:p>
            <a:r>
              <a:rPr lang="en-US" sz="2000" dirty="0" smtClean="0">
                <a:latin typeface="+mn-lt"/>
              </a:rPr>
              <a:t>1.   </a:t>
            </a:r>
            <a:r>
              <a:rPr lang="en-US" sz="2000" dirty="0" smtClean="0">
                <a:latin typeface="Bell MT" pitchFamily="18" charset="0"/>
              </a:rPr>
              <a:t>Introduction : Overview of the project goals.</a:t>
            </a:r>
            <a:endParaRPr lang="en-US" sz="2000" dirty="0" smtClean="0">
              <a:latin typeface="+mn-lt"/>
            </a:endParaRPr>
          </a:p>
          <a:p>
            <a:r>
              <a:rPr lang="en-US" sz="2000" dirty="0" smtClean="0">
                <a:latin typeface="+mn-lt"/>
              </a:rPr>
              <a:t>2.   </a:t>
            </a:r>
            <a:r>
              <a:rPr lang="en-US" sz="2000" dirty="0" smtClean="0">
                <a:latin typeface="Bell MT" pitchFamily="18" charset="0"/>
              </a:rPr>
              <a:t>Data Collection and Preprocessing : Gathering relevant dataset.</a:t>
            </a:r>
          </a:p>
          <a:p>
            <a:r>
              <a:rPr lang="en-US" sz="2000" dirty="0" smtClean="0">
                <a:latin typeface="+mn-lt"/>
              </a:rPr>
              <a:t>3.   </a:t>
            </a:r>
            <a:r>
              <a:rPr lang="en-US" sz="2000" dirty="0" smtClean="0">
                <a:latin typeface="Bell MT" pitchFamily="18" charset="0"/>
              </a:rPr>
              <a:t>Model Architecture Design : Determine the structure.</a:t>
            </a:r>
            <a:endParaRPr lang="en-US" sz="2000" dirty="0" smtClean="0">
              <a:latin typeface="+mn-lt"/>
            </a:endParaRPr>
          </a:p>
          <a:p>
            <a:r>
              <a:rPr lang="en-US" sz="2000" dirty="0" smtClean="0">
                <a:latin typeface="+mn-lt"/>
              </a:rPr>
              <a:t>4.   </a:t>
            </a:r>
            <a:r>
              <a:rPr lang="en-US" sz="2000" dirty="0" smtClean="0">
                <a:latin typeface="Bell MT" pitchFamily="18" charset="0"/>
              </a:rPr>
              <a:t>Data Splitting : Splitting the data.</a:t>
            </a:r>
            <a:endParaRPr lang="en-US" sz="2000" dirty="0" smtClean="0">
              <a:latin typeface="+mn-lt"/>
            </a:endParaRPr>
          </a:p>
          <a:p>
            <a:r>
              <a:rPr lang="en-US" sz="2000" dirty="0" smtClean="0">
                <a:latin typeface="+mn-lt"/>
              </a:rPr>
              <a:t>5.   </a:t>
            </a:r>
            <a:r>
              <a:rPr lang="en-US" sz="2000" dirty="0" smtClean="0">
                <a:latin typeface="Bell MT" pitchFamily="18" charset="0"/>
              </a:rPr>
              <a:t>Model Training : Training the ANN using the training dataset.</a:t>
            </a:r>
            <a:endParaRPr lang="en-US" sz="2000" dirty="0" smtClean="0">
              <a:latin typeface="+mn-lt"/>
            </a:endParaRPr>
          </a:p>
          <a:p>
            <a:r>
              <a:rPr lang="en-US" sz="2000" dirty="0" smtClean="0">
                <a:latin typeface="+mn-lt"/>
              </a:rPr>
              <a:t>6.   </a:t>
            </a:r>
            <a:r>
              <a:rPr lang="en-US" sz="2000" dirty="0" smtClean="0">
                <a:latin typeface="Bell MT" pitchFamily="18" charset="0"/>
              </a:rPr>
              <a:t>Model Evaluation : Accessing the performance of the trained model.</a:t>
            </a:r>
            <a:endParaRPr lang="en-US" sz="2000" dirty="0" smtClean="0">
              <a:latin typeface="+mn-lt"/>
            </a:endParaRPr>
          </a:p>
          <a:p>
            <a:r>
              <a:rPr lang="en-US" sz="2000" dirty="0" smtClean="0">
                <a:latin typeface="+mn-lt"/>
              </a:rPr>
              <a:t>7.   </a:t>
            </a:r>
            <a:r>
              <a:rPr lang="en-US" sz="2000" dirty="0" err="1" smtClean="0">
                <a:latin typeface="Bell MT" pitchFamily="18" charset="0"/>
              </a:rPr>
              <a:t>Hyperparameter</a:t>
            </a:r>
            <a:r>
              <a:rPr lang="en-US" sz="2000" dirty="0" smtClean="0">
                <a:latin typeface="Bell MT" pitchFamily="18" charset="0"/>
              </a:rPr>
              <a:t> Tuning : Optimizing </a:t>
            </a:r>
            <a:r>
              <a:rPr lang="en-US" sz="2000" dirty="0" err="1" smtClean="0">
                <a:latin typeface="Bell MT" pitchFamily="18" charset="0"/>
              </a:rPr>
              <a:t>hyperparameter</a:t>
            </a:r>
            <a:r>
              <a:rPr lang="en-US" sz="2000" dirty="0" smtClean="0">
                <a:latin typeface="Bell MT" pitchFamily="18" charset="0"/>
              </a:rPr>
              <a:t>.</a:t>
            </a:r>
            <a:endParaRPr lang="en-US" sz="2000" dirty="0" smtClean="0">
              <a:latin typeface="+mn-lt"/>
            </a:endParaRPr>
          </a:p>
          <a:p>
            <a:r>
              <a:rPr lang="en-US" sz="2000" dirty="0" smtClean="0">
                <a:latin typeface="+mn-lt"/>
              </a:rPr>
              <a:t>8.   </a:t>
            </a:r>
            <a:r>
              <a:rPr lang="en-US" sz="2000" dirty="0" smtClean="0">
                <a:latin typeface="Bell MT" pitchFamily="18" charset="0"/>
              </a:rPr>
              <a:t>Model Validation : Assessing the generation performance.</a:t>
            </a:r>
            <a:endParaRPr lang="en-US" sz="2000" dirty="0" smtClean="0">
              <a:latin typeface="+mn-lt"/>
            </a:endParaRPr>
          </a:p>
          <a:p>
            <a:r>
              <a:rPr lang="en-US" sz="2000" dirty="0" smtClean="0">
                <a:latin typeface="+mn-lt"/>
              </a:rPr>
              <a:t>9.    </a:t>
            </a:r>
            <a:r>
              <a:rPr lang="en-US" sz="2000" dirty="0" smtClean="0">
                <a:latin typeface="Bell MT" pitchFamily="18" charset="0"/>
              </a:rPr>
              <a:t>Deployment : Deploying the trained ANN model.</a:t>
            </a:r>
            <a:endParaRPr lang="en-US" sz="2000" dirty="0" smtClean="0">
              <a:latin typeface="+mn-lt"/>
            </a:endParaRPr>
          </a:p>
          <a:p>
            <a:r>
              <a:rPr lang="en-US" sz="2000" dirty="0" smtClean="0">
                <a:latin typeface="+mn-lt"/>
              </a:rPr>
              <a:t>10. </a:t>
            </a:r>
            <a:r>
              <a:rPr lang="en-US" sz="2000" dirty="0" smtClean="0">
                <a:latin typeface="Bell MT" pitchFamily="18" charset="0"/>
              </a:rPr>
              <a:t>Monitoring and Maintenance :  Setting up monitoring systems.</a:t>
            </a:r>
            <a:endParaRPr lang="en-US" sz="2000" dirty="0" smtClean="0">
              <a:latin typeface="Bell MT" pitchFamily="18" charset="0"/>
            </a:endParaRPr>
          </a:p>
          <a:p>
            <a:endParaRPr lang="en-US" sz="2000" dirty="0" smtClean="0">
              <a:latin typeface="Bell MT" pitchFamily="18" charset="0"/>
            </a:endParaRPr>
          </a:p>
        </p:txBody>
      </p:sp>
      <p:sp>
        <p:nvSpPr>
          <p:cNvPr id="24" name="Rectangle 23"/>
          <p:cNvSpPr/>
          <p:nvPr/>
        </p:nvSpPr>
        <p:spPr>
          <a:xfrm>
            <a:off x="380960" y="1285860"/>
            <a:ext cx="9715568" cy="2000548"/>
          </a:xfrm>
          <a:prstGeom prst="rect">
            <a:avLst/>
          </a:prstGeom>
        </p:spPr>
        <p:txBody>
          <a:bodyPr wrap="square">
            <a:spAutoFit/>
          </a:bodyPr>
          <a:lstStyle/>
          <a:p>
            <a:r>
              <a:rPr lang="en-US" sz="2000" dirty="0" smtClean="0">
                <a:latin typeface="Bell MT" pitchFamily="18" charset="0"/>
              </a:rPr>
              <a:t>House price prediction is a crucial aspect of the real estate industry, enabling homeowners, buyers, sellers, and investors to make informed decisions. It involves utilizing various data points and predictive models to estimate the value of residential properties accurately. With the increasing availability of data and advancements in machine learning techniques, house price prediction has become more precise and reliable than ever before.</a:t>
            </a:r>
            <a:endParaRPr lang="en-US" sz="2400" dirty="0" smtClean="0">
              <a:latin typeface="Bell MT" pitchFamily="18" charset="0"/>
            </a:endParaRPr>
          </a:p>
          <a:p>
            <a:r>
              <a:rPr lang="en-US" sz="2400" dirty="0" smtClean="0">
                <a:latin typeface="Bell MT"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523836" y="285728"/>
            <a:ext cx="562991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4</a:t>
            </a:fld>
            <a:endParaRPr spc="-50" dirty="0"/>
          </a:p>
        </p:txBody>
      </p:sp>
      <p:sp>
        <p:nvSpPr>
          <p:cNvPr id="12" name="TextBox 11">
            <a:extLst>
              <a:ext uri="{FF2B5EF4-FFF2-40B4-BE49-F238E27FC236}">
                <a16:creationId xmlns:a16="http://schemas.microsoft.com/office/drawing/2014/main" xmlns="" id="{80569F5F-BAE0-4C70-7DEC-FCF2A1A68D93}"/>
              </a:ext>
            </a:extLst>
          </p:cNvPr>
          <p:cNvSpPr txBox="1"/>
          <p:nvPr/>
        </p:nvSpPr>
        <p:spPr>
          <a:xfrm>
            <a:off x="1028865" y="1572838"/>
            <a:ext cx="6281763" cy="369332"/>
          </a:xfrm>
          <a:prstGeom prst="rect">
            <a:avLst/>
          </a:prstGeom>
          <a:noFill/>
        </p:spPr>
        <p:txBody>
          <a:bodyPr wrap="square">
            <a:spAutoFit/>
          </a:bodyPr>
          <a:lstStyle/>
          <a:p>
            <a:r>
              <a:rPr lang="en-IN" dirty="0">
                <a:solidFill>
                  <a:schemeClr val="tx2">
                    <a:lumMod val="60000"/>
                    <a:lumOff val="40000"/>
                  </a:schemeClr>
                </a:solidFill>
              </a:rPr>
              <a:t>      </a:t>
            </a:r>
            <a:endParaRPr lang="en-US" dirty="0">
              <a:solidFill>
                <a:schemeClr val="tx2">
                  <a:lumMod val="60000"/>
                  <a:lumOff val="40000"/>
                </a:schemeClr>
              </a:solidFill>
            </a:endParaRPr>
          </a:p>
        </p:txBody>
      </p:sp>
      <p:sp>
        <p:nvSpPr>
          <p:cNvPr id="13" name="Rectangle 12"/>
          <p:cNvSpPr/>
          <p:nvPr/>
        </p:nvSpPr>
        <p:spPr>
          <a:xfrm>
            <a:off x="595274" y="1214422"/>
            <a:ext cx="8715436" cy="2862322"/>
          </a:xfrm>
          <a:prstGeom prst="rect">
            <a:avLst/>
          </a:prstGeom>
        </p:spPr>
        <p:txBody>
          <a:bodyPr wrap="square">
            <a:spAutoFit/>
          </a:bodyPr>
          <a:lstStyle/>
          <a:p>
            <a:r>
              <a:rPr lang="en-US" sz="2000" dirty="0" smtClean="0">
                <a:latin typeface="Bell MT" pitchFamily="18" charset="0"/>
              </a:rPr>
              <a:t>The problem of house price prediction using Artificial Neural Networks (ANN) arises from the need to accurately estimate the value of residential properties based on various attributes. The objective is to develop a predictive model that can leverage the power of neural networks to analyze complex relationships within the data and make precise predictions of  house prices.</a:t>
            </a:r>
          </a:p>
          <a:p>
            <a:endParaRPr lang="en-US" sz="2000" dirty="0">
              <a:latin typeface="Bell MT" pitchFamily="18" charset="0"/>
            </a:endParaRPr>
          </a:p>
          <a:p>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p:txBody>
      </p:sp>
      <p:sp>
        <p:nvSpPr>
          <p:cNvPr id="11" name="Rectangle 10"/>
          <p:cNvSpPr/>
          <p:nvPr/>
        </p:nvSpPr>
        <p:spPr>
          <a:xfrm>
            <a:off x="595274" y="3214686"/>
            <a:ext cx="7072362" cy="2554545"/>
          </a:xfrm>
          <a:prstGeom prst="rect">
            <a:avLst/>
          </a:prstGeom>
        </p:spPr>
        <p:txBody>
          <a:bodyPr wrap="square">
            <a:spAutoFit/>
          </a:bodyPr>
          <a:lstStyle/>
          <a:p>
            <a:r>
              <a:rPr lang="en-US" sz="2000" dirty="0" smtClean="0">
                <a:latin typeface="Bell MT" pitchFamily="18" charset="0"/>
              </a:rPr>
              <a:t>The ultimate goal of addressing this problem is to provide stakeholders in the real estate industry with a valuable tool for making data-driven decisions, whether it's pricing properties accurately, assessing market trends, identifying investment opportunities, or facilitating transactions effectively. By leveraging Artificial Neural Networks for house price prediction, the aim is to achieve higher prediction accuracy and better capture the nuances of property valuation in dynamic real estate markets.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666712" y="214290"/>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5</a:t>
            </a:fld>
            <a:endParaRPr spc="-50" dirty="0"/>
          </a:p>
        </p:txBody>
      </p:sp>
      <p:sp>
        <p:nvSpPr>
          <p:cNvPr id="12" name="TextBox 11">
            <a:extLst>
              <a:ext uri="{FF2B5EF4-FFF2-40B4-BE49-F238E27FC236}">
                <a16:creationId xmlns:a16="http://schemas.microsoft.com/office/drawing/2014/main" xmlns="" id="{EDEEE418-5A3D-6964-3131-905A0BB5ED8D}"/>
              </a:ext>
            </a:extLst>
          </p:cNvPr>
          <p:cNvSpPr txBox="1"/>
          <p:nvPr/>
        </p:nvSpPr>
        <p:spPr>
          <a:xfrm>
            <a:off x="595274" y="1000108"/>
            <a:ext cx="8227879" cy="2831544"/>
          </a:xfrm>
          <a:prstGeom prst="rect">
            <a:avLst/>
          </a:prstGeom>
          <a:noFill/>
        </p:spPr>
        <p:txBody>
          <a:bodyPr wrap="square">
            <a:spAutoFit/>
          </a:bodyPr>
          <a:lstStyle/>
          <a:p>
            <a:r>
              <a:rPr lang="en-IN" sz="2000" dirty="0" smtClean="0">
                <a:solidFill>
                  <a:schemeClr val="tx1"/>
                </a:solidFill>
                <a:latin typeface="Bell MT" pitchFamily="18" charset="0"/>
              </a:rPr>
              <a:t>Title: </a:t>
            </a:r>
            <a:r>
              <a:rPr lang="en-IN" sz="2000" b="1" dirty="0">
                <a:solidFill>
                  <a:schemeClr val="tx1"/>
                </a:solidFill>
                <a:latin typeface="Bell MT" pitchFamily="18" charset="0"/>
              </a:rPr>
              <a:t>H</a:t>
            </a:r>
            <a:r>
              <a:rPr lang="en-IN" sz="2000" b="1" dirty="0" smtClean="0">
                <a:solidFill>
                  <a:schemeClr val="tx1"/>
                </a:solidFill>
                <a:latin typeface="Bell MT" pitchFamily="18" charset="0"/>
              </a:rPr>
              <a:t>ouse</a:t>
            </a:r>
            <a:r>
              <a:rPr lang="en-IN" sz="2000" b="1" dirty="0" smtClean="0">
                <a:solidFill>
                  <a:schemeClr val="tx1"/>
                </a:solidFill>
                <a:latin typeface="Bell MT" pitchFamily="18" charset="0"/>
              </a:rPr>
              <a:t> Price </a:t>
            </a:r>
            <a:r>
              <a:rPr lang="en-IN" sz="2000" b="1" dirty="0" smtClean="0">
                <a:solidFill>
                  <a:schemeClr val="tx1"/>
                </a:solidFill>
                <a:latin typeface="Bell MT" pitchFamily="18" charset="0"/>
              </a:rPr>
              <a:t>prediction </a:t>
            </a:r>
          </a:p>
          <a:p>
            <a:endParaRPr lang="en-IN" sz="2000" b="1" dirty="0" smtClean="0">
              <a:solidFill>
                <a:schemeClr val="tx1"/>
              </a:solidFill>
              <a:latin typeface="Bell MT" pitchFamily="18" charset="0"/>
            </a:endParaRPr>
          </a:p>
          <a:p>
            <a:r>
              <a:rPr lang="en-US" sz="2000" dirty="0" smtClean="0">
                <a:latin typeface="Bell MT" pitchFamily="18" charset="0"/>
              </a:rPr>
              <a:t>Objective</a:t>
            </a:r>
            <a:r>
              <a:rPr lang="en-US" sz="2000" dirty="0" smtClean="0">
                <a:latin typeface="Bell MT" pitchFamily="18" charset="0"/>
              </a:rPr>
              <a:t>: The objective of house price prediction is to accurately estimate the value of a property based on various factors such as location, size, amenities, market trends, and historical data. This is valuable for buyers, sellers, and real estate professionals to make informed decisions about buying, selling, or investing in properties.</a:t>
            </a:r>
            <a:endParaRPr lang="en-IN" sz="2000" dirty="0" smtClean="0">
              <a:solidFill>
                <a:schemeClr val="tx1"/>
              </a:solidFill>
              <a:latin typeface="Bell MT" pitchFamily="18" charset="0"/>
            </a:endParaRPr>
          </a:p>
          <a:p>
            <a:r>
              <a:rPr lang="en-IN" b="1" dirty="0" smtClean="0">
                <a:solidFill>
                  <a:schemeClr val="tx1"/>
                </a:solidFill>
                <a:latin typeface="Bell MT" pitchFamily="18" charset="0"/>
              </a:rPr>
              <a:t>               </a:t>
            </a:r>
          </a:p>
          <a:p>
            <a:r>
              <a:rPr lang="en-IN" sz="2000" dirty="0" smtClean="0">
                <a:solidFill>
                  <a:schemeClr val="tx1"/>
                </a:solidFill>
                <a:latin typeface="Bell MT" pitchFamily="18" charset="0"/>
              </a:rPr>
              <a:t>   </a:t>
            </a:r>
            <a:endParaRPr lang="en-US" sz="24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6</a:t>
            </a:fld>
            <a:endParaRPr spc="-50" dirty="0"/>
          </a:p>
        </p:txBody>
      </p:sp>
      <p:sp>
        <p:nvSpPr>
          <p:cNvPr id="10" name="TextBox 9">
            <a:extLst>
              <a:ext uri="{FF2B5EF4-FFF2-40B4-BE49-F238E27FC236}">
                <a16:creationId xmlns:a16="http://schemas.microsoft.com/office/drawing/2014/main" xmlns="" id="{FC4EE039-0177-82C9-8BB1-9BB07A3A4BB7}"/>
              </a:ext>
            </a:extLst>
          </p:cNvPr>
          <p:cNvSpPr txBox="1"/>
          <p:nvPr/>
        </p:nvSpPr>
        <p:spPr>
          <a:xfrm>
            <a:off x="380960" y="1533465"/>
            <a:ext cx="8905131" cy="4708981"/>
          </a:xfrm>
          <a:prstGeom prst="rect">
            <a:avLst/>
          </a:prstGeom>
          <a:noFill/>
        </p:spPr>
        <p:txBody>
          <a:bodyPr wrap="square">
            <a:spAutoFit/>
          </a:bodyPr>
          <a:lstStyle/>
          <a:p>
            <a:r>
              <a:rPr lang="en-US" sz="2000" dirty="0" smtClean="0">
                <a:latin typeface="Bell MT" pitchFamily="18" charset="0"/>
              </a:rPr>
              <a:t>The end users of house price prediction models are typically homebuyers, real estate agents, property investors, financial institutions, government agencies, app developers, and researchers. </a:t>
            </a:r>
          </a:p>
          <a:p>
            <a:endParaRPr lang="en-US" sz="2000" dirty="0">
              <a:latin typeface="Bell MT" pitchFamily="18" charset="0"/>
            </a:endParaRPr>
          </a:p>
          <a:p>
            <a:r>
              <a:rPr lang="en-US" sz="2000" dirty="0" smtClean="0">
                <a:latin typeface="Bell MT" pitchFamily="18" charset="0"/>
              </a:rPr>
              <a:t>They utilize these predictions for various purposes such as estimating fair market value, advising on pricing strategies, identifying investment opportunities, assessing lending risk, informing policy-making, enhancing user experiences in real estate apps, and conducting research on housing market trends   </a:t>
            </a:r>
            <a:endParaRPr lang="en-US" sz="2000" dirty="0" smtClean="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solidFill>
                <a:schemeClr val="tx2">
                  <a:lumMod val="60000"/>
                  <a:lumOff val="40000"/>
                </a:schemeClr>
              </a:solidFill>
              <a:latin typeface="Bell MT" pitchFamily="18" charset="0"/>
            </a:endParaRPr>
          </a:p>
          <a:p>
            <a:endParaRPr lang="en-US" sz="20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557885" y="368046"/>
            <a:ext cx="9736455" cy="1048184"/>
          </a:xfrm>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a:t>ITS</a:t>
            </a:r>
            <a:r>
              <a:rPr sz="3600" spc="-15"/>
              <a:t> </a:t>
            </a:r>
            <a:r>
              <a:rPr sz="3600" spc="-30" smtClean="0"/>
              <a:t>VALUE</a:t>
            </a:r>
            <a:r>
              <a:rPr lang="en-US" sz="3600" spc="-120" dirty="0" smtClean="0"/>
              <a:t> </a:t>
            </a:r>
            <a:r>
              <a:rPr sz="3600" spc="-10" smtClean="0"/>
              <a:t>PROPOSITION</a:t>
            </a:r>
            <a:endParaRPr sz="360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7</a:t>
            </a:fld>
            <a:endParaRPr spc="-50" dirty="0"/>
          </a:p>
        </p:txBody>
      </p:sp>
      <p:sp>
        <p:nvSpPr>
          <p:cNvPr id="10" name="Rectangle 9"/>
          <p:cNvSpPr/>
          <p:nvPr/>
        </p:nvSpPr>
        <p:spPr>
          <a:xfrm>
            <a:off x="2881290" y="1643050"/>
            <a:ext cx="6977090" cy="4985980"/>
          </a:xfrm>
          <a:prstGeom prst="rect">
            <a:avLst/>
          </a:prstGeom>
        </p:spPr>
        <p:txBody>
          <a:bodyPr wrap="square">
            <a:spAutoFit/>
          </a:bodyPr>
          <a:lstStyle/>
          <a:p>
            <a:r>
              <a:rPr lang="en-US" sz="2000" b="1" dirty="0" smtClean="0">
                <a:latin typeface="Bell MT" pitchFamily="18" charset="0"/>
              </a:rPr>
              <a:t>Solution</a:t>
            </a:r>
            <a:r>
              <a:rPr lang="en-US" sz="2000" b="1" dirty="0" smtClean="0">
                <a:latin typeface="Bell MT" pitchFamily="18" charset="0"/>
              </a:rPr>
              <a:t>: </a:t>
            </a:r>
            <a:r>
              <a:rPr lang="en-US" sz="2000" dirty="0" smtClean="0">
                <a:latin typeface="Bell MT" pitchFamily="18" charset="0"/>
              </a:rPr>
              <a:t>Artificial Neural Networks (ANNs) are commonly used for house price prediction due to their ability to handle complex relationships between input features and output predictions.</a:t>
            </a:r>
            <a:endParaRPr lang="en-US" sz="2000" dirty="0" smtClean="0">
              <a:latin typeface="Bell MT" pitchFamily="18" charset="0"/>
            </a:endParaRPr>
          </a:p>
          <a:p>
            <a:endParaRPr lang="en-US" sz="2000" dirty="0">
              <a:latin typeface="Bell MT" pitchFamily="18" charset="0"/>
            </a:endParaRPr>
          </a:p>
          <a:p>
            <a:r>
              <a:rPr lang="en-US" sz="2000" b="1" dirty="0" smtClean="0">
                <a:latin typeface="Bell MT" pitchFamily="18" charset="0"/>
              </a:rPr>
              <a:t>Value Proposition</a:t>
            </a:r>
            <a:r>
              <a:rPr lang="en-US" sz="2000" b="1" dirty="0" smtClean="0">
                <a:latin typeface="Bell MT" pitchFamily="18" charset="0"/>
              </a:rPr>
              <a:t>: </a:t>
            </a:r>
            <a:r>
              <a:rPr lang="en-US" sz="2000" dirty="0" smtClean="0">
                <a:latin typeface="Bell MT" pitchFamily="18" charset="0"/>
              </a:rPr>
              <a:t>The value proposition of house price prediction lies in its ability to empower stakeholders with valuable insights, optimize decision-making processes, and contribute to the efficiency and effectiveness of the real estate industry as a whole.</a:t>
            </a:r>
          </a:p>
          <a:p>
            <a:endParaRPr lang="en-US" sz="2000" dirty="0">
              <a:latin typeface="Bell MT" pitchFamily="18" charset="0"/>
            </a:endParaRPr>
          </a:p>
          <a:p>
            <a:r>
              <a:rPr lang="en-US" sz="2000" dirty="0">
                <a:latin typeface="Bell MT" pitchFamily="18" charset="0"/>
              </a:rPr>
              <a:t>I</a:t>
            </a:r>
            <a:r>
              <a:rPr lang="en-US" sz="2000" dirty="0" smtClean="0">
                <a:latin typeface="Bell MT" pitchFamily="18" charset="0"/>
              </a:rPr>
              <a:t>t's important to continuously monitor and fine-tune the model's performance to ensure its effectiveness and relevance in predicting house prices accurately.   </a:t>
            </a:r>
            <a:endParaRPr lang="en-US" sz="2000" dirty="0" smtClean="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10294340" y="5362954"/>
            <a:ext cx="627965" cy="5334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10538103" y="5896355"/>
            <a:ext cx="384202" cy="177692"/>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xfrm>
            <a:off x="523836" y="142852"/>
            <a:ext cx="9736455" cy="1771268"/>
          </a:xfrm>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xmlns=""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xmlns=""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2" name="TextBox 11">
            <a:extLst>
              <a:ext uri="{FF2B5EF4-FFF2-40B4-BE49-F238E27FC236}">
                <a16:creationId xmlns:a16="http://schemas.microsoft.com/office/drawing/2014/main" xmlns="" id="{AFADF2DB-0EAF-51C4-6A60-E66DF552B1FC}"/>
              </a:ext>
            </a:extLst>
          </p:cNvPr>
          <p:cNvSpPr txBox="1"/>
          <p:nvPr/>
        </p:nvSpPr>
        <p:spPr>
          <a:xfrm>
            <a:off x="2569937" y="4596075"/>
            <a:ext cx="7052125" cy="369332"/>
          </a:xfrm>
          <a:prstGeom prst="rect">
            <a:avLst/>
          </a:prstGeom>
          <a:noFill/>
        </p:spPr>
        <p:txBody>
          <a:bodyPr wrap="square">
            <a:spAutoFit/>
          </a:bodyPr>
          <a:lstStyle/>
          <a:p>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13" name="TextBox 12">
            <a:extLst>
              <a:ext uri="{FF2B5EF4-FFF2-40B4-BE49-F238E27FC236}">
                <a16:creationId xmlns:a16="http://schemas.microsoft.com/office/drawing/2014/main" xmlns="" id="{2F32C32F-BDCA-FE1E-C0EB-FC5393953CAC}"/>
              </a:ext>
            </a:extLst>
          </p:cNvPr>
          <p:cNvSpPr txBox="1"/>
          <p:nvPr/>
        </p:nvSpPr>
        <p:spPr>
          <a:xfrm>
            <a:off x="2633604" y="1463291"/>
            <a:ext cx="6412144" cy="369332"/>
          </a:xfrm>
          <a:prstGeom prst="rect">
            <a:avLst/>
          </a:prstGeom>
          <a:noFill/>
        </p:spPr>
        <p:txBody>
          <a:bodyPr wrap="square" rtlCol="0">
            <a:spAutoFit/>
          </a:bodyPr>
          <a:lstStyle/>
          <a:p>
            <a:pPr algn="l"/>
            <a:r>
              <a:rPr lang="en-US" dirty="0" smtClean="0">
                <a:solidFill>
                  <a:schemeClr val="tx2">
                    <a:lumMod val="60000"/>
                    <a:lumOff val="40000"/>
                  </a:schemeClr>
                </a:solidFill>
              </a:rPr>
              <a:t>.</a:t>
            </a:r>
            <a:endParaRPr lang="en-US" dirty="0"/>
          </a:p>
        </p:txBody>
      </p:sp>
      <p:sp>
        <p:nvSpPr>
          <p:cNvPr id="11" name="Rectangle 10"/>
          <p:cNvSpPr/>
          <p:nvPr/>
        </p:nvSpPr>
        <p:spPr>
          <a:xfrm>
            <a:off x="809588" y="1500174"/>
            <a:ext cx="9072626" cy="1323439"/>
          </a:xfrm>
          <a:prstGeom prst="rect">
            <a:avLst/>
          </a:prstGeom>
        </p:spPr>
        <p:txBody>
          <a:bodyPr wrap="square">
            <a:spAutoFit/>
          </a:bodyPr>
          <a:lstStyle/>
          <a:p>
            <a:r>
              <a:rPr lang="en-US" sz="2000" dirty="0" smtClean="0">
                <a:latin typeface="Bell MT" pitchFamily="18" charset="0"/>
              </a:rPr>
              <a:t>The wow factor in the solution of house price prediction using Artificial Neural Networks (ANNs) lies in its capability to harness the power of advanced machine learning techniques to accurately predict house prices based on a multitude of input features. </a:t>
            </a:r>
            <a:endParaRPr lang="en-US" sz="2000" dirty="0">
              <a:latin typeface="Bell MT" pitchFamily="18" charset="0"/>
            </a:endParaRPr>
          </a:p>
        </p:txBody>
      </p:sp>
      <p:sp>
        <p:nvSpPr>
          <p:cNvPr id="14" name="Rectangle 13"/>
          <p:cNvSpPr/>
          <p:nvPr/>
        </p:nvSpPr>
        <p:spPr>
          <a:xfrm>
            <a:off x="2738414" y="3500438"/>
            <a:ext cx="6096000" cy="1938992"/>
          </a:xfrm>
          <a:prstGeom prst="rect">
            <a:avLst/>
          </a:prstGeom>
        </p:spPr>
        <p:txBody>
          <a:bodyPr>
            <a:spAutoFit/>
          </a:bodyPr>
          <a:lstStyle/>
          <a:p>
            <a:r>
              <a:rPr lang="en-US" sz="2000" dirty="0">
                <a:latin typeface="Bell MT" pitchFamily="18" charset="0"/>
              </a:rPr>
              <a:t>T</a:t>
            </a:r>
            <a:r>
              <a:rPr lang="en-US" sz="2000" dirty="0" smtClean="0">
                <a:latin typeface="Bell MT" pitchFamily="18" charset="0"/>
              </a:rPr>
              <a:t>he wow factor in using ANNs for house price prediction lies in their ability to deliver accurate, scalable, and adaptive solutions that revolutionize decision-making processes in the real estate industry, ultimately providing tremendous value to all stakeholders involved </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10" name="TextBox 9">
            <a:extLst>
              <a:ext uri="{FF2B5EF4-FFF2-40B4-BE49-F238E27FC236}">
                <a16:creationId xmlns:a16="http://schemas.microsoft.com/office/drawing/2014/main" xmlns="" id="{C958F695-515B-7BD3-9567-5F75E72F0483}"/>
              </a:ext>
            </a:extLst>
          </p:cNvPr>
          <p:cNvSpPr txBox="1"/>
          <p:nvPr/>
        </p:nvSpPr>
        <p:spPr>
          <a:xfrm>
            <a:off x="739241" y="3517269"/>
            <a:ext cx="9374412" cy="369332"/>
          </a:xfrm>
          <a:prstGeom prst="rect">
            <a:avLst/>
          </a:prstGeom>
          <a:noFill/>
        </p:spPr>
        <p:txBody>
          <a:bodyPr wrap="square">
            <a:spAutoFit/>
          </a:bodyPr>
          <a:lstStyle/>
          <a:p>
            <a:r>
              <a:rPr lang="en-US" dirty="0" smtClean="0"/>
              <a:t>.</a:t>
            </a:r>
            <a:endParaRPr lang="en-US" dirty="0"/>
          </a:p>
        </p:txBody>
      </p:sp>
      <p:sp>
        <p:nvSpPr>
          <p:cNvPr id="12" name="TextBox 11">
            <a:extLst>
              <a:ext uri="{FF2B5EF4-FFF2-40B4-BE49-F238E27FC236}">
                <a16:creationId xmlns:a16="http://schemas.microsoft.com/office/drawing/2014/main" xmlns="" id="{4308D304-A06F-AED7-BEDA-7765BE17180B}"/>
              </a:ext>
            </a:extLst>
          </p:cNvPr>
          <p:cNvSpPr txBox="1"/>
          <p:nvPr/>
        </p:nvSpPr>
        <p:spPr>
          <a:xfrm rot="10800000" flipV="1">
            <a:off x="889263" y="5158656"/>
            <a:ext cx="7453404" cy="369332"/>
          </a:xfrm>
          <a:prstGeom prst="rect">
            <a:avLst/>
          </a:prstGeom>
          <a:noFill/>
        </p:spPr>
        <p:txBody>
          <a:bodyPr wrap="square">
            <a:spAutoFit/>
          </a:bodyPr>
          <a:lstStyle/>
          <a:p>
            <a:r>
              <a:rPr lang="en-IN" dirty="0"/>
              <a:t>         </a:t>
            </a:r>
            <a:endParaRPr lang="en-US" dirty="0">
              <a:solidFill>
                <a:schemeClr val="tx2">
                  <a:lumMod val="60000"/>
                  <a:lumOff val="40000"/>
                </a:schemeClr>
              </a:solidFill>
            </a:endParaRPr>
          </a:p>
        </p:txBody>
      </p:sp>
      <p:sp>
        <p:nvSpPr>
          <p:cNvPr id="2" name="TextBox 1">
            <a:extLst>
              <a:ext uri="{FF2B5EF4-FFF2-40B4-BE49-F238E27FC236}">
                <a16:creationId xmlns:a16="http://schemas.microsoft.com/office/drawing/2014/main" xmlns="" id="{3084B84A-460E-48A3-0526-CD188B4349FA}"/>
              </a:ext>
            </a:extLst>
          </p:cNvPr>
          <p:cNvSpPr txBox="1"/>
          <p:nvPr/>
        </p:nvSpPr>
        <p:spPr>
          <a:xfrm>
            <a:off x="5187088" y="4052779"/>
            <a:ext cx="1828800" cy="1828800"/>
          </a:xfrm>
          <a:prstGeom prst="rect">
            <a:avLst/>
          </a:prstGeom>
          <a:noFill/>
        </p:spPr>
        <p:txBody>
          <a:bodyPr wrap="square" rtlCol="0">
            <a:spAutoFit/>
          </a:bodyPr>
          <a:lstStyle/>
          <a:p>
            <a:pPr algn="l"/>
            <a:endParaRPr lang="en-US" dirty="0"/>
          </a:p>
        </p:txBody>
      </p:sp>
      <p:sp>
        <p:nvSpPr>
          <p:cNvPr id="9" name="Rectangle 8"/>
          <p:cNvSpPr/>
          <p:nvPr/>
        </p:nvSpPr>
        <p:spPr>
          <a:xfrm>
            <a:off x="738150" y="1357298"/>
            <a:ext cx="8929750" cy="1323439"/>
          </a:xfrm>
          <a:prstGeom prst="rect">
            <a:avLst/>
          </a:prstGeom>
        </p:spPr>
        <p:txBody>
          <a:bodyPr wrap="square">
            <a:spAutoFit/>
          </a:bodyPr>
          <a:lstStyle/>
          <a:p>
            <a:endParaRPr lang="en-US" sz="2000" dirty="0">
              <a:latin typeface="Bell MT" pitchFamily="18" charset="0"/>
            </a:endParaRPr>
          </a:p>
          <a:p>
            <a:endParaRPr lang="en-US" sz="2000" dirty="0">
              <a:latin typeface="Bell MT" pitchFamily="18" charset="0"/>
            </a:endParaRPr>
          </a:p>
          <a:p>
            <a:r>
              <a:rPr lang="en-US" sz="2000" dirty="0"/>
              <a:t/>
            </a:r>
            <a:br>
              <a:rPr lang="en-US" sz="2000" dirty="0"/>
            </a:br>
            <a:endParaRPr lang="en-US" sz="2000" dirty="0">
              <a:latin typeface="Bell MT" pitchFamily="18" charset="0"/>
            </a:endParaRPr>
          </a:p>
        </p:txBody>
      </p:sp>
      <p:sp>
        <p:nvSpPr>
          <p:cNvPr id="8" name="Rectangle 7"/>
          <p:cNvSpPr/>
          <p:nvPr/>
        </p:nvSpPr>
        <p:spPr>
          <a:xfrm>
            <a:off x="666712" y="1357298"/>
            <a:ext cx="7358114" cy="3170099"/>
          </a:xfrm>
          <a:prstGeom prst="rect">
            <a:avLst/>
          </a:prstGeom>
        </p:spPr>
        <p:txBody>
          <a:bodyPr wrap="square">
            <a:spAutoFit/>
          </a:bodyPr>
          <a:lstStyle/>
          <a:p>
            <a:r>
              <a:rPr lang="en-US" sz="2000" dirty="0" smtClean="0">
                <a:latin typeface="Bell MT" pitchFamily="18" charset="0"/>
              </a:rPr>
              <a:t>Modeling house price prediction involves several steps, typically using machine learning techniques.</a:t>
            </a:r>
          </a:p>
          <a:p>
            <a:endParaRPr lang="en-US" sz="2000" dirty="0">
              <a:latin typeface="Bell MT" pitchFamily="18" charset="0"/>
            </a:endParaRPr>
          </a:p>
          <a:p>
            <a:r>
              <a:rPr lang="en-US" sz="2000" dirty="0">
                <a:latin typeface="Bell MT" pitchFamily="18" charset="0"/>
              </a:rPr>
              <a:t>T</a:t>
            </a:r>
            <a:r>
              <a:rPr lang="en-US" sz="2000" dirty="0" smtClean="0">
                <a:latin typeface="Bell MT" pitchFamily="18" charset="0"/>
              </a:rPr>
              <a:t>he modeling process, it's essential to iterate, experiment, and refine the model based on feedback and new data to ensure its accuracy and relevance in predicting house prices effectively. </a:t>
            </a:r>
          </a:p>
          <a:p>
            <a:endParaRPr lang="en-US" sz="2000" dirty="0">
              <a:latin typeface="Bell MT" pitchFamily="18" charset="0"/>
            </a:endParaRPr>
          </a:p>
          <a:p>
            <a:r>
              <a:rPr lang="en-US" sz="2000" dirty="0" smtClean="0">
                <a:latin typeface="Bell MT" pitchFamily="18" charset="0"/>
              </a:rPr>
              <a:t>The modeling process, it's important to experiment, iterate, and fine-tune the ANN based on performance feedback to ensure accurate and reliable predictions of house prices.</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TotalTime>
  <Words>789</Words>
  <Application>Microsoft Office PowerPoint</Application>
  <PresentationFormat>Custom</PresentationFormat>
  <Paragraphs>81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HOUSE PRICE PREDICTION (ANN)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Hp</dc:creator>
  <cp:lastModifiedBy>Hp</cp:lastModifiedBy>
  <cp:revision>46</cp:revision>
  <dcterms:created xsi:type="dcterms:W3CDTF">2024-03-29T08:43:39Z</dcterms:created>
  <dcterms:modified xsi:type="dcterms:W3CDTF">2024-04-04T08:20:43Z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