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5E067-A690-4BB3-A640-688A33C1F3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5E067-A690-4BB3-A640-688A33C1F3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5E067-A690-4BB3-A640-688A33C1F3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5E067-A690-4BB3-A640-688A33C1F3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5E067-A690-4BB3-A640-688A33C1F3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5E067-A690-4BB3-A640-688A33C1F368}"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5E067-A690-4BB3-A640-688A33C1F368}" type="datetimeFigureOut">
              <a:rPr lang="en-US" smtClean="0"/>
              <a:pPr/>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5E067-A690-4BB3-A640-688A33C1F368}" type="datetimeFigureOut">
              <a:rPr lang="en-US" smtClean="0"/>
              <a:pPr/>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5E067-A690-4BB3-A640-688A33C1F368}" type="datetimeFigureOut">
              <a:rPr lang="en-US" smtClean="0"/>
              <a:pPr/>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5E067-A690-4BB3-A640-688A33C1F368}"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5E067-A690-4BB3-A640-688A33C1F368}"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22A4-69A5-49FA-95EC-974C33B37E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5E067-A690-4BB3-A640-688A33C1F368}" type="datetimeFigureOut">
              <a:rPr lang="en-US" smtClean="0"/>
              <a:pPr/>
              <a:t>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422A4-69A5-49FA-95EC-974C33B37E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ourceforge.net/projects/miniserver/files/Uniform%20Server%20ZeroXIII/" TargetMode="External"/><Relationship Id="rId2" Type="http://schemas.openxmlformats.org/officeDocument/2006/relationships/hyperlink" Target="https://github.com/PanagiotisDrakatos/SpringBoot-Registration-Login-ThePerfectExample/blob/master/uniformserver" TargetMode="External"/><Relationship Id="rId1" Type="http://schemas.openxmlformats.org/officeDocument/2006/relationships/slideLayout" Target="../slideLayouts/slideLayout2.xml"/><Relationship Id="rId4" Type="http://schemas.openxmlformats.org/officeDocument/2006/relationships/hyperlink" Target="https://www.mysql.com/products/workbenc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gradle.org/downloads"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4" Type="http://schemas.openxmlformats.org/officeDocument/2006/relationships/hyperlink" Target="https://github.com/PanagiotisDrakatos/SpringBoot-Registration-Login-ThePerfectExample/blob/master/guides/gs/s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PIRAI INFO TECH</a:t>
            </a:r>
            <a:endParaRPr lang="en-US" dirty="0"/>
          </a:p>
        </p:txBody>
      </p:sp>
      <p:sp>
        <p:nvSpPr>
          <p:cNvPr id="3" name="Subtitle 2"/>
          <p:cNvSpPr>
            <a:spLocks noGrp="1"/>
          </p:cNvSpPr>
          <p:nvPr>
            <p:ph type="subTitle" idx="1"/>
          </p:nvPr>
        </p:nvSpPr>
        <p:spPr/>
        <p:txBody>
          <a:bodyPr>
            <a:normAutofit/>
          </a:bodyPr>
          <a:lstStyle/>
          <a:p>
            <a:r>
              <a:rPr lang="en-IN" sz="3600" dirty="0" smtClean="0"/>
              <a:t>Project demo presentation </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By following the below instruction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For testing purposes </a:t>
            </a:r>
            <a:r>
              <a:rPr lang="en-US" dirty="0" smtClean="0"/>
              <a:t>I use </a:t>
            </a:r>
            <a:r>
              <a:rPr lang="en-US" dirty="0"/>
              <a:t>the </a:t>
            </a:r>
            <a:r>
              <a:rPr lang="en-US" dirty="0" err="1">
                <a:hlinkClick r:id="rId2"/>
              </a:rPr>
              <a:t>UniformServer</a:t>
            </a:r>
            <a:r>
              <a:rPr lang="en-US" dirty="0"/>
              <a:t>, a lightweight solution WAMP </a:t>
            </a:r>
            <a:r>
              <a:rPr lang="en-US" dirty="0" err="1" smtClean="0"/>
              <a:t>servr</a:t>
            </a:r>
            <a:r>
              <a:rPr lang="en-US" dirty="0" smtClean="0"/>
              <a:t> solution .</a:t>
            </a:r>
            <a:r>
              <a:rPr lang="en-US" dirty="0"/>
              <a:t>So lets go to start. The Uniform Server Zeros base component is the controller application. Download and extract this base component first.</a:t>
            </a:r>
          </a:p>
          <a:p>
            <a:r>
              <a:rPr lang="en-US" dirty="0"/>
              <a:t>Download and save the latest controller file </a:t>
            </a:r>
            <a:r>
              <a:rPr lang="en-US" dirty="0" smtClean="0">
                <a:hlinkClick r:id="rId3"/>
              </a:rPr>
              <a:t>ZeroXI_Controller_latest_Version.exe</a:t>
            </a:r>
            <a:r>
              <a:rPr lang="en-US" dirty="0" smtClean="0"/>
              <a:t> </a:t>
            </a:r>
            <a:r>
              <a:rPr lang="en-US" dirty="0"/>
              <a:t>to drive C:</a:t>
            </a:r>
          </a:p>
          <a:p>
            <a:r>
              <a:rPr lang="en-US" dirty="0"/>
              <a:t>The file is a self-extracting archive, double click to run the extractor.</a:t>
            </a:r>
          </a:p>
          <a:p>
            <a:r>
              <a:rPr lang="en-US" dirty="0"/>
              <a:t>The installation (extraction) defaults to creating folder C:\UniServerZ , with the folder structure as shown on the right.</a:t>
            </a:r>
          </a:p>
          <a:p>
            <a:r>
              <a:rPr lang="en-US" dirty="0"/>
              <a:t>The </a:t>
            </a:r>
            <a:r>
              <a:rPr lang="en-US" dirty="0" err="1"/>
              <a:t>UniServerZ</a:t>
            </a:r>
            <a:r>
              <a:rPr lang="en-US" dirty="0"/>
              <a:t> folder contains file UniController.exe which opens The Uniform Server's control application for running the servers as a standard program. simply run it.</a:t>
            </a:r>
          </a:p>
          <a:p>
            <a:r>
              <a:rPr lang="en-US" dirty="0" smtClean="0"/>
              <a:t/>
            </a:r>
            <a:br>
              <a:rPr lang="en-US" dirty="0" smtClean="0"/>
            </a:br>
            <a:r>
              <a:rPr lang="en-US" b="1" dirty="0"/>
              <a:t> Configure </a:t>
            </a:r>
            <a:r>
              <a:rPr lang="en-US" b="1" dirty="0" err="1"/>
              <a:t>MySQL</a:t>
            </a:r>
            <a:endParaRPr lang="en-US" b="1" dirty="0"/>
          </a:p>
          <a:p>
            <a:r>
              <a:rPr lang="en-US" dirty="0"/>
              <a:t>In order to create, execute, and optimizing SQL queries for this project </a:t>
            </a:r>
            <a:r>
              <a:rPr lang="en-US" dirty="0" err="1"/>
              <a:t>i</a:t>
            </a:r>
            <a:r>
              <a:rPr lang="en-US" dirty="0"/>
              <a:t> am using </a:t>
            </a:r>
            <a:r>
              <a:rPr lang="en-US" dirty="0" err="1">
                <a:hlinkClick r:id="rId4"/>
              </a:rPr>
              <a:t>MySQLWorkbench</a:t>
            </a:r>
            <a:r>
              <a:rPr lang="en-US" dirty="0"/>
              <a:t> but you can also use whatever tool you want, as well as </a:t>
            </a:r>
            <a:r>
              <a:rPr lang="en-US" dirty="0" err="1"/>
              <a:t>mysql</a:t>
            </a:r>
            <a:r>
              <a:rPr lang="en-US" dirty="0"/>
              <a:t> command if you feel comfortable with </a:t>
            </a:r>
            <a:r>
              <a:rPr lang="en-US" dirty="0" smtClean="0"/>
              <a:t>it using the code</a:t>
            </a:r>
            <a:endParaRPr 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131910"/>
          </a:xfrm>
        </p:spPr>
        <p:txBody>
          <a:bodyPr/>
          <a:lstStyle/>
          <a:p>
            <a:r>
              <a:rPr lang="en-IN" dirty="0" smtClean="0"/>
              <a:t>Basic functionality</a:t>
            </a:r>
            <a:endParaRPr lang="en-US" dirty="0"/>
          </a:p>
        </p:txBody>
      </p:sp>
      <p:sp>
        <p:nvSpPr>
          <p:cNvPr id="3" name="Content Placeholder 2"/>
          <p:cNvSpPr>
            <a:spLocks noGrp="1"/>
          </p:cNvSpPr>
          <p:nvPr>
            <p:ph idx="1"/>
          </p:nvPr>
        </p:nvSpPr>
        <p:spPr/>
        <p:txBody>
          <a:bodyPr>
            <a:normAutofit fontScale="55000" lnSpcReduction="20000"/>
          </a:bodyPr>
          <a:lstStyle/>
          <a:p>
            <a:r>
              <a:rPr lang="en-US" b="1" dirty="0" err="1"/>
              <a:t>SpringDataJPA</a:t>
            </a:r>
            <a:endParaRPr lang="en-US" b="1" dirty="0"/>
          </a:p>
          <a:p>
            <a:r>
              <a:rPr lang="en-US" dirty="0"/>
              <a:t>In order to start leveraging the Spring Data programming model with JPA, a DAO interface needs to extend the JPA specific Repository interface – </a:t>
            </a:r>
            <a:r>
              <a:rPr lang="en-US" dirty="0" err="1"/>
              <a:t>JpaRepository</a:t>
            </a:r>
            <a:r>
              <a:rPr lang="en-US" dirty="0"/>
              <a:t>. This will enable Spring Data to find this interface and automatically create an implementation for </a:t>
            </a:r>
            <a:r>
              <a:rPr lang="en-US" dirty="0" err="1"/>
              <a:t>it.By</a:t>
            </a:r>
            <a:r>
              <a:rPr lang="en-US" dirty="0"/>
              <a:t> extending the interface we get the most relevant CRUD methods for standard data access available in a standard DAO out of the box.</a:t>
            </a:r>
          </a:p>
          <a:p>
            <a:r>
              <a:rPr lang="en-US" dirty="0"/>
              <a:t>To define more specific access methods, Spring JPA supports quite a few options – you can:</a:t>
            </a:r>
          </a:p>
          <a:p>
            <a:r>
              <a:rPr lang="en-US" dirty="0"/>
              <a:t>simply </a:t>
            </a:r>
            <a:r>
              <a:rPr lang="en-US" b="1" dirty="0"/>
              <a:t>define a new method</a:t>
            </a:r>
            <a:r>
              <a:rPr lang="en-US" dirty="0"/>
              <a:t> in the interface.</a:t>
            </a:r>
          </a:p>
          <a:p>
            <a:r>
              <a:rPr lang="en-US" dirty="0"/>
              <a:t>provide the actual </a:t>
            </a:r>
            <a:r>
              <a:rPr lang="en-US" b="1" dirty="0"/>
              <a:t>JPQ query</a:t>
            </a:r>
            <a:r>
              <a:rPr lang="en-US" dirty="0"/>
              <a:t> by using the @Query annotation.</a:t>
            </a:r>
          </a:p>
          <a:p>
            <a:r>
              <a:rPr lang="en-US" dirty="0"/>
              <a:t>use the more advanced </a:t>
            </a:r>
            <a:r>
              <a:rPr lang="en-US" b="1" dirty="0"/>
              <a:t>Specification and </a:t>
            </a:r>
            <a:r>
              <a:rPr lang="en-US" b="1" dirty="0" err="1"/>
              <a:t>Querydsl</a:t>
            </a:r>
            <a:r>
              <a:rPr lang="en-US" b="1" dirty="0"/>
              <a:t> support</a:t>
            </a:r>
            <a:r>
              <a:rPr lang="en-US" dirty="0"/>
              <a:t> in Spring Data.</a:t>
            </a:r>
          </a:p>
          <a:p>
            <a:r>
              <a:rPr lang="en-US" dirty="0"/>
              <a:t>define </a:t>
            </a:r>
            <a:r>
              <a:rPr lang="en-US" b="1" dirty="0"/>
              <a:t>custom queries</a:t>
            </a:r>
            <a:r>
              <a:rPr lang="en-US" dirty="0"/>
              <a:t> via JPA Named Queries.</a:t>
            </a:r>
          </a:p>
          <a:p>
            <a:r>
              <a:rPr lang="en-US" dirty="0"/>
              <a:t>When Spring Data creates a new Repository implementation, it analyses all the methods defined by the interfaces and tries to </a:t>
            </a:r>
            <a:r>
              <a:rPr lang="en-US" b="1" dirty="0"/>
              <a:t>automatically generate queries from the method names.</a:t>
            </a:r>
            <a:r>
              <a:rPr lang="en-US" dirty="0"/>
              <a:t> While this has some limitations, it is a very powerful and elegant way of defining new custom access methods with very little effort.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229600" cy="4525963"/>
          </a:xfrm>
        </p:spPr>
        <p:txBody>
          <a:bodyPr>
            <a:normAutofit fontScale="92500" lnSpcReduction="20000"/>
          </a:bodyPr>
          <a:lstStyle/>
          <a:p>
            <a:pPr>
              <a:buNone/>
            </a:pPr>
            <a:r>
              <a:rPr lang="en-US" b="1" dirty="0" smtClean="0"/>
              <a:t>Authentication Providers</a:t>
            </a:r>
            <a:endParaRPr lang="en-US" b="1" dirty="0"/>
          </a:p>
          <a:p>
            <a:r>
              <a:rPr lang="en-US" dirty="0"/>
              <a:t>An </a:t>
            </a:r>
            <a:r>
              <a:rPr lang="en-US" dirty="0" smtClean="0"/>
              <a:t>Authentication Provider </a:t>
            </a:r>
            <a:r>
              <a:rPr lang="en-US" dirty="0"/>
              <a:t>is an abstraction for fetching user information from a specific repository (like a database, LDAP, custom third party source, etc. ). </a:t>
            </a:r>
            <a:endParaRPr lang="en-US" dirty="0" smtClean="0"/>
          </a:p>
          <a:p>
            <a:r>
              <a:rPr lang="en-US" dirty="0" smtClean="0"/>
              <a:t>It </a:t>
            </a:r>
            <a:r>
              <a:rPr lang="en-US" dirty="0"/>
              <a:t>uses the fetched user information to validate the supplied credentials. Simply put, when multiple authentication providers are defined, the providers will be queried in the order they’re declared. For a quick demonstration, we’ll configure an in-memory authentication provider</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Spring Session has the simple goal of free up session management from the limitations of the HTTP session stored in the server. The solution makes it easy to share session data between services in the cloud without being tied to a single container </a:t>
            </a:r>
            <a:endParaRPr lang="en-US" dirty="0" smtClean="0"/>
          </a:p>
          <a:p>
            <a:r>
              <a:rPr lang="en-US" dirty="0" smtClean="0"/>
              <a:t>Additionally</a:t>
            </a:r>
            <a:r>
              <a:rPr lang="en-US" dirty="0"/>
              <a:t>, it supports multiple sessions in the same browser and sending sessions in a header. Spring Session uses a filter, </a:t>
            </a:r>
            <a:r>
              <a:rPr lang="en-US" dirty="0" smtClean="0"/>
              <a:t>which </a:t>
            </a:r>
            <a:r>
              <a:rPr lang="en-US" dirty="0"/>
              <a:t>accepts the </a:t>
            </a:r>
            <a:r>
              <a:rPr lang="en-US" dirty="0" smtClean="0"/>
              <a:t>Http Request </a:t>
            </a:r>
            <a:r>
              <a:rPr lang="en-US" dirty="0"/>
              <a:t>and constructs and injects its own Request object down the hierarchy. </a:t>
            </a:r>
            <a:endParaRPr lang="en-US" dirty="0" smtClean="0"/>
          </a:p>
          <a:p>
            <a:r>
              <a:rPr lang="en-US" dirty="0" smtClean="0"/>
              <a:t>This </a:t>
            </a:r>
            <a:r>
              <a:rPr lang="en-US" dirty="0"/>
              <a:t>way it gains control to the way new sessions are created, since the session object is attached to the </a:t>
            </a:r>
            <a:r>
              <a:rPr lang="en-US" dirty="0" smtClean="0"/>
              <a:t>Http Request </a:t>
            </a:r>
            <a:r>
              <a:rPr lang="en-US" dirty="0"/>
              <a:t>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&amp; Assignment: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 Create application login page using </a:t>
            </a:r>
            <a:r>
              <a:rPr lang="en-US" dirty="0" err="1" smtClean="0"/>
              <a:t>JavaFx</a:t>
            </a:r>
            <a:r>
              <a:rPr lang="en-US" dirty="0" smtClean="0"/>
              <a:t>.</a:t>
            </a:r>
          </a:p>
          <a:p>
            <a:r>
              <a:rPr lang="en-US" dirty="0" smtClean="0"/>
              <a:t>2. We should be able to authenticate to the application using backend database(</a:t>
            </a:r>
            <a:r>
              <a:rPr lang="en-US" dirty="0" err="1" smtClean="0"/>
              <a:t>MySql</a:t>
            </a:r>
            <a:r>
              <a:rPr lang="en-US" dirty="0" smtClean="0"/>
              <a:t>, Oracle, </a:t>
            </a:r>
            <a:r>
              <a:rPr lang="en-US" dirty="0" err="1" smtClean="0"/>
              <a:t>MSSql</a:t>
            </a:r>
            <a:r>
              <a:rPr lang="en-US" dirty="0" smtClean="0"/>
              <a:t>).</a:t>
            </a:r>
          </a:p>
          <a:p>
            <a:r>
              <a:rPr lang="en-US" dirty="0" smtClean="0"/>
              <a:t>3. Once the login is successful, there should be a page with 2 tabs. First tab should allow the user to enter the personal details (First Name, Last Name, Mobile Number, Address, City, State, Country) and the second tab should display the updated user details in grid format.4. If the authentication is not successful, Print a meaningful error message.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Frameworks to be used:</a:t>
            </a:r>
            <a:endParaRPr lang="en-US" dirty="0"/>
          </a:p>
        </p:txBody>
      </p:sp>
      <p:sp>
        <p:nvSpPr>
          <p:cNvPr id="3" name="Content Placeholder 2"/>
          <p:cNvSpPr>
            <a:spLocks noGrp="1"/>
          </p:cNvSpPr>
          <p:nvPr>
            <p:ph idx="1"/>
          </p:nvPr>
        </p:nvSpPr>
        <p:spPr/>
        <p:txBody>
          <a:bodyPr/>
          <a:lstStyle/>
          <a:p>
            <a:pPr>
              <a:buNone/>
            </a:pPr>
            <a:r>
              <a:rPr lang="en-US" dirty="0" smtClean="0"/>
              <a:t>1. Front-end – </a:t>
            </a:r>
            <a:r>
              <a:rPr lang="en-US" dirty="0" err="1" smtClean="0"/>
              <a:t>JavaFx</a:t>
            </a:r>
            <a:endParaRPr lang="en-US" dirty="0" smtClean="0"/>
          </a:p>
          <a:p>
            <a:pPr>
              <a:buNone/>
            </a:pPr>
            <a:r>
              <a:rPr lang="en-US" dirty="0" smtClean="0"/>
              <a:t>2. Back-end – Spring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Overview</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 </a:t>
            </a:r>
            <a:r>
              <a:rPr lang="en-US" dirty="0"/>
              <a:t>simple, but at the same time </a:t>
            </a:r>
            <a:r>
              <a:rPr lang="en-US" dirty="0" smtClean="0"/>
              <a:t>powerful secure login </a:t>
            </a:r>
            <a:r>
              <a:rPr lang="en-US" dirty="0"/>
              <a:t>and signup system, which mixes a lot of </a:t>
            </a:r>
            <a:r>
              <a:rPr lang="en-US" dirty="0" err="1"/>
              <a:t>microservices</a:t>
            </a:r>
            <a:r>
              <a:rPr lang="en-US" dirty="0"/>
              <a:t> together and make a unique choice to adopt it. </a:t>
            </a:r>
            <a:endParaRPr lang="en-US" dirty="0" smtClean="0"/>
          </a:p>
          <a:p>
            <a:pPr>
              <a:buNone/>
            </a:pPr>
            <a:r>
              <a:rPr lang="en-US" dirty="0"/>
              <a:t> </a:t>
            </a:r>
            <a:r>
              <a:rPr lang="en-US" dirty="0" smtClean="0"/>
              <a:t>           In </a:t>
            </a:r>
            <a:r>
              <a:rPr lang="en-US" dirty="0"/>
              <a:t>addition, it comes along with the latest Spring framework </a:t>
            </a:r>
            <a:r>
              <a:rPr lang="en-US" dirty="0" err="1"/>
              <a:t>Techonologies</a:t>
            </a:r>
            <a:r>
              <a:rPr lang="en-US" dirty="0"/>
              <a:t>. </a:t>
            </a:r>
            <a:r>
              <a:rPr lang="en-US" dirty="0" err="1"/>
              <a:t>Furthemore</a:t>
            </a:r>
            <a:r>
              <a:rPr lang="en-US" dirty="0"/>
              <a:t>, this example is composed by a combination of Spring Boot 1.5.6,Spring Security, </a:t>
            </a:r>
            <a:r>
              <a:rPr lang="en-US" dirty="0" err="1"/>
              <a:t>Mysql,Hibernate</a:t>
            </a:r>
            <a:r>
              <a:rPr lang="en-US" dirty="0"/>
              <a:t> and JPA, Bootstrap 3 for the form design as well as </a:t>
            </a:r>
            <a:r>
              <a:rPr lang="en-US" dirty="0" err="1"/>
              <a:t>jQuery</a:t>
            </a:r>
            <a:r>
              <a:rPr lang="en-US" dirty="0"/>
              <a:t> for event handling.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page</a:t>
            </a:r>
            <a:endParaRPr lang="en-US" dirty="0"/>
          </a:p>
        </p:txBody>
      </p:sp>
      <p:pic>
        <p:nvPicPr>
          <p:cNvPr id="4" name="Content Placeholder 3" descr="front.JPG"/>
          <p:cNvPicPr>
            <a:picLocks noGrp="1" noChangeAspect="1"/>
          </p:cNvPicPr>
          <p:nvPr>
            <p:ph idx="1"/>
          </p:nvPr>
        </p:nvPicPr>
        <p:blipFill>
          <a:blip r:embed="rId2"/>
          <a:stretch>
            <a:fillRect/>
          </a:stretch>
        </p:blipFill>
        <p:spPr>
          <a:xfrm>
            <a:off x="1614487" y="1939131"/>
            <a:ext cx="5915025" cy="38481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229600" cy="4525963"/>
          </a:xfrm>
        </p:spPr>
        <p:txBody>
          <a:bodyPr>
            <a:normAutofit fontScale="92500" lnSpcReduction="10000"/>
          </a:bodyPr>
          <a:lstStyle/>
          <a:p>
            <a:r>
              <a:rPr lang="en-US" sz="3000" dirty="0"/>
              <a:t>Basically, you declare your component and the relationship between them and the framework takes care of the lifecycle of your components and wires them together into a useful graph of objects</a:t>
            </a:r>
            <a:r>
              <a:rPr lang="en-US" sz="3000" dirty="0" smtClean="0"/>
              <a:t>.</a:t>
            </a:r>
          </a:p>
          <a:p>
            <a:r>
              <a:rPr lang="en-US" sz="3000" dirty="0" smtClean="0"/>
              <a:t> </a:t>
            </a:r>
            <a:r>
              <a:rPr lang="en-US" sz="3000" dirty="0"/>
              <a:t>If you consider how many libraries Spring integrates with, the competition fades away. A good way to convince yourself is to look at the number of guides or how-</a:t>
            </a:r>
            <a:r>
              <a:rPr lang="en-US" sz="3000" dirty="0" err="1"/>
              <a:t>tos</a:t>
            </a:r>
            <a:r>
              <a:rPr lang="en-US" sz="3000" dirty="0"/>
              <a:t> are available on the </a:t>
            </a:r>
            <a:r>
              <a:rPr lang="en-US" sz="3000" dirty="0" err="1" smtClean="0"/>
              <a:t>SpringWebsite</a:t>
            </a:r>
            <a:endParaRPr lang="en-US" sz="3000" dirty="0" smtClean="0"/>
          </a:p>
          <a:p>
            <a:r>
              <a:rPr lang="en-US" sz="3000" dirty="0" smtClean="0"/>
              <a:t>All </a:t>
            </a:r>
            <a:r>
              <a:rPr lang="en-US" sz="3000" dirty="0"/>
              <a:t>of them follow one important pattern: specify the correct dependency, initialize a Spring component </a:t>
            </a:r>
            <a:r>
              <a:rPr lang="en-US" dirty="0"/>
              <a:t>and </a:t>
            </a:r>
            <a:r>
              <a:rPr lang="en-US" dirty="0" err="1"/>
              <a:t>autowire</a:t>
            </a:r>
            <a:r>
              <a:rPr lang="en-US" dirty="0"/>
              <a:t> library beans into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registration page</a:t>
            </a:r>
            <a:endParaRPr lang="en-US" dirty="0"/>
          </a:p>
        </p:txBody>
      </p:sp>
      <p:pic>
        <p:nvPicPr>
          <p:cNvPr id="4" name="Content Placeholder 3" descr="new reg.JPG"/>
          <p:cNvPicPr>
            <a:picLocks noGrp="1" noChangeAspect="1"/>
          </p:cNvPicPr>
          <p:nvPr>
            <p:ph idx="1"/>
          </p:nvPr>
        </p:nvPicPr>
        <p:blipFill>
          <a:blip r:embed="rId2"/>
          <a:stretch>
            <a:fillRect/>
          </a:stretch>
        </p:blipFill>
        <p:spPr>
          <a:xfrm>
            <a:off x="2749305" y="1600200"/>
            <a:ext cx="3645389"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dirty="0" smtClean="0"/>
              <a:t>ser details:</a:t>
            </a:r>
            <a:endParaRPr lang="en-US" dirty="0"/>
          </a:p>
        </p:txBody>
      </p:sp>
      <p:pic>
        <p:nvPicPr>
          <p:cNvPr id="7" name="Content Placeholder 6" descr="reg detail.JPG"/>
          <p:cNvPicPr>
            <a:picLocks noGrp="1" noChangeAspect="1"/>
          </p:cNvPicPr>
          <p:nvPr>
            <p:ph sz="half" idx="2"/>
          </p:nvPr>
        </p:nvPicPr>
        <p:blipFill>
          <a:blip r:embed="rId2"/>
          <a:stretch>
            <a:fillRect/>
          </a:stretch>
        </p:blipFill>
        <p:spPr>
          <a:xfrm>
            <a:off x="1500166" y="1714488"/>
            <a:ext cx="5643602" cy="464347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Deployment</a:t>
            </a:r>
            <a:r>
              <a:rPr lang="en-US" b="1" dirty="0"/>
              <a:t> </a:t>
            </a:r>
            <a:r>
              <a:rPr lang="en-US" b="1" dirty="0" smtClean="0"/>
              <a:t>and </a:t>
            </a:r>
            <a:r>
              <a:rPr lang="en-US" b="1" dirty="0" err="1" smtClean="0"/>
              <a:t>Installtion</a:t>
            </a:r>
            <a:endParaRPr lang="en-US" dirty="0"/>
          </a:p>
        </p:txBody>
      </p:sp>
      <p:sp>
        <p:nvSpPr>
          <p:cNvPr id="7" name="Content Placeholder 6"/>
          <p:cNvSpPr>
            <a:spLocks noGrp="1"/>
          </p:cNvSpPr>
          <p:nvPr>
            <p:ph idx="1"/>
          </p:nvPr>
        </p:nvSpPr>
        <p:spPr/>
        <p:txBody>
          <a:bodyPr>
            <a:normAutofit lnSpcReduction="10000"/>
          </a:bodyPr>
          <a:lstStyle/>
          <a:p>
            <a:r>
              <a:rPr lang="en-US" dirty="0"/>
              <a:t>In order to deploy this projects, you need to perform some steps</a:t>
            </a:r>
            <a:r>
              <a:rPr lang="en-US" dirty="0" smtClean="0"/>
              <a:t>:</a:t>
            </a:r>
          </a:p>
          <a:p>
            <a:r>
              <a:rPr lang="en-US" dirty="0"/>
              <a:t>A favorite text editor or IDE</a:t>
            </a:r>
          </a:p>
          <a:p>
            <a:r>
              <a:rPr lang="en-US" dirty="0">
                <a:hlinkClick r:id="rId2"/>
              </a:rPr>
              <a:t>JDK 1.8</a:t>
            </a:r>
            <a:r>
              <a:rPr lang="en-US" dirty="0"/>
              <a:t> or later</a:t>
            </a:r>
          </a:p>
          <a:p>
            <a:r>
              <a:rPr lang="en-US" dirty="0" err="1">
                <a:hlinkClick r:id="rId3"/>
              </a:rPr>
              <a:t>Gradle</a:t>
            </a:r>
            <a:r>
              <a:rPr lang="en-US" dirty="0">
                <a:hlinkClick r:id="rId3"/>
              </a:rPr>
              <a:t> </a:t>
            </a:r>
            <a:r>
              <a:rPr lang="en-US" dirty="0" smtClean="0">
                <a:hlinkClick r:id="rId3"/>
              </a:rPr>
              <a:t>2.3</a:t>
            </a:r>
            <a:endParaRPr lang="en-US" dirty="0"/>
          </a:p>
          <a:p>
            <a:r>
              <a:rPr lang="en-US" dirty="0"/>
              <a:t>You can also import the code straight into your IDE:</a:t>
            </a:r>
          </a:p>
          <a:p>
            <a:pPr lvl="1"/>
            <a:r>
              <a:rPr lang="en-US" dirty="0">
                <a:hlinkClick r:id="rId4"/>
              </a:rPr>
              <a:t>Spring Tool Suite (</a:t>
            </a:r>
            <a:r>
              <a:rPr lang="en-US" dirty="0" smtClean="0">
                <a:hlinkClick r:id="rId4"/>
              </a:rPr>
              <a:t>STS)</a:t>
            </a:r>
            <a:r>
              <a:rPr lang="en-US" b="1" dirty="0" smtClean="0"/>
              <a:t> </a:t>
            </a:r>
          </a:p>
          <a:p>
            <a:pPr lvl="1">
              <a:buNone/>
            </a:pPr>
            <a:r>
              <a:rPr lang="en-US" b="1" dirty="0" smtClean="0"/>
              <a:t>Then Install </a:t>
            </a:r>
            <a:r>
              <a:rPr lang="en-US" b="1" dirty="0" err="1"/>
              <a:t>MySQL</a:t>
            </a:r>
            <a:endParaRPr lang="en-US" b="1" dirty="0"/>
          </a:p>
          <a:p>
            <a:pPr lvl="1"/>
            <a:endParaRPr lang="en-US" dirty="0"/>
          </a:p>
          <a:p>
            <a:endParaRPr lang="en-IN"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595</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PIRAI INFO TECH</vt:lpstr>
      <vt:lpstr>Problem Statement &amp; Assignment:</vt:lpstr>
      <vt:lpstr>Tools / Frameworks to be used:</vt:lpstr>
      <vt:lpstr> Overview </vt:lpstr>
      <vt:lpstr>Login page</vt:lpstr>
      <vt:lpstr>Slide 6</vt:lpstr>
      <vt:lpstr>New registration page</vt:lpstr>
      <vt:lpstr>User details:</vt:lpstr>
      <vt:lpstr>Deployment and Installtion</vt:lpstr>
      <vt:lpstr>By following the below instruction</vt:lpstr>
      <vt:lpstr>Basic functionality</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cp:revision>
  <dcterms:created xsi:type="dcterms:W3CDTF">2021-02-03T20:49:11Z</dcterms:created>
  <dcterms:modified xsi:type="dcterms:W3CDTF">2021-02-03T21:56:23Z</dcterms:modified>
</cp:coreProperties>
</file>