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3"/>
    <p:sldMasterId id="2147483653" r:id="rId4"/>
    <p:sldMasterId id="2147483654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Manrope Medium"/>
      <p:regular r:id="rId19"/>
      <p:bold r:id="rId20"/>
    </p:embeddedFont>
    <p:embeddedFont>
      <p:font typeface="Public Sans"/>
      <p:regular r:id="rId21"/>
      <p:bold r:id="rId22"/>
      <p:italic r:id="rId23"/>
      <p:boldItalic r:id="rId24"/>
    </p:embeddedFont>
    <p:embeddedFont>
      <p:font typeface="Noto Sans Symbol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Medium-bold.fntdata"/><Relationship Id="rId22" Type="http://schemas.openxmlformats.org/officeDocument/2006/relationships/font" Target="fonts/PublicSans-bold.fntdata"/><Relationship Id="rId21" Type="http://schemas.openxmlformats.org/officeDocument/2006/relationships/font" Target="fonts/PublicSans-regular.fntdata"/><Relationship Id="rId24" Type="http://schemas.openxmlformats.org/officeDocument/2006/relationships/font" Target="fonts/PublicSans-boldItalic.fntdata"/><Relationship Id="rId23" Type="http://schemas.openxmlformats.org/officeDocument/2006/relationships/font" Target="fonts/Public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NotoSansSymbols-bold.fntdata"/><Relationship Id="rId25" Type="http://schemas.openxmlformats.org/officeDocument/2006/relationships/font" Target="fonts/NotoSansSymbols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ManropeMedium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228600" y="680040"/>
            <a:ext cx="4447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 amt="60000"/>
          </a:blip>
          <a:srcRect b="0" l="0" r="0" t="0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28600" y="841680"/>
            <a:ext cx="6778800" cy="2493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1">
            <a:alphaModFix amt="60000"/>
          </a:blip>
          <a:srcRect b="0" l="0" r="0" t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228600" y="155520"/>
            <a:ext cx="4668480" cy="1384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28600" y="1540800"/>
            <a:ext cx="4668480" cy="1897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5487120" y="1540800"/>
            <a:ext cx="3427920" cy="33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/>
          <p:nvPr/>
        </p:nvPicPr>
        <p:blipFill rotWithShape="1">
          <a:blip r:embed="rId1">
            <a:alphaModFix amt="60000"/>
          </a:blip>
          <a:srcRect b="0" l="0" r="0" t="0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type="title"/>
          </p:nvPr>
        </p:nvSpPr>
        <p:spPr>
          <a:xfrm>
            <a:off x="228600" y="1725120"/>
            <a:ext cx="4933800" cy="166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2" type="title"/>
          </p:nvPr>
        </p:nvSpPr>
        <p:spPr>
          <a:xfrm>
            <a:off x="228600" y="740160"/>
            <a:ext cx="1267920" cy="98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7"/>
          <p:cNvPicPr preferRelativeResize="0"/>
          <p:nvPr/>
        </p:nvPicPr>
        <p:blipFill rotWithShape="1">
          <a:blip r:embed="rId1">
            <a:alphaModFix amt="60000"/>
          </a:blip>
          <a:srcRect b="0" l="0" r="0" t="0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"/>
          <p:cNvSpPr txBox="1"/>
          <p:nvPr>
            <p:ph type="title"/>
          </p:nvPr>
        </p:nvSpPr>
        <p:spPr>
          <a:xfrm>
            <a:off x="228600" y="1095480"/>
            <a:ext cx="7916040" cy="645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228600" y="1775520"/>
            <a:ext cx="613152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228600" y="407250"/>
            <a:ext cx="8220000" cy="29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Manrope Medium"/>
              <a:buNone/>
            </a:pPr>
            <a:r>
              <a:rPr b="0" lang="en" sz="7200" strike="noStrik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Methodologies</a:t>
            </a:r>
            <a:endParaRPr b="0" sz="7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28600" y="3333600"/>
            <a:ext cx="821988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ublic Sans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An Overview of Traditional and Latest Approaches in Project Management</a:t>
            </a:r>
            <a:endParaRPr b="0" i="0" sz="16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5" name="Google Shape;35;p9"/>
          <p:cNvSpPr txBox="1"/>
          <p:nvPr/>
        </p:nvSpPr>
        <p:spPr>
          <a:xfrm>
            <a:off x="6450050" y="4575075"/>
            <a:ext cx="271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ABINAYA G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16143" r="16136" t="0"/>
          <a:stretch/>
        </p:blipFill>
        <p:spPr>
          <a:xfrm>
            <a:off x="5487120" y="1540800"/>
            <a:ext cx="3427920" cy="337356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228600" y="1011725"/>
            <a:ext cx="4667100" cy="24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74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52"/>
              <a:buChar char="●"/>
            </a:pPr>
            <a:r>
              <a:rPr b="1" lang="en" sz="1151"/>
              <a:t>Faster delivery</a:t>
            </a:r>
            <a:r>
              <a:rPr lang="en" sz="1151"/>
              <a:t> of working features.</a:t>
            </a:r>
            <a:br>
              <a:rPr lang="en" sz="1151"/>
            </a:br>
            <a:endParaRPr sz="1151"/>
          </a:p>
          <a:p>
            <a:pPr indent="-30174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2"/>
              <a:buChar char="●"/>
            </a:pPr>
            <a:r>
              <a:rPr b="1" lang="en" sz="1151"/>
              <a:t>Easier to make changes</a:t>
            </a:r>
            <a:r>
              <a:rPr lang="en" sz="1151"/>
              <a:t> anytime.</a:t>
            </a:r>
            <a:br>
              <a:rPr lang="en" sz="1151"/>
            </a:br>
            <a:endParaRPr sz="1151"/>
          </a:p>
          <a:p>
            <a:pPr indent="-30174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2"/>
              <a:buChar char="●"/>
            </a:pPr>
            <a:r>
              <a:rPr b="1" lang="en" sz="1151"/>
              <a:t>Regular customer involvement</a:t>
            </a:r>
            <a:r>
              <a:rPr lang="en" sz="1151"/>
              <a:t> and feedback.</a:t>
            </a:r>
            <a:br>
              <a:rPr lang="en" sz="1151"/>
            </a:br>
            <a:endParaRPr sz="1151"/>
          </a:p>
          <a:p>
            <a:pPr indent="-30174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2"/>
              <a:buChar char="●"/>
            </a:pPr>
            <a:r>
              <a:rPr b="1" lang="en" sz="1151"/>
              <a:t>Reduced risk</a:t>
            </a:r>
            <a:r>
              <a:rPr lang="en" sz="1151"/>
              <a:t> through continuous testing and improvements.</a:t>
            </a:r>
            <a:br>
              <a:rPr lang="en" sz="1151"/>
            </a:br>
            <a:endParaRPr sz="1151"/>
          </a:p>
          <a:p>
            <a:pPr indent="-30174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2"/>
              <a:buChar char="●"/>
            </a:pPr>
            <a:r>
              <a:rPr b="1" lang="en" sz="1151"/>
              <a:t>Team collaboration</a:t>
            </a:r>
            <a:r>
              <a:rPr lang="en" sz="1151"/>
              <a:t> is strong and transparent.</a:t>
            </a:r>
            <a:br>
              <a:rPr lang="en" sz="1151"/>
            </a:br>
            <a:endParaRPr sz="115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1"/>
              <a:t> </a:t>
            </a:r>
            <a:r>
              <a:rPr lang="en" sz="1651"/>
              <a:t>   </a:t>
            </a:r>
            <a:r>
              <a:rPr b="1" lang="en" sz="1701"/>
              <a:t> Drawbacks </a:t>
            </a:r>
            <a:endParaRPr b="1" sz="1701"/>
          </a:p>
          <a:p>
            <a:pPr indent="-30174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52"/>
              <a:buChar char="●"/>
            </a:pPr>
            <a:r>
              <a:rPr b="1" lang="en" sz="1151"/>
              <a:t>Needs skilled team members</a:t>
            </a:r>
            <a:r>
              <a:rPr lang="en" sz="1151"/>
              <a:t>.</a:t>
            </a:r>
            <a:br>
              <a:rPr lang="en" sz="1151"/>
            </a:br>
            <a:endParaRPr sz="1151"/>
          </a:p>
          <a:p>
            <a:pPr indent="-30174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2"/>
              <a:buChar char="●"/>
            </a:pPr>
            <a:r>
              <a:rPr b="1" lang="en" sz="1151"/>
              <a:t>Requires strong communication</a:t>
            </a:r>
            <a:r>
              <a:rPr lang="en" sz="1151"/>
              <a:t> and discipline.</a:t>
            </a:r>
            <a:br>
              <a:rPr lang="en" sz="1151"/>
            </a:br>
            <a:endParaRPr sz="1151"/>
          </a:p>
          <a:p>
            <a:pPr indent="-30174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2"/>
              <a:buChar char="●"/>
            </a:pPr>
            <a:r>
              <a:rPr b="1" lang="en" sz="1151"/>
              <a:t>Hard to predict costs</a:t>
            </a:r>
            <a:r>
              <a:rPr lang="en" sz="1151"/>
              <a:t> if requirements keep changing.</a:t>
            </a:r>
            <a:br>
              <a:rPr lang="en" sz="1151"/>
            </a:br>
            <a:endParaRPr sz="1151"/>
          </a:p>
          <a:p>
            <a:pPr indent="-30174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2"/>
              <a:buChar char="●"/>
            </a:pPr>
            <a:r>
              <a:rPr lang="en" sz="1151"/>
              <a:t>May not suit projects where </a:t>
            </a:r>
            <a:r>
              <a:rPr b="1" lang="en" sz="1151"/>
              <a:t>fixed cost and scope</a:t>
            </a:r>
            <a:r>
              <a:rPr lang="en" sz="1151"/>
              <a:t> are mandatory.</a:t>
            </a:r>
            <a:endParaRPr sz="1151"/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"/>
              <a:buFont typeface="Public Sans"/>
              <a:buNone/>
            </a:pPr>
            <a:r>
              <a:t/>
            </a:r>
            <a:endParaRPr sz="45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98" name="Google Shape;98;p18"/>
          <p:cNvSpPr txBox="1"/>
          <p:nvPr>
            <p:ph idx="4294967295" type="title"/>
          </p:nvPr>
        </p:nvSpPr>
        <p:spPr>
          <a:xfrm>
            <a:off x="143775" y="5"/>
            <a:ext cx="46671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nrope Medium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Advantages in Overcoming Traditional Drawbacks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title"/>
          </p:nvPr>
        </p:nvSpPr>
        <p:spPr>
          <a:xfrm>
            <a:off x="228600" y="1095480"/>
            <a:ext cx="7914960" cy="64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833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nrope Medium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Conclusions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>
            <p:ph idx="4294967295" type="body"/>
          </p:nvPr>
        </p:nvSpPr>
        <p:spPr>
          <a:xfrm>
            <a:off x="228600" y="1771556"/>
            <a:ext cx="60093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ublic Sans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In conclusion, while traditional methodologies provide structure, they may hinder adaptability. The latest methodologies focus on agility and continuous improvement, which can lead to better project outcomes and enhanced responsiveness to change.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50" y="2525150"/>
            <a:ext cx="51417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0"/>
          <p:cNvPicPr preferRelativeResize="0"/>
          <p:nvPr/>
        </p:nvPicPr>
        <p:blipFill rotWithShape="1">
          <a:blip r:embed="rId3">
            <a:alphaModFix/>
          </a:blip>
          <a:srcRect b="0" l="16143" r="16136" t="0"/>
          <a:stretch/>
        </p:blipFill>
        <p:spPr>
          <a:xfrm>
            <a:off x="5487120" y="1540800"/>
            <a:ext cx="3427920" cy="337356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0"/>
          <p:cNvSpPr txBox="1"/>
          <p:nvPr>
            <p:ph idx="4294967295" type="body"/>
          </p:nvPr>
        </p:nvSpPr>
        <p:spPr>
          <a:xfrm>
            <a:off x="228600" y="1542960"/>
            <a:ext cx="4667040" cy="1895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This presentation explores traditional and latest methodologies in project management, examining their objectives, processes, and impact.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/>
          <p:nvPr>
            <p:ph idx="4294967295" type="title"/>
          </p:nvPr>
        </p:nvSpPr>
        <p:spPr>
          <a:xfrm>
            <a:off x="228600" y="152280"/>
            <a:ext cx="466704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nrope Medium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Introduction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4294967295" type="subTitle"/>
          </p:nvPr>
        </p:nvSpPr>
        <p:spPr>
          <a:xfrm>
            <a:off x="228600" y="3390840"/>
            <a:ext cx="4933440" cy="3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8" name="Google Shape;48;p11"/>
          <p:cNvSpPr txBox="1"/>
          <p:nvPr>
            <p:ph idx="4294967295" type="title"/>
          </p:nvPr>
        </p:nvSpPr>
        <p:spPr>
          <a:xfrm>
            <a:off x="228600" y="1724040"/>
            <a:ext cx="4933440" cy="166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 Medium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Traditional Methodology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idx="4294967295" type="title"/>
          </p:nvPr>
        </p:nvSpPr>
        <p:spPr>
          <a:xfrm>
            <a:off x="228600" y="743040"/>
            <a:ext cx="1266480" cy="98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nrope Medium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01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950" y="0"/>
            <a:ext cx="5048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 rotWithShape="1">
          <a:blip r:embed="rId3">
            <a:alphaModFix/>
          </a:blip>
          <a:srcRect b="0" l="16143" r="16136" t="0"/>
          <a:stretch/>
        </p:blipFill>
        <p:spPr>
          <a:xfrm>
            <a:off x="5487120" y="1540800"/>
            <a:ext cx="3427920" cy="337356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2"/>
          <p:cNvSpPr txBox="1"/>
          <p:nvPr>
            <p:ph idx="4294967295" type="body"/>
          </p:nvPr>
        </p:nvSpPr>
        <p:spPr>
          <a:xfrm>
            <a:off x="228600" y="1542950"/>
            <a:ext cx="49065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Plan and document </a:t>
            </a:r>
            <a:r>
              <a:rPr b="1" lang="en" sz="1500"/>
              <a:t>everything</a:t>
            </a:r>
            <a:r>
              <a:rPr lang="en" sz="1500"/>
              <a:t> before starting the work.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Deliver the </a:t>
            </a:r>
            <a:r>
              <a:rPr b="1" lang="en" sz="1500"/>
              <a:t>final product</a:t>
            </a:r>
            <a:r>
              <a:rPr lang="en" sz="1500"/>
              <a:t> only after full development and testing.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Example methods: </a:t>
            </a:r>
            <a:r>
              <a:rPr b="1" lang="en" sz="1500"/>
              <a:t>Waterfall Model, V-Model, Spiral Model</a:t>
            </a:r>
            <a:r>
              <a:rPr lang="en" sz="1500"/>
              <a:t>.</a:t>
            </a:r>
            <a:br>
              <a:rPr lang="en" sz="1500"/>
            </a:b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</a:pPr>
            <a:r>
              <a:t/>
            </a:r>
            <a:endParaRPr sz="19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7" name="Google Shape;57;p12"/>
          <p:cNvSpPr txBox="1"/>
          <p:nvPr>
            <p:ph idx="4294967295" type="title"/>
          </p:nvPr>
        </p:nvSpPr>
        <p:spPr>
          <a:xfrm>
            <a:off x="228600" y="152280"/>
            <a:ext cx="466704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anrope Medium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Objectives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4294967295" type="title"/>
          </p:nvPr>
        </p:nvSpPr>
        <p:spPr>
          <a:xfrm>
            <a:off x="614550" y="194055"/>
            <a:ext cx="7914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833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nrope Medium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Process</a:t>
            </a:r>
            <a:endParaRPr b="0" i="0" sz="499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09050" y="947500"/>
            <a:ext cx="3915300" cy="4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Step-by-Step (Linear)</a:t>
            </a:r>
            <a:r>
              <a:rPr lang="en" sz="1300"/>
              <a:t> process: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Requirement Gathering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System Design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Implementation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Testing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Deployment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Maintenance</a:t>
            </a:r>
            <a:br>
              <a:rPr lang="en" sz="1300"/>
            </a:b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Each phase must be </a:t>
            </a:r>
            <a:r>
              <a:rPr b="1" lang="en" sz="1300"/>
              <a:t>completed before</a:t>
            </a:r>
            <a:r>
              <a:rPr lang="en" sz="1300"/>
              <a:t> the next starts.</a:t>
            </a:r>
            <a:endParaRPr sz="13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750" y="0"/>
            <a:ext cx="4567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4294967295" type="title"/>
          </p:nvPr>
        </p:nvSpPr>
        <p:spPr>
          <a:xfrm>
            <a:off x="122550" y="130405"/>
            <a:ext cx="7914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833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nrope Medium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Advantages and Drawbacks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52100" y="926900"/>
            <a:ext cx="7211400" cy="3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Clear structure</a:t>
            </a:r>
            <a:r>
              <a:rPr lang="en" sz="1200"/>
              <a:t> — everyone knows what to do next.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Well-documented</a:t>
            </a:r>
            <a:r>
              <a:rPr lang="en" sz="1200"/>
              <a:t> requirements and designs.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Easy to manage</a:t>
            </a:r>
            <a:r>
              <a:rPr lang="en" sz="1200"/>
              <a:t> for </a:t>
            </a:r>
            <a:r>
              <a:rPr b="1" lang="en" sz="1200"/>
              <a:t>small projects</a:t>
            </a:r>
            <a:r>
              <a:rPr lang="en" sz="1200"/>
              <a:t> with fixed needs.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Good for regulatory or government projects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/>
            </a:br>
            <a:r>
              <a:rPr b="1" lang="en" sz="1800"/>
              <a:t> </a:t>
            </a:r>
            <a:r>
              <a:rPr b="1" lang="en" sz="1900"/>
              <a:t>Drawbacks </a:t>
            </a:r>
            <a:endParaRPr b="1" sz="19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Inflexible</a:t>
            </a:r>
            <a:r>
              <a:rPr lang="en" sz="1300"/>
              <a:t> — hard to change once started.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Late Testing</a:t>
            </a:r>
            <a:r>
              <a:rPr lang="en" sz="1300"/>
              <a:t> — issues are found very late.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Customer Feedback</a:t>
            </a:r>
            <a:r>
              <a:rPr lang="en" sz="1300"/>
              <a:t> comes very late (at end).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High Risk</a:t>
            </a:r>
            <a:r>
              <a:rPr lang="en" sz="1300"/>
              <a:t> if customer needs change mid-project.</a:t>
            </a:r>
            <a:br>
              <a:rPr lang="en" sz="1300"/>
            </a:b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4294967295" type="subTitle"/>
          </p:nvPr>
        </p:nvSpPr>
        <p:spPr>
          <a:xfrm>
            <a:off x="228600" y="3390840"/>
            <a:ext cx="4933440" cy="39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" name="Google Shape;76;p15"/>
          <p:cNvSpPr txBox="1"/>
          <p:nvPr>
            <p:ph idx="4294967295" type="title"/>
          </p:nvPr>
        </p:nvSpPr>
        <p:spPr>
          <a:xfrm>
            <a:off x="228600" y="1724040"/>
            <a:ext cx="4933440" cy="166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nrope Medium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Latest Methodology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>
            <p:ph idx="4294967295" type="title"/>
          </p:nvPr>
        </p:nvSpPr>
        <p:spPr>
          <a:xfrm>
            <a:off x="228600" y="743040"/>
            <a:ext cx="1266480" cy="98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nrope Medium"/>
              <a:buNone/>
            </a:pPr>
            <a:r>
              <a:rPr b="0" i="0" lang="en" sz="5200" u="none" cap="none" strike="noStrik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02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700" y="152400"/>
            <a:ext cx="4889300" cy="48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4294967295" type="title"/>
          </p:nvPr>
        </p:nvSpPr>
        <p:spPr>
          <a:xfrm>
            <a:off x="228600" y="1095480"/>
            <a:ext cx="7914960" cy="64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833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nrope Medium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Objectives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228600" y="1771550"/>
            <a:ext cx="8225700" cy="24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The latest methodologies aim to enhance flexibility </a:t>
            </a:r>
            <a:endParaRPr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Deliver </a:t>
            </a:r>
            <a:r>
              <a:rPr b="1" lang="en" sz="1500"/>
              <a:t>working software early</a:t>
            </a:r>
            <a:r>
              <a:rPr lang="en" sz="1500"/>
              <a:t> and </a:t>
            </a:r>
            <a:r>
              <a:rPr b="1" lang="en" sz="1500"/>
              <a:t>continuously</a:t>
            </a:r>
            <a:r>
              <a:rPr lang="en" sz="1500"/>
              <a:t>.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Adapt</a:t>
            </a:r>
            <a:r>
              <a:rPr lang="en" sz="1500"/>
              <a:t> easily to changing customer needs.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Focus on </a:t>
            </a:r>
            <a:r>
              <a:rPr b="1" lang="en" sz="1500"/>
              <a:t>collaboration</a:t>
            </a:r>
            <a:r>
              <a:rPr lang="en" sz="1500"/>
              <a:t>, </a:t>
            </a:r>
            <a:r>
              <a:rPr b="1" lang="en" sz="1500"/>
              <a:t>feedback</a:t>
            </a:r>
            <a:r>
              <a:rPr lang="en" sz="1500"/>
              <a:t>, and </a:t>
            </a:r>
            <a:r>
              <a:rPr b="1" lang="en" sz="1500"/>
              <a:t>improvement</a:t>
            </a:r>
            <a:r>
              <a:rPr lang="en" sz="1500"/>
              <a:t>.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Example methods: </a:t>
            </a:r>
            <a:r>
              <a:rPr b="1" lang="en" sz="1500"/>
              <a:t>Agile, Scrum, Kanban, XP (Extreme Programming)</a:t>
            </a:r>
            <a:r>
              <a:rPr lang="en" sz="1500"/>
              <a:t>.</a:t>
            </a:r>
            <a:endParaRPr sz="15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responsiveness to change, fostering collaboration and continuous improvement within teams. They prioritize delivering value to the customer and adapting to evolving project requirements.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4294967295" type="title"/>
          </p:nvPr>
        </p:nvSpPr>
        <p:spPr>
          <a:xfrm>
            <a:off x="143750" y="56180"/>
            <a:ext cx="7914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833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nrope Medium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Process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14225" y="639950"/>
            <a:ext cx="6617700" cy="2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Iterative</a:t>
            </a:r>
            <a:r>
              <a:rPr lang="en" sz="1500"/>
              <a:t> and </a:t>
            </a:r>
            <a:r>
              <a:rPr b="1" lang="en" sz="1500"/>
              <a:t>incremental</a:t>
            </a:r>
            <a:r>
              <a:rPr lang="en" sz="1500"/>
              <a:t> approach: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Plan small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Develop small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Test immediately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Deliver quickly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Get feedback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Improv</a:t>
            </a:r>
            <a:r>
              <a:rPr lang="en" sz="1500"/>
              <a:t>e</a:t>
            </a:r>
            <a:br>
              <a:rPr lang="en" sz="1500"/>
            </a:b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350" y="56175"/>
            <a:ext cx="4832250" cy="50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Abstract by Slidesgo">
  <a:themeElements>
    <a:clrScheme name="Simple Light">
      <a:dk1>
        <a:srgbClr val="191919"/>
      </a:dk1>
      <a:lt1>
        <a:srgbClr val="67D1EF"/>
      </a:lt1>
      <a:dk2>
        <a:srgbClr val="30B7F5"/>
      </a:dk2>
      <a:lt2>
        <a:srgbClr val="2C64E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Abstract by Slidesgo">
  <a:themeElements>
    <a:clrScheme name="Simple Light">
      <a:dk1>
        <a:srgbClr val="191919"/>
      </a:dk1>
      <a:lt1>
        <a:srgbClr val="67D1EF"/>
      </a:lt1>
      <a:dk2>
        <a:srgbClr val="30B7F5"/>
      </a:dk2>
      <a:lt2>
        <a:srgbClr val="2C64E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ue Abstract by Slidesgo">
  <a:themeElements>
    <a:clrScheme name="Simple Light">
      <a:dk1>
        <a:srgbClr val="191919"/>
      </a:dk1>
      <a:lt1>
        <a:srgbClr val="67D1EF"/>
      </a:lt1>
      <a:dk2>
        <a:srgbClr val="30B7F5"/>
      </a:dk2>
      <a:lt2>
        <a:srgbClr val="2C64E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Blue Abstract by Slidesgo">
  <a:themeElements>
    <a:clrScheme name="Simple Light">
      <a:dk1>
        <a:srgbClr val="191919"/>
      </a:dk1>
      <a:lt1>
        <a:srgbClr val="67D1EF"/>
      </a:lt1>
      <a:dk2>
        <a:srgbClr val="30B7F5"/>
      </a:dk2>
      <a:lt2>
        <a:srgbClr val="2C64E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