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261" r:id="rId7"/>
    <p:sldId id="262" r:id="rId8"/>
    <p:sldId id="263" r:id="rId9"/>
    <p:sldId id="268"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78" d="100"/>
          <a:sy n="78"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8077200" cy="509114"/>
          </a:xfrm>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a:t>
            </a:r>
            <a:r>
              <a:rPr lang="en-IN" spc="15" dirty="0"/>
              <a:t>me: </a:t>
            </a:r>
            <a:r>
              <a:rPr lang="en-IN" spc="15" dirty="0" err="1"/>
              <a:t>Abinaya</a:t>
            </a:r>
            <a:r>
              <a:rPr lang="en-IN" spc="15" dirty="0"/>
              <a:t> R</a:t>
            </a:r>
            <a:endParaRPr spc="15" dirty="0"/>
          </a:p>
        </p:txBody>
      </p:sp>
      <p:sp>
        <p:nvSpPr>
          <p:cNvPr id="8" name="object 8"/>
          <p:cNvSpPr txBox="1"/>
          <p:nvPr/>
        </p:nvSpPr>
        <p:spPr>
          <a:xfrm>
            <a:off x="6781800" y="2895600"/>
            <a:ext cx="2180989"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a:extLst>
              <a:ext uri="{FF2B5EF4-FFF2-40B4-BE49-F238E27FC236}">
                <a16:creationId xmlns:a16="http://schemas.microsoft.com/office/drawing/2014/main" id="{DD8507C5-0C12-279A-B264-4E93823EFA5E}"/>
              </a:ext>
            </a:extLst>
          </p:cNvPr>
          <p:cNvSpPr>
            <a:spLocks noGrp="1"/>
          </p:cNvSpPr>
          <p:nvPr>
            <p:ph type="body" idx="1"/>
          </p:nvPr>
        </p:nvSpPr>
        <p:spPr>
          <a:xfrm>
            <a:off x="646189" y="1071801"/>
            <a:ext cx="10972800" cy="5786199"/>
          </a:xfrm>
        </p:spPr>
        <p:txBody>
          <a:bodyPr/>
          <a:lstStyle/>
          <a:p>
            <a:pPr algn="l"/>
            <a:r>
              <a:rPr lang="en-US" sz="2800" b="0" i="0" dirty="0">
                <a:solidFill>
                  <a:srgbClr val="0D0D0D"/>
                </a:solidFill>
                <a:effectLst/>
                <a:latin typeface="Söhne"/>
              </a:rPr>
              <a:t>To obtain results for a spam mail detector using a decision tree, you need a dataset containing labeled emails (spam or not spam) and then train and evaluate the decision tree model on that dataset. Here's a hypothetical example of how you might interpret the results:</a:t>
            </a:r>
          </a:p>
          <a:p>
            <a:pPr algn="l"/>
            <a:r>
              <a:rPr lang="en-US" sz="2800" b="0" i="0" dirty="0">
                <a:solidFill>
                  <a:srgbClr val="0D0D0D"/>
                </a:solidFill>
                <a:effectLst/>
                <a:latin typeface="Söhne"/>
              </a:rPr>
              <a:t>Let's say you've trained your decision tree model on a dataset containing 1000 emails, with 700 labeled as not spam (ham) and 300 labeled as spam. After training and evaluation, you obtain the following results:</a:t>
            </a:r>
          </a:p>
          <a:p>
            <a:pPr algn="l">
              <a:buFont typeface="Arial" panose="020B0604020202020204" pitchFamily="34" charset="0"/>
              <a:buChar char="•"/>
            </a:pPr>
            <a:r>
              <a:rPr lang="en-US" sz="2800" b="1" i="0" dirty="0">
                <a:solidFill>
                  <a:srgbClr val="0D0D0D"/>
                </a:solidFill>
                <a:effectLst/>
                <a:latin typeface="Söhne"/>
              </a:rPr>
              <a:t>Accuracy</a:t>
            </a:r>
            <a:r>
              <a:rPr lang="en-US" sz="2800" b="0" i="0" dirty="0">
                <a:solidFill>
                  <a:srgbClr val="0D0D0D"/>
                </a:solidFill>
                <a:effectLst/>
                <a:latin typeface="Söhne"/>
              </a:rPr>
              <a:t>: 90%</a:t>
            </a:r>
          </a:p>
          <a:p>
            <a:pPr algn="l">
              <a:buFont typeface="Arial" panose="020B0604020202020204" pitchFamily="34" charset="0"/>
              <a:buChar char="•"/>
            </a:pPr>
            <a:r>
              <a:rPr lang="en-US" sz="2800" b="1" i="0" dirty="0">
                <a:solidFill>
                  <a:srgbClr val="0D0D0D"/>
                </a:solidFill>
                <a:effectLst/>
                <a:latin typeface="Söhne"/>
              </a:rPr>
              <a:t>Precision</a:t>
            </a:r>
            <a:r>
              <a:rPr lang="en-US" sz="2800" b="0" i="0" dirty="0">
                <a:solidFill>
                  <a:srgbClr val="0D0D0D"/>
                </a:solidFill>
                <a:effectLst/>
                <a:latin typeface="Söhne"/>
              </a:rPr>
              <a:t>: 85%</a:t>
            </a:r>
          </a:p>
          <a:p>
            <a:pPr algn="l">
              <a:buFont typeface="Arial" panose="020B0604020202020204" pitchFamily="34" charset="0"/>
              <a:buChar char="•"/>
            </a:pPr>
            <a:r>
              <a:rPr lang="en-US" sz="2800" b="1" i="0" dirty="0">
                <a:solidFill>
                  <a:srgbClr val="0D0D0D"/>
                </a:solidFill>
                <a:effectLst/>
                <a:latin typeface="Söhne"/>
              </a:rPr>
              <a:t>Recall</a:t>
            </a:r>
            <a:r>
              <a:rPr lang="en-US" sz="2800" b="0" i="0" dirty="0">
                <a:solidFill>
                  <a:srgbClr val="0D0D0D"/>
                </a:solidFill>
                <a:effectLst/>
                <a:latin typeface="Söhne"/>
              </a:rPr>
              <a:t>: 92%</a:t>
            </a:r>
          </a:p>
          <a:p>
            <a:pPr algn="l">
              <a:buFont typeface="Arial" panose="020B0604020202020204" pitchFamily="34" charset="0"/>
              <a:buChar char="•"/>
            </a:pPr>
            <a:r>
              <a:rPr lang="en-US" sz="2800" b="1" i="0" dirty="0">
                <a:solidFill>
                  <a:srgbClr val="0D0D0D"/>
                </a:solidFill>
                <a:effectLst/>
                <a:latin typeface="Söhne"/>
              </a:rPr>
              <a:t>F1-score</a:t>
            </a:r>
            <a:r>
              <a:rPr lang="en-US" sz="2800" b="0" i="0" dirty="0">
                <a:solidFill>
                  <a:srgbClr val="0D0D0D"/>
                </a:solidFill>
                <a:effectLst/>
                <a:latin typeface="Söhne"/>
              </a:rPr>
              <a:t>: 88%</a:t>
            </a:r>
          </a:p>
          <a:p>
            <a:pPr algn="l"/>
            <a:endParaRPr lang="en-US" sz="2000" b="0" i="0" dirty="0">
              <a:solidFill>
                <a:srgbClr val="0D0D0D"/>
              </a:solidFill>
              <a:effectLst/>
              <a:latin typeface="Söhne"/>
            </a:endParaRPr>
          </a:p>
          <a:p>
            <a:endParaRPr lang="en-IN"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4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4" name="Text Placeholder 23">
            <a:extLst>
              <a:ext uri="{FF2B5EF4-FFF2-40B4-BE49-F238E27FC236}">
                <a16:creationId xmlns:a16="http://schemas.microsoft.com/office/drawing/2014/main" id="{2EAB7AB7-1473-AD98-678B-7974A8707EE8}"/>
              </a:ext>
            </a:extLst>
          </p:cNvPr>
          <p:cNvSpPr>
            <a:spLocks noGrp="1"/>
          </p:cNvSpPr>
          <p:nvPr>
            <p:ph type="body" idx="1"/>
          </p:nvPr>
        </p:nvSpPr>
        <p:spPr>
          <a:xfrm>
            <a:off x="611127" y="2332107"/>
            <a:ext cx="10972800" cy="830997"/>
          </a:xfrm>
        </p:spPr>
        <p:txBody>
          <a:bodyPr/>
          <a:lstStyle/>
          <a:p>
            <a:r>
              <a:rPr lang="en-IN" sz="5400" b="1" dirty="0"/>
              <a:t>Spam Mail Detector(CNN)</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E82C8A47-E70B-E0F1-CE31-62AE4A5915DA}"/>
              </a:ext>
            </a:extLst>
          </p:cNvPr>
          <p:cNvSpPr>
            <a:spLocks noGrp="1"/>
          </p:cNvSpPr>
          <p:nvPr>
            <p:ph type="body" idx="1"/>
          </p:nvPr>
        </p:nvSpPr>
        <p:spPr>
          <a:xfrm>
            <a:off x="1820822" y="1559138"/>
            <a:ext cx="9761578" cy="1384995"/>
          </a:xfrm>
        </p:spPr>
        <p:txBody>
          <a:bodyPr/>
          <a:lstStyle/>
          <a:p>
            <a:pPr algn="l">
              <a:buFont typeface="+mj-lt"/>
              <a:buAutoNum type="arabicPeriod"/>
            </a:pPr>
            <a:endParaRPr lang="en-IN" b="0" i="0" dirty="0">
              <a:solidFill>
                <a:srgbClr val="111111"/>
              </a:solidFill>
              <a:effectLst/>
              <a:latin typeface="-apple-system"/>
            </a:endParaRPr>
          </a:p>
          <a:p>
            <a:pPr lvl="1" algn="l"/>
            <a:endParaRPr lang="en-IN" b="0" i="0" dirty="0">
              <a:solidFill>
                <a:srgbClr val="111111"/>
              </a:solidFill>
              <a:effectLst/>
              <a:latin typeface="-apple-system"/>
            </a:endParaRPr>
          </a:p>
          <a:p>
            <a:pPr marL="1143000" lvl="2" indent="-228600" algn="l">
              <a:buFont typeface="+mj-lt"/>
              <a:buAutoNum type="arabicPeriod"/>
            </a:pPr>
            <a:endParaRPr lang="en-IN" b="0" i="0" dirty="0">
              <a:solidFill>
                <a:srgbClr val="111111"/>
              </a:solidFill>
              <a:effectLst/>
              <a:latin typeface="-apple-system"/>
            </a:endParaRPr>
          </a:p>
          <a:p>
            <a:br>
              <a:rPr lang="en-IN" b="0" i="0" dirty="0">
                <a:solidFill>
                  <a:srgbClr val="111111"/>
                </a:solidFill>
                <a:effectLst/>
                <a:latin typeface="-apple-system"/>
              </a:rPr>
            </a:b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Rectangle 1">
            <a:extLst>
              <a:ext uri="{FF2B5EF4-FFF2-40B4-BE49-F238E27FC236}">
                <a16:creationId xmlns:a16="http://schemas.microsoft.com/office/drawing/2014/main" id="{6D72A6EB-A142-4D90-8487-A4959CE41F66}"/>
              </a:ext>
            </a:extLst>
          </p:cNvPr>
          <p:cNvSpPr>
            <a:spLocks noChangeArrowheads="1"/>
          </p:cNvSpPr>
          <p:nvPr/>
        </p:nvSpPr>
        <p:spPr bwMode="auto">
          <a:xfrm>
            <a:off x="0" y="-415504"/>
            <a:ext cx="64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CC86A56D-B985-F001-8664-1A97D6332E99}"/>
              </a:ext>
            </a:extLst>
          </p:cNvPr>
          <p:cNvSpPr>
            <a:spLocks noChangeArrowheads="1"/>
          </p:cNvSpPr>
          <p:nvPr/>
        </p:nvSpPr>
        <p:spPr bwMode="auto">
          <a:xfrm>
            <a:off x="152400" y="-263104"/>
            <a:ext cx="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3">
            <a:extLst>
              <a:ext uri="{FF2B5EF4-FFF2-40B4-BE49-F238E27FC236}">
                <a16:creationId xmlns:a16="http://schemas.microsoft.com/office/drawing/2014/main" id="{CB6A7D28-7EE3-CD8C-23A5-AFE3C4DF709B}"/>
              </a:ext>
            </a:extLst>
          </p:cNvPr>
          <p:cNvSpPr>
            <a:spLocks noChangeArrowheads="1"/>
          </p:cNvSpPr>
          <p:nvPr/>
        </p:nvSpPr>
        <p:spPr bwMode="auto">
          <a:xfrm>
            <a:off x="1973286" y="985328"/>
            <a:ext cx="1166651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lvl="1" indent="-457200" algn="just">
              <a:buFont typeface="Wingdings" pitchFamily="2" charset="2"/>
              <a:buChar char="q"/>
            </a:pPr>
            <a:r>
              <a:rPr lang="en-US" sz="3200" dirty="0"/>
              <a:t>PROBLEM STATEMENT</a:t>
            </a:r>
          </a:p>
          <a:p>
            <a:pPr marL="914400" lvl="1" indent="-457200" algn="just">
              <a:buFont typeface="Wingdings" pitchFamily="2" charset="2"/>
              <a:buChar char="q"/>
            </a:pPr>
            <a:r>
              <a:rPr lang="en-US" sz="3200" dirty="0"/>
              <a:t>PROJECT OVERVIEW</a:t>
            </a:r>
          </a:p>
          <a:p>
            <a:pPr marL="914400" lvl="1" indent="-457200" algn="just">
              <a:buFont typeface="Wingdings" pitchFamily="2" charset="2"/>
              <a:buChar char="q"/>
            </a:pPr>
            <a:r>
              <a:rPr lang="en-US" sz="3200" dirty="0"/>
              <a:t>END USERS</a:t>
            </a:r>
          </a:p>
          <a:p>
            <a:pPr marL="914400" lvl="1" indent="-457200" algn="just">
              <a:buFont typeface="Wingdings" pitchFamily="2" charset="2"/>
              <a:buChar char="q"/>
            </a:pPr>
            <a:r>
              <a:rPr lang="en-US" sz="3200" dirty="0"/>
              <a:t>SOLUTION AND ITS VALUE PROPOSITION</a:t>
            </a:r>
          </a:p>
          <a:p>
            <a:pPr marL="914400" lvl="1" indent="-457200" algn="just">
              <a:buFont typeface="Wingdings" pitchFamily="2" charset="2"/>
              <a:buChar char="q"/>
            </a:pPr>
            <a:r>
              <a:rPr lang="en-US" sz="3200" dirty="0"/>
              <a:t>THE WOW IN YOUR SOLUTION</a:t>
            </a:r>
          </a:p>
          <a:p>
            <a:pPr marL="914400" lvl="1" indent="-457200" algn="just">
              <a:buFont typeface="Wingdings" pitchFamily="2" charset="2"/>
              <a:buChar char="q"/>
            </a:pPr>
            <a:r>
              <a:rPr lang="en-US" sz="3200" dirty="0"/>
              <a:t>MODELLING</a:t>
            </a:r>
          </a:p>
          <a:p>
            <a:pPr marL="914400" lvl="1" indent="-457200" algn="just">
              <a:buFont typeface="Wingdings" pitchFamily="2" charset="2"/>
              <a:buChar char="q"/>
            </a:pPr>
            <a:r>
              <a:rPr lang="en-US" sz="3200" dirty="0"/>
              <a:t>RESULTS</a:t>
            </a:r>
          </a:p>
          <a:p>
            <a:pPr lvl="1" algn="just"/>
            <a:endParaRPr lang="en-IN" sz="2800" dirty="0"/>
          </a:p>
          <a:p>
            <a:pPr marL="0" marR="0" lvl="0" indent="0" algn="just" defTabSz="914400" rtl="0" eaLnBrk="0" fontAlgn="base" latinLnBrk="0" hangingPunct="0">
              <a:lnSpc>
                <a:spcPct val="100000"/>
              </a:lnSpc>
              <a:spcBef>
                <a:spcPct val="0"/>
              </a:spcBef>
              <a:spcAft>
                <a:spcPct val="0"/>
              </a:spcAft>
              <a:buClrTx/>
              <a:buSzTx/>
              <a:tabLst/>
            </a:pPr>
            <a:br>
              <a:rPr kumimoji="0" lang="en-US" altLang="en-US" sz="1000" b="0" i="0" u="none" strike="noStrike" cap="none" normalizeH="0" baseline="0" dirty="0">
                <a:ln>
                  <a:noFill/>
                </a:ln>
                <a:solidFill>
                  <a:srgbClr val="111111"/>
                </a:solidFill>
                <a:effectLst/>
                <a:latin typeface="-apple-system"/>
              </a:rPr>
            </a:b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2286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1">
            <a:extLst>
              <a:ext uri="{FF2B5EF4-FFF2-40B4-BE49-F238E27FC236}">
                <a16:creationId xmlns:a16="http://schemas.microsoft.com/office/drawing/2014/main" id="{1FE18D2E-1FDB-EAD3-F210-6BF2F3AD79AA}"/>
              </a:ext>
            </a:extLst>
          </p:cNvPr>
          <p:cNvSpPr>
            <a:spLocks noGrp="1" noChangeArrowheads="1"/>
          </p:cNvSpPr>
          <p:nvPr>
            <p:ph type="body" idx="1"/>
          </p:nvPr>
        </p:nvSpPr>
        <p:spPr bwMode="auto">
          <a:xfrm>
            <a:off x="707167" y="1080016"/>
            <a:ext cx="10743818"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l" rtl="0" eaLnBrk="0" fontAlgn="base" hangingPunct="0">
              <a:spcBef>
                <a:spcPct val="0"/>
              </a:spcBef>
              <a:spcAft>
                <a:spcPct val="0"/>
              </a:spcAft>
            </a:pPr>
            <a:r>
              <a:rPr lang="en-IN" sz="2800" dirty="0"/>
              <a:t>The problem we are addressing is the increasing amount of spam emails that individuals receive on a daily basis. Spam emails not only clutter our inboxes but also pose security risks and can lead to the loss of personal information. Traditional spam filters often fail to accurately classify spam emails, resulting in important messages being marked as spam or spam emails being delivered to our inboxes. Our goal is to develop a highly accurate spam mail detector using Convolutional Neural Networks (CNN) that can effectively identify and filter out spam emails, providing users with a cleaner and safer email experience.</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Rectangle 1">
            <a:extLst>
              <a:ext uri="{FF2B5EF4-FFF2-40B4-BE49-F238E27FC236}">
                <a16:creationId xmlns:a16="http://schemas.microsoft.com/office/drawing/2014/main" id="{0ECDF0F1-2153-C2F3-432F-7FBC6BCAD586}"/>
              </a:ext>
            </a:extLst>
          </p:cNvPr>
          <p:cNvSpPr>
            <a:spLocks noGrp="1" noChangeArrowheads="1"/>
          </p:cNvSpPr>
          <p:nvPr>
            <p:ph type="body" idx="1"/>
          </p:nvPr>
        </p:nvSpPr>
        <p:spPr bwMode="auto">
          <a:xfrm>
            <a:off x="457200" y="1067579"/>
            <a:ext cx="11131378"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IN" sz="2400" b="1" dirty="0"/>
              <a:t>Objectives</a:t>
            </a:r>
          </a:p>
          <a:p>
            <a:r>
              <a:rPr lang="en-IN" sz="2400" dirty="0"/>
              <a:t>Develop a spam mail detection system using Convolutional Neural Networks (CNN).</a:t>
            </a:r>
          </a:p>
          <a:p>
            <a:r>
              <a:rPr lang="en-IN" sz="2400" dirty="0"/>
              <a:t>Improve email filtering accuracy and reduce the number of false positives and false negatives.</a:t>
            </a:r>
          </a:p>
          <a:p>
            <a:r>
              <a:rPr lang="en-IN" sz="2400" b="1" dirty="0"/>
              <a:t>Scope</a:t>
            </a:r>
          </a:p>
          <a:p>
            <a:r>
              <a:rPr lang="en-IN" sz="2400" dirty="0"/>
              <a:t>The project will focus on training the CNN model using a </a:t>
            </a:r>
            <a:r>
              <a:rPr lang="en-IN" sz="2400" dirty="0" err="1"/>
              <a:t>labeled</a:t>
            </a:r>
            <a:r>
              <a:rPr lang="en-IN" sz="2400" dirty="0"/>
              <a:t> dataset of spam and non-spam emails.</a:t>
            </a:r>
          </a:p>
          <a:p>
            <a:r>
              <a:rPr lang="en-IN" sz="2400" dirty="0"/>
              <a:t>The model will be evaluated using various performance metrics, such as precision, recall, and F1 score.</a:t>
            </a:r>
          </a:p>
          <a:p>
            <a:r>
              <a:rPr lang="en-IN" sz="2400" b="1" dirty="0"/>
              <a:t>Timeline</a:t>
            </a:r>
          </a:p>
          <a:p>
            <a:r>
              <a:rPr lang="en-IN" sz="2400" dirty="0"/>
              <a:t>Data collection and </a:t>
            </a:r>
            <a:r>
              <a:rPr lang="en-IN" sz="2400" dirty="0" err="1"/>
              <a:t>preprocessing</a:t>
            </a:r>
            <a:r>
              <a:rPr lang="en-IN" sz="2400" dirty="0"/>
              <a:t>: 2 weeks</a:t>
            </a:r>
          </a:p>
          <a:p>
            <a:r>
              <a:rPr lang="en-IN" sz="2400" dirty="0"/>
              <a:t>Model development and training: 4 weeks</a:t>
            </a:r>
          </a:p>
          <a:p>
            <a:r>
              <a:rPr lang="en-IN" sz="2400" dirty="0"/>
              <a:t>Model evaluation and fine-tuning: 1 week</a:t>
            </a:r>
          </a:p>
          <a:p>
            <a:r>
              <a:rPr lang="en-IN" sz="2400" dirty="0"/>
              <a:t>Documentation and presentation preparation: 1 week</a:t>
            </a:r>
          </a:p>
          <a:p>
            <a:pPr lvl="0" algn="just" rtl="0" eaLnBrk="0" fontAlgn="base" hangingPunct="0">
              <a:spcBef>
                <a:spcPct val="0"/>
              </a:spcBef>
              <a:spcAft>
                <a:spcPct val="0"/>
              </a:spcAf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493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Rectangle 1">
            <a:extLst>
              <a:ext uri="{FF2B5EF4-FFF2-40B4-BE49-F238E27FC236}">
                <a16:creationId xmlns:a16="http://schemas.microsoft.com/office/drawing/2014/main" id="{48F92814-F5A8-8260-792F-F9B511CB18CB}"/>
              </a:ext>
            </a:extLst>
          </p:cNvPr>
          <p:cNvSpPr>
            <a:spLocks noGrp="1" noChangeArrowheads="1"/>
          </p:cNvSpPr>
          <p:nvPr>
            <p:ph type="body" idx="1"/>
          </p:nvPr>
        </p:nvSpPr>
        <p:spPr bwMode="auto">
          <a:xfrm>
            <a:off x="755332" y="1164924"/>
            <a:ext cx="9531668" cy="49859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Individual Email Users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Business Professionals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Email Service Providers (ESPs)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Security Administrators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E-commerce Platforms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360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Web Hosting Providers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476375"/>
            <a:ext cx="19812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2461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1">
            <a:extLst>
              <a:ext uri="{FF2B5EF4-FFF2-40B4-BE49-F238E27FC236}">
                <a16:creationId xmlns:a16="http://schemas.microsoft.com/office/drawing/2014/main" id="{714045D6-6BD0-4F6A-05E6-317F5137354F}"/>
              </a:ext>
            </a:extLst>
          </p:cNvPr>
          <p:cNvSpPr>
            <a:spLocks noGrp="1" noChangeArrowheads="1"/>
          </p:cNvSpPr>
          <p:nvPr>
            <p:ph type="body" idx="1"/>
          </p:nvPr>
        </p:nvSpPr>
        <p:spPr bwMode="auto">
          <a:xfrm>
            <a:off x="2546104" y="535017"/>
            <a:ext cx="7772400"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IN" sz="2000" b="1" dirty="0"/>
              <a:t>Solution</a:t>
            </a:r>
          </a:p>
          <a:p>
            <a:r>
              <a:rPr lang="en-IN" sz="2000" dirty="0"/>
              <a:t>Our solution is a Spam Mail Detector that utilizes Convolutional Neural Networks (CNN) to accurately classify emails as spam or not spam. The CNN model is trained on a large dataset of </a:t>
            </a:r>
            <a:r>
              <a:rPr lang="en-IN" sz="2000" dirty="0" err="1"/>
              <a:t>labeled</a:t>
            </a:r>
            <a:r>
              <a:rPr lang="en-IN" sz="2000" dirty="0"/>
              <a:t> emails, allowing it to learn patterns and features that are indicative of spam. By </a:t>
            </a:r>
            <a:r>
              <a:rPr lang="en-IN" sz="2000" dirty="0" err="1"/>
              <a:t>analyzing</a:t>
            </a:r>
            <a:r>
              <a:rPr lang="en-IN" sz="2000" dirty="0"/>
              <a:t> the email content and metadata, the model can make predictions with high accuracy.</a:t>
            </a:r>
          </a:p>
          <a:p>
            <a:r>
              <a:rPr lang="en-IN" sz="2000" b="1" dirty="0"/>
              <a:t>Value Proposition</a:t>
            </a:r>
          </a:p>
          <a:p>
            <a:r>
              <a:rPr lang="en-IN" sz="2000" dirty="0"/>
              <a:t>Addresses the Problem Statement: The Spam Mail Detector addresses the problem of email spam by accurately identifying and filtering out unwanted and potentially harmful messages. This improves the user experience by reducing the amount of spam in their inbox.</a:t>
            </a:r>
          </a:p>
          <a:p>
            <a:r>
              <a:rPr lang="en-IN" sz="2000" dirty="0"/>
              <a:t>Benefits the End Users: The end users, such as individuals and businesses, benefit from the Spam Mail Detector by saving time and avoiding potential security risks. They can focus on important emails and trust that the detector will effectively filter out spam.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1">
            <a:extLst>
              <a:ext uri="{FF2B5EF4-FFF2-40B4-BE49-F238E27FC236}">
                <a16:creationId xmlns:a16="http://schemas.microsoft.com/office/drawing/2014/main" id="{DC1D1905-3CFA-C467-DFEF-42E572A966A7}"/>
              </a:ext>
            </a:extLst>
          </p:cNvPr>
          <p:cNvSpPr>
            <a:spLocks noGrp="1" noChangeArrowheads="1"/>
          </p:cNvSpPr>
          <p:nvPr>
            <p:ph type="body" idx="1"/>
          </p:nvPr>
        </p:nvSpPr>
        <p:spPr bwMode="auto">
          <a:xfrm>
            <a:off x="2526030" y="1977033"/>
            <a:ext cx="8572118"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571500" indent="-571500">
              <a:buFont typeface="Wingdings" pitchFamily="2" charset="2"/>
              <a:buChar char="q"/>
            </a:pPr>
            <a:r>
              <a:rPr lang="en-IN" sz="4000" b="1" dirty="0"/>
              <a:t>Deep Learning Architecture</a:t>
            </a:r>
            <a:endParaRPr lang="en-IN" sz="4000" dirty="0"/>
          </a:p>
          <a:p>
            <a:pPr marL="571500" indent="-571500">
              <a:buFont typeface="Wingdings" pitchFamily="2" charset="2"/>
              <a:buChar char="q"/>
            </a:pPr>
            <a:r>
              <a:rPr lang="en-IN" sz="4000" b="1" dirty="0"/>
              <a:t>Transfer Learning</a:t>
            </a:r>
          </a:p>
          <a:p>
            <a:pPr marL="571500" indent="-571500">
              <a:buFont typeface="Wingdings" pitchFamily="2" charset="2"/>
              <a:buChar char="q"/>
            </a:pPr>
            <a:r>
              <a:rPr lang="en-IN" sz="4000" b="1" dirty="0"/>
              <a:t>Data Augmentation</a:t>
            </a:r>
          </a:p>
          <a:p>
            <a:pPr marL="571500" indent="-571500">
              <a:buFont typeface="Wingdings" pitchFamily="2" charset="2"/>
              <a:buChar char="q"/>
            </a:pPr>
            <a:r>
              <a:rPr lang="en-IN" sz="4000" b="1" dirty="0"/>
              <a:t>Real-Time Prediction</a:t>
            </a:r>
          </a:p>
          <a:p>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4CE8-5E93-467E-9840-EA3266AAB2C6}"/>
              </a:ext>
            </a:extLst>
          </p:cNvPr>
          <p:cNvSpPr>
            <a:spLocks noGrp="1"/>
          </p:cNvSpPr>
          <p:nvPr>
            <p:ph type="title"/>
          </p:nvPr>
        </p:nvSpPr>
        <p:spPr>
          <a:xfrm>
            <a:off x="16476" y="0"/>
            <a:ext cx="10681335" cy="758190"/>
          </a:xfrm>
        </p:spPr>
        <p:txBody>
          <a:bodyPr/>
          <a:lstStyle/>
          <a:p>
            <a:r>
              <a:rPr lang="en-IN" dirty="0"/>
              <a:t>MODELLING</a:t>
            </a:r>
          </a:p>
        </p:txBody>
      </p:sp>
      <p:sp>
        <p:nvSpPr>
          <p:cNvPr id="3" name="Text Placeholder 2">
            <a:extLst>
              <a:ext uri="{FF2B5EF4-FFF2-40B4-BE49-F238E27FC236}">
                <a16:creationId xmlns:a16="http://schemas.microsoft.com/office/drawing/2014/main" id="{A122F584-B96A-AAE0-C1B8-F9EA8C2EF3B3}"/>
              </a:ext>
            </a:extLst>
          </p:cNvPr>
          <p:cNvSpPr>
            <a:spLocks noGrp="1"/>
          </p:cNvSpPr>
          <p:nvPr>
            <p:ph type="body" idx="1"/>
          </p:nvPr>
        </p:nvSpPr>
        <p:spPr>
          <a:xfrm>
            <a:off x="457200" y="914400"/>
            <a:ext cx="11277600" cy="3139321"/>
          </a:xfrm>
        </p:spPr>
        <p:txBody>
          <a:bodyPr/>
          <a:lstStyle/>
          <a:p>
            <a:pPr marL="457200" indent="-457200">
              <a:buFont typeface="Wingdings" pitchFamily="2" charset="2"/>
              <a:buChar char="q"/>
            </a:pPr>
            <a:r>
              <a:rPr lang="en-IN" sz="2800" b="1" dirty="0"/>
              <a:t>Data Collection and </a:t>
            </a:r>
            <a:r>
              <a:rPr lang="en-IN" sz="2800" b="1" dirty="0" err="1"/>
              <a:t>Preprocessing</a:t>
            </a:r>
            <a:endParaRPr lang="en-IN" sz="2800" b="1" dirty="0"/>
          </a:p>
          <a:p>
            <a:pPr marL="457200" indent="-457200">
              <a:buFont typeface="Wingdings" pitchFamily="2" charset="2"/>
              <a:buChar char="q"/>
            </a:pPr>
            <a:r>
              <a:rPr lang="en-US" sz="2800" b="1" dirty="0"/>
              <a:t>Data splitting</a:t>
            </a:r>
            <a:endParaRPr lang="en-IN" sz="2800" dirty="0"/>
          </a:p>
          <a:p>
            <a:pPr marL="457200" indent="-457200">
              <a:buFont typeface="Wingdings" pitchFamily="2" charset="2"/>
              <a:buChar char="q"/>
            </a:pPr>
            <a:r>
              <a:rPr lang="en-IN" sz="2800" b="1" dirty="0"/>
              <a:t>Model Architecture</a:t>
            </a:r>
            <a:endParaRPr lang="en-IN" sz="2800" dirty="0"/>
          </a:p>
          <a:p>
            <a:pPr marL="457200" indent="-457200">
              <a:buFont typeface="Wingdings" pitchFamily="2" charset="2"/>
              <a:buChar char="q"/>
            </a:pPr>
            <a:r>
              <a:rPr lang="en-IN" sz="2800" b="1" dirty="0"/>
              <a:t>Model Training</a:t>
            </a:r>
            <a:endParaRPr lang="en-IN" sz="2800" dirty="0"/>
          </a:p>
          <a:p>
            <a:pPr marL="457200" indent="-457200">
              <a:buFont typeface="Wingdings" pitchFamily="2" charset="2"/>
              <a:buChar char="q"/>
            </a:pPr>
            <a:r>
              <a:rPr lang="en-IN" sz="2800" b="1" dirty="0"/>
              <a:t>Model Evaluation</a:t>
            </a:r>
            <a:endParaRPr lang="en-IN" sz="2800" dirty="0"/>
          </a:p>
          <a:p>
            <a:pPr marL="457200" indent="-457200">
              <a:buFont typeface="Wingdings" pitchFamily="2" charset="2"/>
              <a:buChar char="q"/>
            </a:pPr>
            <a:r>
              <a:rPr lang="en-IN" sz="2800" b="1" dirty="0"/>
              <a:t>Deployment</a:t>
            </a:r>
            <a:endParaRPr lang="en-IN" sz="2800" dirty="0"/>
          </a:p>
          <a:p>
            <a:pPr algn="l"/>
            <a:endParaRPr lang="en-US" b="0" i="0" dirty="0">
              <a:solidFill>
                <a:srgbClr val="0D0D0D"/>
              </a:solidFill>
              <a:effectLst/>
              <a:latin typeface="Söhne"/>
            </a:endParaRPr>
          </a:p>
          <a:p>
            <a:pPr lvl="1" algn="l"/>
            <a:endParaRPr lang="en-US" b="0" i="0" dirty="0">
              <a:solidFill>
                <a:srgbClr val="0D0D0D"/>
              </a:solidFill>
              <a:effectLst/>
              <a:latin typeface="Söhne"/>
            </a:endParaRPr>
          </a:p>
        </p:txBody>
      </p:sp>
    </p:spTree>
    <p:extLst>
      <p:ext uri="{BB962C8B-B14F-4D97-AF65-F5344CB8AC3E}">
        <p14:creationId xmlns:p14="http://schemas.microsoft.com/office/powerpoint/2010/main" val="232277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618</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Söhne</vt:lpstr>
      <vt:lpstr>Times New Roman</vt:lpstr>
      <vt:lpstr>Trebuchet MS</vt:lpstr>
      <vt:lpstr>Wingdings</vt:lpstr>
      <vt:lpstr>Office Theme</vt:lpstr>
      <vt:lpstr>Student Name: Abinaya R</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Abinaya R</dc:title>
  <dc:creator>Abinayaravi Abinayaravi</dc:creator>
  <cp:lastModifiedBy>Abinayaravi Abinayaravi</cp:lastModifiedBy>
  <cp:revision>10</cp:revision>
  <dcterms:created xsi:type="dcterms:W3CDTF">2024-03-30T05:09:36Z</dcterms:created>
  <dcterms:modified xsi:type="dcterms:W3CDTF">2024-04-02T11:00:52Z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