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6" r:id="rId6"/>
    <p:sldId id="260" r:id="rId7"/>
    <p:sldId id="261" r:id="rId8"/>
    <p:sldId id="262" r:id="rId9"/>
    <p:sldId id="267" r:id="rId10"/>
    <p:sldId id="263" r:id="rId11"/>
    <p:sldId id="268" r:id="rId12"/>
    <p:sldId id="265"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5033" autoAdjust="0"/>
  </p:normalViewPr>
  <p:slideViewPr>
    <p:cSldViewPr>
      <p:cViewPr varScale="1">
        <p:scale>
          <a:sx n="78" d="100"/>
          <a:sy n="78" d="100"/>
        </p:scale>
        <p:origin x="850"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209800" y="2067305"/>
            <a:ext cx="8077200" cy="509114"/>
          </a:xfrm>
          <a:prstGeom prst="rect">
            <a:avLst/>
          </a:prstGeom>
        </p:spPr>
        <p:txBody>
          <a:bodyPr vert="horz" wrap="square" lIns="0" tIns="16510" rIns="0" bIns="0" rtlCol="0">
            <a:spAutoFit/>
          </a:bodyPr>
          <a:lstStyle/>
          <a:p>
            <a:pPr marL="3213735">
              <a:lnSpc>
                <a:spcPct val="100000"/>
              </a:lnSpc>
              <a:spcBef>
                <a:spcPts val="130"/>
              </a:spcBef>
            </a:pPr>
            <a:r>
              <a:rPr spc="15" dirty="0"/>
              <a:t>Student</a:t>
            </a:r>
            <a:r>
              <a:rPr spc="-220" dirty="0"/>
              <a:t> </a:t>
            </a:r>
            <a:r>
              <a:rPr spc="15" dirty="0"/>
              <a:t>Na</a:t>
            </a:r>
            <a:r>
              <a:rPr lang="en-IN" spc="15" dirty="0"/>
              <a:t>me: </a:t>
            </a:r>
            <a:r>
              <a:rPr lang="en-IN" spc="15" dirty="0" err="1"/>
              <a:t>Abinaya</a:t>
            </a:r>
            <a:r>
              <a:rPr lang="en-IN" spc="15" dirty="0"/>
              <a:t> R</a:t>
            </a:r>
            <a:endParaRPr spc="15" dirty="0"/>
          </a:p>
        </p:txBody>
      </p:sp>
      <p:sp>
        <p:nvSpPr>
          <p:cNvPr id="8" name="object 8"/>
          <p:cNvSpPr txBox="1"/>
          <p:nvPr/>
        </p:nvSpPr>
        <p:spPr>
          <a:xfrm>
            <a:off x="6781800" y="2895600"/>
            <a:ext cx="2180989" cy="382156"/>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 name="Rectangle 1">
            <a:extLst>
              <a:ext uri="{FF2B5EF4-FFF2-40B4-BE49-F238E27FC236}">
                <a16:creationId xmlns:a16="http://schemas.microsoft.com/office/drawing/2014/main" id="{DC1D1905-3CFA-C467-DFEF-42E572A966A7}"/>
              </a:ext>
            </a:extLst>
          </p:cNvPr>
          <p:cNvSpPr>
            <a:spLocks noGrp="1" noChangeArrowheads="1"/>
          </p:cNvSpPr>
          <p:nvPr>
            <p:ph type="body" idx="1"/>
          </p:nvPr>
        </p:nvSpPr>
        <p:spPr bwMode="auto">
          <a:xfrm>
            <a:off x="2819400" y="1099947"/>
            <a:ext cx="5334000" cy="538609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rgbClr val="11111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400" b="1" i="0" u="none" strike="noStrike" cap="none" normalizeH="0" baseline="0" dirty="0">
                <a:ln>
                  <a:noFill/>
                </a:ln>
                <a:solidFill>
                  <a:srgbClr val="111111"/>
                </a:solidFill>
                <a:effectLst/>
                <a:latin typeface="Times New Roman" panose="02020603050405020304" pitchFamily="18" charset="0"/>
                <a:cs typeface="Times New Roman" panose="02020603050405020304" pitchFamily="18" charset="0"/>
              </a:rPr>
              <a:t>The Whispering Leaves:</a:t>
            </a:r>
            <a:endParaRPr kumimoji="0" lang="en-US" altLang="en-US" sz="1400" b="0" i="0" u="none" strike="noStrike" cap="none" normalizeH="0" baseline="0" dirty="0">
              <a:ln>
                <a:noFill/>
              </a:ln>
              <a:solidFill>
                <a:srgbClr val="111111"/>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Times New Roman" panose="02020603050405020304" pitchFamily="18" charset="0"/>
                <a:cs typeface="Times New Roman" panose="02020603050405020304" pitchFamily="18" charset="0"/>
              </a:rPr>
              <a:t>As emails arrive, the decision tree listens intently. Its leaves rustle with ancient knowledge, deciphering hidden patterns.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Times New Roman" panose="02020603050405020304" pitchFamily="18" charset="0"/>
                <a:cs typeface="Times New Roman" panose="02020603050405020304" pitchFamily="18" charset="0"/>
              </a:rPr>
              <a:t>Each leaf holds a secret—a clue to unraveling the sender’s intent. Is it a friendly bard or a mischievous sorcerer?</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400" b="1" i="0" u="none" strike="noStrike" cap="none" normalizeH="0" baseline="0" dirty="0">
                <a:ln>
                  <a:noFill/>
                </a:ln>
                <a:solidFill>
                  <a:srgbClr val="111111"/>
                </a:solidFill>
                <a:effectLst/>
                <a:latin typeface="Times New Roman" panose="02020603050405020304" pitchFamily="18" charset="0"/>
                <a:cs typeface="Times New Roman" panose="02020603050405020304" pitchFamily="18" charset="0"/>
              </a:rPr>
              <a:t>The Forest of Choices:</a:t>
            </a:r>
            <a:endParaRPr kumimoji="0" lang="en-US" altLang="en-US" sz="1400" b="0" i="0" u="none" strike="noStrike" cap="none" normalizeH="0" baseline="0" dirty="0">
              <a:ln>
                <a:noFill/>
              </a:ln>
              <a:solidFill>
                <a:srgbClr val="111111"/>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Times New Roman" panose="02020603050405020304" pitchFamily="18" charset="0"/>
                <a:cs typeface="Times New Roman" panose="02020603050405020304" pitchFamily="18" charset="0"/>
              </a:rPr>
              <a:t>The decision tree branches stretch wide, forming a dense forest. Each branch represents a decision point.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Times New Roman" panose="02020603050405020304" pitchFamily="18" charset="0"/>
                <a:cs typeface="Times New Roman" panose="02020603050405020304" pitchFamily="18" charset="0"/>
              </a:rPr>
              <a:t>“Is the sender a known ally?” asks one branch. “Does the email contain cryptic symbols?” inquires another.</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Times New Roman" panose="02020603050405020304" pitchFamily="18" charset="0"/>
                <a:cs typeface="Times New Roman" panose="02020603050405020304" pitchFamily="18" charset="0"/>
              </a:rPr>
              <a:t>The forest murmurs as it deliberates, weaving spells of classification.</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400" b="1" i="0" u="none" strike="noStrike" cap="none" normalizeH="0" baseline="0" dirty="0">
                <a:ln>
                  <a:noFill/>
                </a:ln>
                <a:solidFill>
                  <a:srgbClr val="111111"/>
                </a:solidFill>
                <a:effectLst/>
                <a:latin typeface="Times New Roman" panose="02020603050405020304" pitchFamily="18" charset="0"/>
                <a:cs typeface="Times New Roman" panose="02020603050405020304" pitchFamily="18" charset="0"/>
              </a:rPr>
              <a:t>The Starlit Path:</a:t>
            </a:r>
            <a:endParaRPr kumimoji="0" lang="en-US" altLang="en-US" sz="1400" b="0" i="0" u="none" strike="noStrike" cap="none" normalizeH="0" baseline="0" dirty="0">
              <a:ln>
                <a:noFill/>
              </a:ln>
              <a:solidFill>
                <a:srgbClr val="111111"/>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Times New Roman" panose="02020603050405020304" pitchFamily="18" charset="0"/>
                <a:cs typeface="Times New Roman" panose="02020603050405020304" pitchFamily="18" charset="0"/>
              </a:rPr>
              <a:t>When an email arrives, the decision tree illuminates. Its branches glow like constellations, guiding the way.</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Times New Roman" panose="02020603050405020304" pitchFamily="18" charset="0"/>
                <a:cs typeface="Times New Roman" panose="02020603050405020304" pitchFamily="18" charset="0"/>
              </a:rPr>
              <a:t>“Spam!” it declares, pointing to a dark corner. Or it whispers, “Safe passage,” leading the email to the inbox.</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400" b="1" i="0" u="none" strike="noStrike" cap="none" normalizeH="0" baseline="0" dirty="0">
                <a:ln>
                  <a:noFill/>
                </a:ln>
                <a:solidFill>
                  <a:srgbClr val="111111"/>
                </a:solidFill>
                <a:effectLst/>
                <a:latin typeface="Times New Roman" panose="02020603050405020304" pitchFamily="18" charset="0"/>
                <a:cs typeface="Times New Roman" panose="02020603050405020304" pitchFamily="18" charset="0"/>
              </a:rPr>
              <a:t>The Guardian Glyphs:</a:t>
            </a:r>
            <a:endParaRPr kumimoji="0" lang="en-US" altLang="en-US" sz="1400" b="0" i="0" u="none" strike="noStrike" cap="none" normalizeH="0" baseline="0" dirty="0">
              <a:ln>
                <a:noFill/>
              </a:ln>
              <a:solidFill>
                <a:srgbClr val="111111"/>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Times New Roman" panose="02020603050405020304" pitchFamily="18" charset="0"/>
                <a:cs typeface="Times New Roman" panose="02020603050405020304" pitchFamily="18" charset="0"/>
              </a:rPr>
              <a:t>Embedded within the decision tree are ancient glyphs—a magical language of features.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Times New Roman" panose="02020603050405020304" pitchFamily="18" charset="0"/>
                <a:cs typeface="Times New Roman" panose="02020603050405020304" pitchFamily="18" charset="0"/>
              </a:rPr>
              <a:t>“TF-IDF,” chants one glyph, imbuing words with power. “Entropy,” intones another, balancing the scales.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Times New Roman" panose="02020603050405020304" pitchFamily="18" charset="0"/>
                <a:cs typeface="Times New Roman" panose="02020603050405020304" pitchFamily="18" charset="0"/>
              </a:rPr>
              <a:t>These glyphs empower the tree to discern friend from foe.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D4CE8-5E93-467E-9840-EA3266AAB2C6}"/>
              </a:ext>
            </a:extLst>
          </p:cNvPr>
          <p:cNvSpPr>
            <a:spLocks noGrp="1"/>
          </p:cNvSpPr>
          <p:nvPr>
            <p:ph type="title"/>
          </p:nvPr>
        </p:nvSpPr>
        <p:spPr/>
        <p:txBody>
          <a:bodyPr/>
          <a:lstStyle/>
          <a:p>
            <a:r>
              <a:rPr lang="en-IN" dirty="0"/>
              <a:t>MODELLING</a:t>
            </a:r>
          </a:p>
        </p:txBody>
      </p:sp>
      <p:sp>
        <p:nvSpPr>
          <p:cNvPr id="3" name="Text Placeholder 2">
            <a:extLst>
              <a:ext uri="{FF2B5EF4-FFF2-40B4-BE49-F238E27FC236}">
                <a16:creationId xmlns:a16="http://schemas.microsoft.com/office/drawing/2014/main" id="{A122F584-B96A-AAE0-C1B8-F9EA8C2EF3B3}"/>
              </a:ext>
            </a:extLst>
          </p:cNvPr>
          <p:cNvSpPr>
            <a:spLocks noGrp="1"/>
          </p:cNvSpPr>
          <p:nvPr>
            <p:ph type="body" idx="1"/>
          </p:nvPr>
        </p:nvSpPr>
        <p:spPr>
          <a:xfrm>
            <a:off x="609600" y="1577340"/>
            <a:ext cx="10972800" cy="4431983"/>
          </a:xfrm>
        </p:spPr>
        <p:txBody>
          <a:bodyPr/>
          <a:lstStyle/>
          <a:p>
            <a:pPr algn="l"/>
            <a:r>
              <a:rPr lang="en-US" b="0" i="0" dirty="0">
                <a:solidFill>
                  <a:srgbClr val="0D0D0D"/>
                </a:solidFill>
                <a:effectLst/>
                <a:latin typeface="Söhne"/>
              </a:rPr>
              <a:t>Building a spam mail detector involves employing various techniques from natural language processing (NLP), machine learning (ML), and sometimes deep learning. Here's a general outline of how you can approach modeling for a spam mail detector:</a:t>
            </a:r>
          </a:p>
          <a:p>
            <a:pPr algn="l">
              <a:buFont typeface="+mj-lt"/>
              <a:buAutoNum type="arabicPeriod"/>
            </a:pPr>
            <a:r>
              <a:rPr lang="en-US" b="1" i="0" dirty="0">
                <a:solidFill>
                  <a:srgbClr val="0D0D0D"/>
                </a:solidFill>
                <a:effectLst/>
                <a:latin typeface="Söhne"/>
              </a:rPr>
              <a:t>Data Collection</a:t>
            </a:r>
            <a:r>
              <a:rPr lang="en-US" b="0" i="0" dirty="0">
                <a:solidFill>
                  <a:srgbClr val="0D0D0D"/>
                </a:solidFill>
                <a:effectLst/>
                <a:latin typeface="Söhne"/>
              </a:rPr>
              <a:t>: Gather a substantial amount of labeled email data, where each email is tagged as either spam or not spam (ham). You can find such datasets online or create your own dataset by labeling emails manually or using existing spam databases.</a:t>
            </a:r>
          </a:p>
          <a:p>
            <a:pPr algn="l">
              <a:buFont typeface="+mj-lt"/>
              <a:buAutoNum type="arabicPeriod"/>
            </a:pPr>
            <a:r>
              <a:rPr lang="en-US" b="1" i="0" dirty="0">
                <a:solidFill>
                  <a:srgbClr val="0D0D0D"/>
                </a:solidFill>
                <a:effectLst/>
                <a:latin typeface="Söhne"/>
              </a:rPr>
              <a:t>Data Preprocessing</a:t>
            </a:r>
            <a:r>
              <a:rPr lang="en-US" b="0" i="0" dirty="0">
                <a:solidFill>
                  <a:srgbClr val="0D0D0D"/>
                </a:solidFill>
                <a:effectLst/>
                <a:latin typeface="Söhne"/>
              </a:rPr>
              <a:t>:</a:t>
            </a:r>
          </a:p>
          <a:p>
            <a:pPr marL="742950" lvl="1" indent="-285750" algn="l">
              <a:buFont typeface="+mj-lt"/>
              <a:buAutoNum type="arabicPeriod"/>
            </a:pPr>
            <a:r>
              <a:rPr lang="en-US" b="1" i="0" dirty="0">
                <a:solidFill>
                  <a:srgbClr val="0D0D0D"/>
                </a:solidFill>
                <a:effectLst/>
                <a:latin typeface="Söhne"/>
              </a:rPr>
              <a:t>Tokenization</a:t>
            </a:r>
            <a:r>
              <a:rPr lang="en-US" b="0" i="0" dirty="0">
                <a:solidFill>
                  <a:srgbClr val="0D0D0D"/>
                </a:solidFill>
                <a:effectLst/>
                <a:latin typeface="Söhne"/>
              </a:rPr>
              <a:t>: Split emails into words or tokens.</a:t>
            </a:r>
          </a:p>
          <a:p>
            <a:pPr marL="742950" lvl="1" indent="-285750" algn="l">
              <a:buFont typeface="+mj-lt"/>
              <a:buAutoNum type="arabicPeriod"/>
            </a:pPr>
            <a:r>
              <a:rPr lang="en-US" b="1" i="0" dirty="0">
                <a:solidFill>
                  <a:srgbClr val="0D0D0D"/>
                </a:solidFill>
                <a:effectLst/>
                <a:latin typeface="Söhne"/>
              </a:rPr>
              <a:t>Normalization</a:t>
            </a:r>
            <a:r>
              <a:rPr lang="en-US" b="0" i="0" dirty="0">
                <a:solidFill>
                  <a:srgbClr val="0D0D0D"/>
                </a:solidFill>
                <a:effectLst/>
                <a:latin typeface="Söhne"/>
              </a:rPr>
              <a:t>: Convert all text to lowercase to ensure consistency.</a:t>
            </a:r>
          </a:p>
          <a:p>
            <a:pPr marL="742950" lvl="1" indent="-285750" algn="l">
              <a:buFont typeface="+mj-lt"/>
              <a:buAutoNum type="arabicPeriod"/>
            </a:pPr>
            <a:r>
              <a:rPr lang="en-US" b="1" i="0" dirty="0" err="1">
                <a:solidFill>
                  <a:srgbClr val="0D0D0D"/>
                </a:solidFill>
                <a:effectLst/>
                <a:latin typeface="Söhne"/>
              </a:rPr>
              <a:t>Stopword</a:t>
            </a:r>
            <a:r>
              <a:rPr lang="en-US" b="1" i="0" dirty="0">
                <a:solidFill>
                  <a:srgbClr val="0D0D0D"/>
                </a:solidFill>
                <a:effectLst/>
                <a:latin typeface="Söhne"/>
              </a:rPr>
              <a:t> Removal</a:t>
            </a:r>
            <a:r>
              <a:rPr lang="en-US" b="0" i="0" dirty="0">
                <a:solidFill>
                  <a:srgbClr val="0D0D0D"/>
                </a:solidFill>
                <a:effectLst/>
                <a:latin typeface="Söhne"/>
              </a:rPr>
              <a:t>: Eliminate common words like "and", "the", etc., as they don't carry significant meaning.</a:t>
            </a:r>
          </a:p>
          <a:p>
            <a:pPr marL="742950" lvl="1" indent="-285750" algn="l">
              <a:buFont typeface="+mj-lt"/>
              <a:buAutoNum type="arabicPeriod"/>
            </a:pPr>
            <a:r>
              <a:rPr lang="en-US" b="1" i="0" dirty="0">
                <a:solidFill>
                  <a:srgbClr val="0D0D0D"/>
                </a:solidFill>
                <a:effectLst/>
                <a:latin typeface="Söhne"/>
              </a:rPr>
              <a:t>Stemming or Lemmatization</a:t>
            </a:r>
            <a:r>
              <a:rPr lang="en-US" b="0" i="0" dirty="0">
                <a:solidFill>
                  <a:srgbClr val="0D0D0D"/>
                </a:solidFill>
                <a:effectLst/>
                <a:latin typeface="Söhne"/>
              </a:rPr>
              <a:t>: Reduce words to their root form to handle variations (e.g., "running" becomes "run").</a:t>
            </a:r>
          </a:p>
          <a:p>
            <a:pPr algn="l">
              <a:buFont typeface="+mj-lt"/>
              <a:buAutoNum type="arabicPeriod"/>
            </a:pPr>
            <a:r>
              <a:rPr lang="en-US" b="1" i="0" dirty="0">
                <a:solidFill>
                  <a:srgbClr val="0D0D0D"/>
                </a:solidFill>
                <a:effectLst/>
                <a:latin typeface="Söhne"/>
              </a:rPr>
              <a:t>Feature Extraction</a:t>
            </a:r>
            <a:r>
              <a:rPr lang="en-US" b="0" i="0" dirty="0">
                <a:solidFill>
                  <a:srgbClr val="0D0D0D"/>
                </a:solidFill>
                <a:effectLst/>
                <a:latin typeface="Söhne"/>
              </a:rPr>
              <a:t>:</a:t>
            </a:r>
          </a:p>
          <a:p>
            <a:pPr marL="742950" lvl="1" indent="-285750" algn="l">
              <a:buFont typeface="+mj-lt"/>
              <a:buAutoNum type="arabicPeriod"/>
            </a:pPr>
            <a:r>
              <a:rPr lang="en-US" b="1" i="0" dirty="0">
                <a:solidFill>
                  <a:srgbClr val="0D0D0D"/>
                </a:solidFill>
                <a:effectLst/>
                <a:latin typeface="Söhne"/>
              </a:rPr>
              <a:t>Bag-of-Words (</a:t>
            </a:r>
            <a:r>
              <a:rPr lang="en-US" b="1" i="0" dirty="0" err="1">
                <a:solidFill>
                  <a:srgbClr val="0D0D0D"/>
                </a:solidFill>
                <a:effectLst/>
                <a:latin typeface="Söhne"/>
              </a:rPr>
              <a:t>BoW</a:t>
            </a:r>
            <a:r>
              <a:rPr lang="en-US" b="1" i="0" dirty="0">
                <a:solidFill>
                  <a:srgbClr val="0D0D0D"/>
                </a:solidFill>
                <a:effectLst/>
                <a:latin typeface="Söhne"/>
              </a:rPr>
              <a:t>)</a:t>
            </a:r>
            <a:r>
              <a:rPr lang="en-US" b="0" i="0" dirty="0">
                <a:solidFill>
                  <a:srgbClr val="0D0D0D"/>
                </a:solidFill>
                <a:effectLst/>
                <a:latin typeface="Söhne"/>
              </a:rPr>
              <a:t>: Represent each email as a vector where each dimension corresponds to a unique word, and the value represents the frequency of that word in the email.</a:t>
            </a:r>
          </a:p>
          <a:p>
            <a:pPr lvl="1" algn="l"/>
            <a:endParaRPr lang="en-US" b="0" i="0" dirty="0">
              <a:solidFill>
                <a:srgbClr val="0D0D0D"/>
              </a:solidFill>
              <a:effectLst/>
              <a:latin typeface="Söhne"/>
            </a:endParaRPr>
          </a:p>
        </p:txBody>
      </p:sp>
    </p:spTree>
    <p:extLst>
      <p:ext uri="{BB962C8B-B14F-4D97-AF65-F5344CB8AC3E}">
        <p14:creationId xmlns:p14="http://schemas.microsoft.com/office/powerpoint/2010/main" val="23227706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10" name="Text Placeholder 9">
            <a:extLst>
              <a:ext uri="{FF2B5EF4-FFF2-40B4-BE49-F238E27FC236}">
                <a16:creationId xmlns:a16="http://schemas.microsoft.com/office/drawing/2014/main" id="{DD8507C5-0C12-279A-B264-4E93823EFA5E}"/>
              </a:ext>
            </a:extLst>
          </p:cNvPr>
          <p:cNvSpPr>
            <a:spLocks noGrp="1"/>
          </p:cNvSpPr>
          <p:nvPr>
            <p:ph type="body" idx="1"/>
          </p:nvPr>
        </p:nvSpPr>
        <p:spPr>
          <a:xfrm>
            <a:off x="609600" y="1577340"/>
            <a:ext cx="10972800" cy="3385542"/>
          </a:xfrm>
        </p:spPr>
        <p:txBody>
          <a:bodyPr/>
          <a:lstStyle/>
          <a:p>
            <a:pPr algn="l"/>
            <a:r>
              <a:rPr lang="en-US" sz="2000" b="0" i="0" dirty="0">
                <a:solidFill>
                  <a:srgbClr val="0D0D0D"/>
                </a:solidFill>
                <a:effectLst/>
                <a:latin typeface="Söhne"/>
              </a:rPr>
              <a:t>To obtain results for a spam mail detector using a decision tree, you need a dataset containing labeled emails (spam or not spam) and then train and evaluate the decision tree model on that dataset. Here's a hypothetical example of how you might interpret the results:</a:t>
            </a:r>
          </a:p>
          <a:p>
            <a:pPr algn="l"/>
            <a:r>
              <a:rPr lang="en-US" sz="2000" b="0" i="0" dirty="0">
                <a:solidFill>
                  <a:srgbClr val="0D0D0D"/>
                </a:solidFill>
                <a:effectLst/>
                <a:latin typeface="Söhne"/>
              </a:rPr>
              <a:t>Let's say you've trained your decision tree model on a dataset containing 1000 emails, with 700 labeled as not spam (ham) and 300 labeled as spam. After training and evaluation, you obtain the following results:</a:t>
            </a:r>
          </a:p>
          <a:p>
            <a:pPr algn="l">
              <a:buFont typeface="Arial" panose="020B0604020202020204" pitchFamily="34" charset="0"/>
              <a:buChar char="•"/>
            </a:pPr>
            <a:r>
              <a:rPr lang="en-US" sz="2000" b="1" i="0" dirty="0">
                <a:solidFill>
                  <a:srgbClr val="0D0D0D"/>
                </a:solidFill>
                <a:effectLst/>
                <a:latin typeface="Söhne"/>
              </a:rPr>
              <a:t>Accuracy</a:t>
            </a:r>
            <a:r>
              <a:rPr lang="en-US" sz="2000" b="0" i="0" dirty="0">
                <a:solidFill>
                  <a:srgbClr val="0D0D0D"/>
                </a:solidFill>
                <a:effectLst/>
                <a:latin typeface="Söhne"/>
              </a:rPr>
              <a:t>: 90%</a:t>
            </a:r>
          </a:p>
          <a:p>
            <a:pPr algn="l">
              <a:buFont typeface="Arial" panose="020B0604020202020204" pitchFamily="34" charset="0"/>
              <a:buChar char="•"/>
            </a:pPr>
            <a:r>
              <a:rPr lang="en-US" sz="2000" b="1" i="0" dirty="0">
                <a:solidFill>
                  <a:srgbClr val="0D0D0D"/>
                </a:solidFill>
                <a:effectLst/>
                <a:latin typeface="Söhne"/>
              </a:rPr>
              <a:t>Precision</a:t>
            </a:r>
            <a:r>
              <a:rPr lang="en-US" sz="2000" b="0" i="0" dirty="0">
                <a:solidFill>
                  <a:srgbClr val="0D0D0D"/>
                </a:solidFill>
                <a:effectLst/>
                <a:latin typeface="Söhne"/>
              </a:rPr>
              <a:t>: 85%</a:t>
            </a:r>
          </a:p>
          <a:p>
            <a:pPr algn="l">
              <a:buFont typeface="Arial" panose="020B0604020202020204" pitchFamily="34" charset="0"/>
              <a:buChar char="•"/>
            </a:pPr>
            <a:r>
              <a:rPr lang="en-US" sz="2000" b="1" i="0" dirty="0">
                <a:solidFill>
                  <a:srgbClr val="0D0D0D"/>
                </a:solidFill>
                <a:effectLst/>
                <a:latin typeface="Söhne"/>
              </a:rPr>
              <a:t>Recall</a:t>
            </a:r>
            <a:r>
              <a:rPr lang="en-US" sz="2000" b="0" i="0" dirty="0">
                <a:solidFill>
                  <a:srgbClr val="0D0D0D"/>
                </a:solidFill>
                <a:effectLst/>
                <a:latin typeface="Söhne"/>
              </a:rPr>
              <a:t>: 92%</a:t>
            </a:r>
          </a:p>
          <a:p>
            <a:pPr algn="l">
              <a:buFont typeface="Arial" panose="020B0604020202020204" pitchFamily="34" charset="0"/>
              <a:buChar char="•"/>
            </a:pPr>
            <a:r>
              <a:rPr lang="en-US" sz="2000" b="1" i="0" dirty="0">
                <a:solidFill>
                  <a:srgbClr val="0D0D0D"/>
                </a:solidFill>
                <a:effectLst/>
                <a:latin typeface="Söhne"/>
              </a:rPr>
              <a:t>F1-score</a:t>
            </a:r>
            <a:r>
              <a:rPr lang="en-US" sz="2000" b="0" i="0" dirty="0">
                <a:solidFill>
                  <a:srgbClr val="0D0D0D"/>
                </a:solidFill>
                <a:effectLst/>
                <a:latin typeface="Söhne"/>
              </a:rPr>
              <a:t>: 88%</a:t>
            </a:r>
          </a:p>
          <a:p>
            <a:pPr algn="l"/>
            <a:endParaRPr lang="en-US" sz="2000" b="0" i="0" dirty="0">
              <a:solidFill>
                <a:srgbClr val="0D0D0D"/>
              </a:solidFill>
              <a:effectLst/>
              <a:latin typeface="Söhne"/>
            </a:endParaRPr>
          </a:p>
          <a:p>
            <a:endParaRPr lang="en-IN" sz="2000"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heavy" spc="20" dirty="0">
                <a:solidFill>
                  <a:srgbClr val="006FC0"/>
                </a:solidFill>
                <a:uFill>
                  <a:solidFill>
                    <a:srgbClr val="006FC0"/>
                  </a:solidFill>
                </a:uFill>
                <a:latin typeface="Trebuchet MS"/>
                <a:cs typeface="Trebuchet MS"/>
              </a:rPr>
              <a:t>Demo</a:t>
            </a:r>
            <a:r>
              <a:rPr sz="2000" u="heavy" spc="-130" dirty="0">
                <a:solidFill>
                  <a:srgbClr val="006FC0"/>
                </a:solidFill>
                <a:uFill>
                  <a:solidFill>
                    <a:srgbClr val="006FC0"/>
                  </a:solidFill>
                </a:uFill>
                <a:latin typeface="Trebuchet MS"/>
                <a:cs typeface="Trebuchet MS"/>
              </a:rPr>
              <a:t> </a:t>
            </a:r>
            <a:r>
              <a:rPr sz="2000" u="heavy" spc="25" dirty="0">
                <a:solidFill>
                  <a:srgbClr val="006FC0"/>
                </a:solidFill>
                <a:uFill>
                  <a:solidFill>
                    <a:srgbClr val="006FC0"/>
                  </a:solidFill>
                </a:uFill>
                <a:latin typeface="Trebuchet MS"/>
                <a:cs typeface="Trebuchet MS"/>
              </a:rPr>
              <a:t>Link</a:t>
            </a:r>
            <a:endParaRPr sz="2000">
              <a:latin typeface="Trebuchet MS"/>
              <a:cs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9741"/>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sp>
        <p:nvSpPr>
          <p:cNvPr id="24" name="Text Placeholder 23">
            <a:extLst>
              <a:ext uri="{FF2B5EF4-FFF2-40B4-BE49-F238E27FC236}">
                <a16:creationId xmlns:a16="http://schemas.microsoft.com/office/drawing/2014/main" id="{2EAB7AB7-1473-AD98-678B-7974A8707EE8}"/>
              </a:ext>
            </a:extLst>
          </p:cNvPr>
          <p:cNvSpPr>
            <a:spLocks noGrp="1"/>
          </p:cNvSpPr>
          <p:nvPr>
            <p:ph type="body" idx="1"/>
          </p:nvPr>
        </p:nvSpPr>
        <p:spPr>
          <a:xfrm>
            <a:off x="611127" y="2332107"/>
            <a:ext cx="10972800" cy="830997"/>
          </a:xfrm>
        </p:spPr>
        <p:txBody>
          <a:bodyPr/>
          <a:lstStyle/>
          <a:p>
            <a:r>
              <a:rPr lang="en-IN" sz="5400" b="1" dirty="0"/>
              <a:t>Spam Mail Detector(Decision Tree)</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3" name="Text Placeholder 22">
            <a:extLst>
              <a:ext uri="{FF2B5EF4-FFF2-40B4-BE49-F238E27FC236}">
                <a16:creationId xmlns:a16="http://schemas.microsoft.com/office/drawing/2014/main" id="{E82C8A47-E70B-E0F1-CE31-62AE4A5915DA}"/>
              </a:ext>
            </a:extLst>
          </p:cNvPr>
          <p:cNvSpPr>
            <a:spLocks noGrp="1"/>
          </p:cNvSpPr>
          <p:nvPr>
            <p:ph type="body" idx="1"/>
          </p:nvPr>
        </p:nvSpPr>
        <p:spPr>
          <a:xfrm>
            <a:off x="1820822" y="1559138"/>
            <a:ext cx="9761578" cy="1384995"/>
          </a:xfrm>
        </p:spPr>
        <p:txBody>
          <a:bodyPr/>
          <a:lstStyle/>
          <a:p>
            <a:pPr algn="l">
              <a:buFont typeface="+mj-lt"/>
              <a:buAutoNum type="arabicPeriod"/>
            </a:pPr>
            <a:endParaRPr lang="en-IN" b="0" i="0" dirty="0">
              <a:solidFill>
                <a:srgbClr val="111111"/>
              </a:solidFill>
              <a:effectLst/>
              <a:latin typeface="-apple-system"/>
            </a:endParaRPr>
          </a:p>
          <a:p>
            <a:pPr lvl="1" algn="l"/>
            <a:endParaRPr lang="en-IN" b="0" i="0" dirty="0">
              <a:solidFill>
                <a:srgbClr val="111111"/>
              </a:solidFill>
              <a:effectLst/>
              <a:latin typeface="-apple-system"/>
            </a:endParaRPr>
          </a:p>
          <a:p>
            <a:pPr marL="1143000" lvl="2" indent="-228600" algn="l">
              <a:buFont typeface="+mj-lt"/>
              <a:buAutoNum type="arabicPeriod"/>
            </a:pPr>
            <a:endParaRPr lang="en-IN" b="0" i="0" dirty="0">
              <a:solidFill>
                <a:srgbClr val="111111"/>
              </a:solidFill>
              <a:effectLst/>
              <a:latin typeface="-apple-system"/>
            </a:endParaRPr>
          </a:p>
          <a:p>
            <a:br>
              <a:rPr lang="en-IN" b="0" i="0" dirty="0">
                <a:solidFill>
                  <a:srgbClr val="111111"/>
                </a:solidFill>
                <a:effectLst/>
                <a:latin typeface="-apple-system"/>
              </a:rPr>
            </a:br>
            <a:endParaRPr lang="en-IN"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4" name="Rectangle 1">
            <a:extLst>
              <a:ext uri="{FF2B5EF4-FFF2-40B4-BE49-F238E27FC236}">
                <a16:creationId xmlns:a16="http://schemas.microsoft.com/office/drawing/2014/main" id="{6D72A6EB-A142-4D90-8487-A4959CE41F66}"/>
              </a:ext>
            </a:extLst>
          </p:cNvPr>
          <p:cNvSpPr>
            <a:spLocks noChangeArrowheads="1"/>
          </p:cNvSpPr>
          <p:nvPr/>
        </p:nvSpPr>
        <p:spPr bwMode="auto">
          <a:xfrm>
            <a:off x="0" y="-415504"/>
            <a:ext cx="6412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br>
              <a:rPr kumimoji="0" lang="en-US" altLang="en-US" sz="1000" b="0" i="0" u="none" strike="noStrike" cap="none" normalizeH="0" baseline="0" dirty="0">
                <a:ln>
                  <a:noFill/>
                </a:ln>
                <a:solidFill>
                  <a:srgbClr val="111111"/>
                </a:solidFill>
                <a:effectLst/>
                <a:latin typeface="-apple-system"/>
              </a:rPr>
            </a:b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5" name="Rectangle 2">
            <a:extLst>
              <a:ext uri="{FF2B5EF4-FFF2-40B4-BE49-F238E27FC236}">
                <a16:creationId xmlns:a16="http://schemas.microsoft.com/office/drawing/2014/main" id="{CC86A56D-B985-F001-8664-1A97D6332E99}"/>
              </a:ext>
            </a:extLst>
          </p:cNvPr>
          <p:cNvSpPr>
            <a:spLocks noChangeArrowheads="1"/>
          </p:cNvSpPr>
          <p:nvPr/>
        </p:nvSpPr>
        <p:spPr bwMode="auto">
          <a:xfrm>
            <a:off x="152400" y="-263104"/>
            <a:ext cx="6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br>
              <a:rPr kumimoji="0" lang="en-US" altLang="en-US" sz="1000" b="0" i="0" u="none" strike="noStrike" cap="none" normalizeH="0" baseline="0" dirty="0">
                <a:ln>
                  <a:noFill/>
                </a:ln>
                <a:solidFill>
                  <a:srgbClr val="111111"/>
                </a:solidFill>
                <a:effectLst/>
                <a:latin typeface="-apple-system"/>
              </a:rPr>
            </a:b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6" name="Rectangle 3">
            <a:extLst>
              <a:ext uri="{FF2B5EF4-FFF2-40B4-BE49-F238E27FC236}">
                <a16:creationId xmlns:a16="http://schemas.microsoft.com/office/drawing/2014/main" id="{CB6A7D28-7EE3-CD8C-23A5-AFE3C4DF709B}"/>
              </a:ext>
            </a:extLst>
          </p:cNvPr>
          <p:cNvSpPr>
            <a:spLocks noChangeArrowheads="1"/>
          </p:cNvSpPr>
          <p:nvPr/>
        </p:nvSpPr>
        <p:spPr bwMode="auto">
          <a:xfrm>
            <a:off x="1973286" y="1123827"/>
            <a:ext cx="11666513" cy="44319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Data Collection</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Gather a labeled dataset of emails (spam and non-spam).</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Preprocess the data (remove stop words, tokenize, etc.).</a:t>
            </a:r>
          </a:p>
          <a:p>
            <a:pPr marL="0" marR="0" lvl="0" indent="0" algn="just"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1" i="0" u="none" strike="noStrike" cap="none" normalizeH="0" baseline="0" dirty="0">
                <a:ln>
                  <a:noFill/>
                </a:ln>
                <a:solidFill>
                  <a:schemeClr val="tx1"/>
                </a:solidFill>
                <a:effectLst/>
                <a:latin typeface="Arial" panose="020B0604020202020204" pitchFamily="34" charset="0"/>
              </a:rPr>
              <a:t>Data Exploration and Analysis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Explore the dataset (distribution of spam vs. non-spam).</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Visualize features (word frequency, length, etc.).</a:t>
            </a:r>
          </a:p>
          <a:p>
            <a:pPr marL="0" marR="0" lvl="0" indent="0" algn="just" defTabSz="914400" rtl="0" eaLnBrk="0" fontAlgn="base" latinLnBrk="0" hangingPunct="0">
              <a:lnSpc>
                <a:spcPct val="100000"/>
              </a:lnSpc>
              <a:spcBef>
                <a:spcPct val="0"/>
              </a:spcBef>
              <a:spcAft>
                <a:spcPct val="0"/>
              </a:spcAft>
              <a:buClrTx/>
              <a:buSzTx/>
              <a:buFontTx/>
              <a:buAutoNum type="arabicPeriod" startAt="3"/>
              <a:tabLst/>
            </a:pPr>
            <a:r>
              <a:rPr kumimoji="0" lang="en-US" altLang="en-US" sz="1800" b="1" i="0" u="none" strike="noStrike" cap="none" normalizeH="0" baseline="0" dirty="0">
                <a:ln>
                  <a:noFill/>
                </a:ln>
                <a:solidFill>
                  <a:schemeClr val="tx1"/>
                </a:solidFill>
                <a:effectLst/>
                <a:latin typeface="Arial" panose="020B0604020202020204" pitchFamily="34" charset="0"/>
              </a:rPr>
              <a:t>Feature Extraction</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Convert text data into numerical features (e.g., TF-IDF, word embeddings).</a:t>
            </a:r>
          </a:p>
          <a:p>
            <a:pPr marL="0" marR="0" lvl="0" indent="0" algn="just" defTabSz="914400" rtl="0" eaLnBrk="0" fontAlgn="base" latinLnBrk="0" hangingPunct="0">
              <a:lnSpc>
                <a:spcPct val="100000"/>
              </a:lnSpc>
              <a:spcBef>
                <a:spcPct val="0"/>
              </a:spcBef>
              <a:spcAft>
                <a:spcPct val="0"/>
              </a:spcAft>
              <a:buClrTx/>
              <a:buSzTx/>
              <a:buFontTx/>
              <a:buAutoNum type="arabicPeriod" startAt="4"/>
              <a:tabLst/>
            </a:pPr>
            <a:r>
              <a:rPr kumimoji="0" lang="en-US" altLang="en-US" sz="1800" b="1" i="0" u="none" strike="noStrike" cap="none" normalizeH="0" baseline="0" dirty="0">
                <a:ln>
                  <a:noFill/>
                </a:ln>
                <a:solidFill>
                  <a:schemeClr val="tx1"/>
                </a:solidFill>
                <a:effectLst/>
                <a:latin typeface="Arial" panose="020B0604020202020204" pitchFamily="34" charset="0"/>
              </a:rPr>
              <a:t>Splitting the Dataset</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Split the dataset into training and testing sets.</a:t>
            </a:r>
          </a:p>
          <a:p>
            <a:pPr marL="0" marR="0" lvl="0" indent="0" algn="just" defTabSz="914400" rtl="0" eaLnBrk="0" fontAlgn="base" latinLnBrk="0" hangingPunct="0">
              <a:lnSpc>
                <a:spcPct val="100000"/>
              </a:lnSpc>
              <a:spcBef>
                <a:spcPct val="0"/>
              </a:spcBef>
              <a:spcAft>
                <a:spcPct val="0"/>
              </a:spcAft>
              <a:buClrTx/>
              <a:buSzTx/>
              <a:buFontTx/>
              <a:buAutoNum type="arabicPeriod" startAt="5"/>
              <a:tabLst/>
            </a:pPr>
            <a:r>
              <a:rPr kumimoji="0" lang="en-US" altLang="en-US" sz="1800" b="1" i="0" u="none" strike="noStrike" cap="none" normalizeH="0" baseline="0" dirty="0">
                <a:ln>
                  <a:noFill/>
                </a:ln>
                <a:solidFill>
                  <a:schemeClr val="tx1"/>
                </a:solidFill>
                <a:effectLst/>
                <a:latin typeface="Arial" panose="020B0604020202020204" pitchFamily="34" charset="0"/>
              </a:rPr>
              <a:t>Decision Tree Model</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Build a decision tree classifier.</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Tune hyperparameters (max depth, min samples leaf, etc.).</a:t>
            </a:r>
          </a:p>
          <a:p>
            <a:pPr marL="0" marR="0" lvl="0" indent="0" algn="just" defTabSz="914400" rtl="0" eaLnBrk="0" fontAlgn="base" latinLnBrk="0" hangingPunct="0">
              <a:lnSpc>
                <a:spcPct val="100000"/>
              </a:lnSpc>
              <a:spcBef>
                <a:spcPct val="0"/>
              </a:spcBef>
              <a:spcAft>
                <a:spcPct val="0"/>
              </a:spcAft>
              <a:buClrTx/>
              <a:buSzTx/>
              <a:tabLst/>
            </a:pPr>
            <a:br>
              <a:rPr kumimoji="0" lang="en-US" altLang="en-US" sz="1000" b="0" i="0" u="none" strike="noStrike" cap="none" normalizeH="0" baseline="0" dirty="0">
                <a:ln>
                  <a:noFill/>
                </a:ln>
                <a:solidFill>
                  <a:srgbClr val="111111"/>
                </a:solidFill>
                <a:effectLst/>
                <a:latin typeface="-apple-system"/>
              </a:rPr>
            </a:br>
            <a:endParaRPr kumimoji="0" lang="en-US" altLang="en-US" sz="8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2" name="Rectangle 1">
            <a:extLst>
              <a:ext uri="{FF2B5EF4-FFF2-40B4-BE49-F238E27FC236}">
                <a16:creationId xmlns:a16="http://schemas.microsoft.com/office/drawing/2014/main" id="{1FE18D2E-1FDB-EAD3-F210-6BF2F3AD79AA}"/>
              </a:ext>
            </a:extLst>
          </p:cNvPr>
          <p:cNvSpPr>
            <a:spLocks noGrp="1" noChangeArrowheads="1"/>
          </p:cNvSpPr>
          <p:nvPr>
            <p:ph type="body" idx="1"/>
          </p:nvPr>
        </p:nvSpPr>
        <p:spPr bwMode="auto">
          <a:xfrm>
            <a:off x="304800" y="1669640"/>
            <a:ext cx="10743818"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1" i="0" u="sng"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Problem Statement</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Design and implement a machine learning model that can accurately classify emails as either </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spam</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or </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non-spam (ham)</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goal is to create an efficient and reliable system that can automatically fil.</a:t>
            </a:r>
          </a:p>
          <a:p>
            <a:pPr marR="0" lvl="0" algn="just"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1" i="0" u="sng"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Dataset:</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You have access to a labeled dataset of emails, </a:t>
            </a:r>
          </a:p>
          <a:p>
            <a:pPr marR="0" lvl="0" algn="just" defTabSz="914400" rtl="0" eaLnBrk="0" fontAlgn="base" latinLnBrk="0" hangingPunct="0">
              <a:lnSpc>
                <a:spcPct val="100000"/>
              </a:lnSpc>
              <a:spcBef>
                <a:spcPct val="0"/>
              </a:spcBef>
              <a:spcAft>
                <a:spcPct val="0"/>
              </a:spcAft>
              <a:buClrTx/>
              <a:buSzTx/>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where each email is categorized as spam or non-spam.</a:t>
            </a: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dataset includes features such as email content, </a:t>
            </a:r>
            <a:endParaRPr lang="en-US" altLang="en-US" sz="2200" dirty="0">
              <a:solidFill>
                <a:schemeClr val="tx1"/>
              </a:solidFill>
              <a:latin typeface="Times New Roman" panose="02020603050405020304" pitchFamily="18" charset="0"/>
              <a:cs typeface="Times New Roman" panose="02020603050405020304" pitchFamily="18" charset="0"/>
            </a:endParaRPr>
          </a:p>
          <a:p>
            <a:pPr marR="0" lvl="0" algn="just" defTabSz="914400" rtl="0" eaLnBrk="0" fontAlgn="base" latinLnBrk="0" hangingPunct="0">
              <a:lnSpc>
                <a:spcPct val="100000"/>
              </a:lnSpc>
              <a:spcBef>
                <a:spcPct val="0"/>
              </a:spcBef>
              <a:spcAft>
                <a:spcPct val="0"/>
              </a:spcAft>
              <a:buClrTx/>
              <a:buSzTx/>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sender information, and other relevant attributes.</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2" name="Rectangle 1">
            <a:extLst>
              <a:ext uri="{FF2B5EF4-FFF2-40B4-BE49-F238E27FC236}">
                <a16:creationId xmlns:a16="http://schemas.microsoft.com/office/drawing/2014/main" id="{0ECDF0F1-2153-C2F3-432F-7FBC6BCAD586}"/>
              </a:ext>
            </a:extLst>
          </p:cNvPr>
          <p:cNvSpPr>
            <a:spLocks noGrp="1" noChangeArrowheads="1"/>
          </p:cNvSpPr>
          <p:nvPr>
            <p:ph type="body" idx="1"/>
          </p:nvPr>
        </p:nvSpPr>
        <p:spPr bwMode="auto">
          <a:xfrm>
            <a:off x="609600" y="1616794"/>
            <a:ext cx="10323339" cy="444737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700" b="0" i="0" u="none" strike="noStrike" cap="none" normalizeH="0" baseline="0" dirty="0">
              <a:ln>
                <a:noFill/>
              </a:ln>
              <a:solidFill>
                <a:srgbClr val="111111"/>
              </a:solidFill>
              <a:effectLst/>
              <a:latin typeface="-apple-system"/>
            </a:endParaRPr>
          </a:p>
          <a:p>
            <a:pPr marL="0" marR="0" lvl="0" indent="0" algn="just" defTabSz="914400" rtl="0" eaLnBrk="0" fontAlgn="base" latinLnBrk="0" hangingPunct="0">
              <a:lnSpc>
                <a:spcPct val="100000"/>
              </a:lnSpc>
              <a:spcBef>
                <a:spcPct val="0"/>
              </a:spcBef>
              <a:spcAft>
                <a:spcPct val="0"/>
              </a:spcAft>
              <a:buClrTx/>
              <a:buSzTx/>
              <a:buFontTx/>
              <a:buAutoNum type="arabicPeriod"/>
              <a:tabLst/>
            </a:pPr>
            <a:r>
              <a:rPr kumimoji="0" lang="en-US" altLang="en-US" sz="1700" b="1" i="0" u="none" strike="noStrike" cap="none" normalizeH="0" baseline="0" dirty="0">
                <a:ln>
                  <a:noFill/>
                </a:ln>
                <a:solidFill>
                  <a:srgbClr val="111111"/>
                </a:solidFill>
                <a:effectLst/>
                <a:latin typeface="Times New Roman" panose="02020603050405020304" pitchFamily="18" charset="0"/>
                <a:cs typeface="Times New Roman" panose="02020603050405020304" pitchFamily="18" charset="0"/>
              </a:rPr>
              <a:t>Objective:</a:t>
            </a:r>
            <a:endParaRPr kumimoji="0" lang="en-US" altLang="en-US" sz="1700" b="0" i="0" u="none" strike="noStrike" cap="none" normalizeH="0" baseline="0" dirty="0">
              <a:ln>
                <a:noFill/>
              </a:ln>
              <a:solidFill>
                <a:srgbClr val="111111"/>
              </a:solidFill>
              <a:effectLst/>
              <a:latin typeface="Times New Roman" panose="02020603050405020304" pitchFamily="18" charset="0"/>
              <a:cs typeface="Times New Roman" panose="02020603050405020304" pitchFamily="18" charset="0"/>
            </a:endParaRP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1700" b="0" i="0" u="none" strike="noStrike" cap="none" normalizeH="0" baseline="0" dirty="0">
                <a:ln>
                  <a:noFill/>
                </a:ln>
                <a:solidFill>
                  <a:srgbClr val="111111"/>
                </a:solidFill>
                <a:effectLst/>
                <a:latin typeface="Times New Roman" panose="02020603050405020304" pitchFamily="18" charset="0"/>
                <a:cs typeface="Times New Roman" panose="02020603050405020304" pitchFamily="18" charset="0"/>
              </a:rPr>
              <a:t>Develop a machine learning model capable of accurately classifying emails as either </a:t>
            </a:r>
            <a:r>
              <a:rPr kumimoji="0" lang="en-US" altLang="en-US" sz="1700" b="1" i="0" u="none" strike="noStrike" cap="none" normalizeH="0" baseline="0" dirty="0">
                <a:ln>
                  <a:noFill/>
                </a:ln>
                <a:solidFill>
                  <a:srgbClr val="111111"/>
                </a:solidFill>
                <a:effectLst/>
                <a:latin typeface="Times New Roman" panose="02020603050405020304" pitchFamily="18" charset="0"/>
                <a:cs typeface="Times New Roman" panose="02020603050405020304" pitchFamily="18" charset="0"/>
              </a:rPr>
              <a:t>spam</a:t>
            </a:r>
            <a:r>
              <a:rPr kumimoji="0" lang="en-US" altLang="en-US" sz="1700" b="0" i="0" u="none" strike="noStrike" cap="none" normalizeH="0" baseline="0" dirty="0">
                <a:ln>
                  <a:noFill/>
                </a:ln>
                <a:solidFill>
                  <a:srgbClr val="111111"/>
                </a:solidFill>
                <a:effectLst/>
                <a:latin typeface="Times New Roman" panose="02020603050405020304" pitchFamily="18" charset="0"/>
                <a:cs typeface="Times New Roman" panose="02020603050405020304" pitchFamily="18" charset="0"/>
              </a:rPr>
              <a:t> or </a:t>
            </a:r>
            <a:r>
              <a:rPr kumimoji="0" lang="en-US" altLang="en-US" sz="1700" b="1" i="0" u="none" strike="noStrike" cap="none" normalizeH="0" baseline="0" dirty="0">
                <a:ln>
                  <a:noFill/>
                </a:ln>
                <a:solidFill>
                  <a:srgbClr val="111111"/>
                </a:solidFill>
                <a:effectLst/>
                <a:latin typeface="Times New Roman" panose="02020603050405020304" pitchFamily="18" charset="0"/>
                <a:cs typeface="Times New Roman" panose="02020603050405020304" pitchFamily="18" charset="0"/>
              </a:rPr>
              <a:t>non-spam (ham)</a:t>
            </a:r>
            <a:r>
              <a:rPr kumimoji="0" lang="en-US" altLang="en-US" sz="1700" b="0" i="0" u="none" strike="noStrike" cap="none" normalizeH="0" baseline="0" dirty="0">
                <a:ln>
                  <a:noFill/>
                </a:ln>
                <a:solidFill>
                  <a:srgbClr val="111111"/>
                </a:solidFill>
                <a:effectLst/>
                <a:latin typeface="Times New Roman" panose="02020603050405020304" pitchFamily="18" charset="0"/>
                <a:cs typeface="Times New Roman" panose="02020603050405020304" pitchFamily="18" charset="0"/>
              </a:rPr>
              <a:t>.</a:t>
            </a:r>
          </a:p>
          <a:p>
            <a:pPr marL="0" marR="0" lvl="0" indent="0" algn="just" defTabSz="914400" rtl="0" eaLnBrk="0" fontAlgn="base" latinLnBrk="0" hangingPunct="0">
              <a:lnSpc>
                <a:spcPct val="100000"/>
              </a:lnSpc>
              <a:spcBef>
                <a:spcPct val="0"/>
              </a:spcBef>
              <a:spcAft>
                <a:spcPct val="0"/>
              </a:spcAft>
              <a:buClrTx/>
              <a:buSzTx/>
              <a:buFontTx/>
              <a:buAutoNum type="arabicPeriod" startAt="2"/>
              <a:tabLst/>
            </a:pPr>
            <a:r>
              <a:rPr kumimoji="0" lang="en-US" altLang="en-US" sz="1700" b="1" i="0" u="none" strike="noStrike" cap="none" normalizeH="0" baseline="0" dirty="0">
                <a:ln>
                  <a:noFill/>
                </a:ln>
                <a:solidFill>
                  <a:srgbClr val="111111"/>
                </a:solidFill>
                <a:effectLst/>
                <a:latin typeface="Times New Roman" panose="02020603050405020304" pitchFamily="18" charset="0"/>
                <a:cs typeface="Times New Roman" panose="02020603050405020304" pitchFamily="18" charset="0"/>
              </a:rPr>
              <a:t>Dataset:</a:t>
            </a:r>
            <a:endParaRPr kumimoji="0" lang="en-US" altLang="en-US" sz="1700" b="0" i="0" u="none" strike="noStrike" cap="none" normalizeH="0" baseline="0" dirty="0">
              <a:ln>
                <a:noFill/>
              </a:ln>
              <a:solidFill>
                <a:srgbClr val="111111"/>
              </a:solidFill>
              <a:effectLst/>
              <a:latin typeface="Times New Roman" panose="02020603050405020304" pitchFamily="18" charset="0"/>
              <a:cs typeface="Times New Roman" panose="02020603050405020304" pitchFamily="18" charset="0"/>
            </a:endParaRP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1700" b="0" i="0" u="none" strike="noStrike" cap="none" normalizeH="0" baseline="0" dirty="0">
                <a:ln>
                  <a:noFill/>
                </a:ln>
                <a:solidFill>
                  <a:srgbClr val="111111"/>
                </a:solidFill>
                <a:effectLst/>
                <a:latin typeface="Times New Roman" panose="02020603050405020304" pitchFamily="18" charset="0"/>
                <a:cs typeface="Times New Roman" panose="02020603050405020304" pitchFamily="18" charset="0"/>
              </a:rPr>
              <a:t>Collect a labeled dataset of emails, including both spam and non-spam examples.</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1700" b="0" i="0" u="none" strike="noStrike" cap="none" normalizeH="0" baseline="0" dirty="0">
                <a:ln>
                  <a:noFill/>
                </a:ln>
                <a:solidFill>
                  <a:srgbClr val="111111"/>
                </a:solidFill>
                <a:effectLst/>
                <a:latin typeface="Times New Roman" panose="02020603050405020304" pitchFamily="18" charset="0"/>
                <a:cs typeface="Times New Roman" panose="02020603050405020304" pitchFamily="18" charset="0"/>
              </a:rPr>
              <a:t>Features include email content, sender information, and other relevant attributes.</a:t>
            </a:r>
          </a:p>
          <a:p>
            <a:pPr marL="0" marR="0" lvl="0" indent="0" algn="just" defTabSz="914400" rtl="0" eaLnBrk="0" fontAlgn="base" latinLnBrk="0" hangingPunct="0">
              <a:lnSpc>
                <a:spcPct val="100000"/>
              </a:lnSpc>
              <a:spcBef>
                <a:spcPct val="0"/>
              </a:spcBef>
              <a:spcAft>
                <a:spcPct val="0"/>
              </a:spcAft>
              <a:buClrTx/>
              <a:buSzTx/>
              <a:buFontTx/>
              <a:buAutoNum type="arabicPeriod" startAt="3"/>
              <a:tabLst/>
            </a:pPr>
            <a:r>
              <a:rPr kumimoji="0" lang="en-US" altLang="en-US" sz="1700" b="1" i="0" u="none" strike="noStrike" cap="none" normalizeH="0" baseline="0" dirty="0">
                <a:ln>
                  <a:noFill/>
                </a:ln>
                <a:solidFill>
                  <a:srgbClr val="111111"/>
                </a:solidFill>
                <a:effectLst/>
                <a:latin typeface="Times New Roman" panose="02020603050405020304" pitchFamily="18" charset="0"/>
                <a:cs typeface="Times New Roman" panose="02020603050405020304" pitchFamily="18" charset="0"/>
              </a:rPr>
              <a:t>Data Preprocessing:</a:t>
            </a:r>
            <a:endParaRPr kumimoji="0" lang="en-US" altLang="en-US" sz="1700" b="0" i="0" u="none" strike="noStrike" cap="none" normalizeH="0" baseline="0" dirty="0">
              <a:ln>
                <a:noFill/>
              </a:ln>
              <a:solidFill>
                <a:srgbClr val="111111"/>
              </a:solidFill>
              <a:effectLst/>
              <a:latin typeface="Times New Roman" panose="02020603050405020304" pitchFamily="18" charset="0"/>
              <a:cs typeface="Times New Roman" panose="02020603050405020304" pitchFamily="18" charset="0"/>
            </a:endParaRP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1700" b="0" i="0" u="none" strike="noStrike" cap="none" normalizeH="0" baseline="0" dirty="0">
                <a:ln>
                  <a:noFill/>
                </a:ln>
                <a:solidFill>
                  <a:srgbClr val="111111"/>
                </a:solidFill>
                <a:effectLst/>
                <a:latin typeface="Times New Roman" panose="02020603050405020304" pitchFamily="18" charset="0"/>
                <a:cs typeface="Times New Roman" panose="02020603050405020304" pitchFamily="18" charset="0"/>
              </a:rPr>
              <a:t>Clean and preprocess the data:</a:t>
            </a:r>
          </a:p>
          <a:p>
            <a:pPr marL="914400" marR="0" lvl="2" indent="0" algn="just" defTabSz="914400" rtl="0" eaLnBrk="0" fontAlgn="base" latinLnBrk="0" hangingPunct="0">
              <a:lnSpc>
                <a:spcPct val="100000"/>
              </a:lnSpc>
              <a:spcBef>
                <a:spcPct val="0"/>
              </a:spcBef>
              <a:spcAft>
                <a:spcPct val="0"/>
              </a:spcAft>
              <a:buClrTx/>
              <a:buSzTx/>
              <a:buFontTx/>
              <a:buChar char="•"/>
              <a:tabLst/>
            </a:pPr>
            <a:r>
              <a:rPr kumimoji="0" lang="en-US" altLang="en-US" sz="1700" b="0" i="0" u="none" strike="noStrike" cap="none" normalizeH="0" baseline="0" dirty="0">
                <a:ln>
                  <a:noFill/>
                </a:ln>
                <a:solidFill>
                  <a:srgbClr val="111111"/>
                </a:solidFill>
                <a:effectLst/>
                <a:latin typeface="Times New Roman" panose="02020603050405020304" pitchFamily="18" charset="0"/>
                <a:cs typeface="Times New Roman" panose="02020603050405020304" pitchFamily="18" charset="0"/>
              </a:rPr>
              <a:t>Remove stop words.</a:t>
            </a:r>
          </a:p>
          <a:p>
            <a:pPr marL="914400" marR="0" lvl="2" indent="0" algn="just" defTabSz="914400" rtl="0" eaLnBrk="0" fontAlgn="base" latinLnBrk="0" hangingPunct="0">
              <a:lnSpc>
                <a:spcPct val="100000"/>
              </a:lnSpc>
              <a:spcBef>
                <a:spcPct val="0"/>
              </a:spcBef>
              <a:spcAft>
                <a:spcPct val="0"/>
              </a:spcAft>
              <a:buClrTx/>
              <a:buSzTx/>
              <a:buFontTx/>
              <a:buChar char="•"/>
              <a:tabLst/>
            </a:pPr>
            <a:r>
              <a:rPr kumimoji="0" lang="en-US" altLang="en-US" sz="1700" b="0" i="0" u="none" strike="noStrike" cap="none" normalizeH="0" baseline="0" dirty="0">
                <a:ln>
                  <a:noFill/>
                </a:ln>
                <a:solidFill>
                  <a:srgbClr val="111111"/>
                </a:solidFill>
                <a:effectLst/>
                <a:latin typeface="Times New Roman" panose="02020603050405020304" pitchFamily="18" charset="0"/>
                <a:cs typeface="Times New Roman" panose="02020603050405020304" pitchFamily="18" charset="0"/>
              </a:rPr>
              <a:t>Tokenize the text.</a:t>
            </a:r>
          </a:p>
          <a:p>
            <a:pPr marL="914400" marR="0" lvl="2" indent="0" algn="just" defTabSz="914400" rtl="0" eaLnBrk="0" fontAlgn="base" latinLnBrk="0" hangingPunct="0">
              <a:lnSpc>
                <a:spcPct val="100000"/>
              </a:lnSpc>
              <a:spcBef>
                <a:spcPct val="0"/>
              </a:spcBef>
              <a:spcAft>
                <a:spcPct val="0"/>
              </a:spcAft>
              <a:buClrTx/>
              <a:buSzTx/>
              <a:buFontTx/>
              <a:buChar char="•"/>
              <a:tabLst/>
            </a:pPr>
            <a:r>
              <a:rPr kumimoji="0" lang="en-US" altLang="en-US" sz="1700" b="0" i="0" u="none" strike="noStrike" cap="none" normalizeH="0" baseline="0" dirty="0">
                <a:ln>
                  <a:noFill/>
                </a:ln>
                <a:solidFill>
                  <a:srgbClr val="111111"/>
                </a:solidFill>
                <a:effectLst/>
                <a:latin typeface="Times New Roman" panose="02020603050405020304" pitchFamily="18" charset="0"/>
                <a:cs typeface="Times New Roman" panose="02020603050405020304" pitchFamily="18" charset="0"/>
              </a:rPr>
              <a:t>Convert text data into numerical features.</a:t>
            </a:r>
          </a:p>
          <a:p>
            <a:pPr marL="0" marR="0" lvl="0" indent="0" algn="just" defTabSz="914400" rtl="0" eaLnBrk="0" fontAlgn="base" latinLnBrk="0" hangingPunct="0">
              <a:lnSpc>
                <a:spcPct val="100000"/>
              </a:lnSpc>
              <a:spcBef>
                <a:spcPct val="0"/>
              </a:spcBef>
              <a:spcAft>
                <a:spcPct val="0"/>
              </a:spcAft>
              <a:buClrTx/>
              <a:buSzTx/>
              <a:buFontTx/>
              <a:buAutoNum type="arabicPeriod" startAt="4"/>
              <a:tabLst/>
            </a:pPr>
            <a:r>
              <a:rPr kumimoji="0" lang="en-US" altLang="en-US" sz="1700" b="1" i="0" u="none" strike="noStrike" cap="none" normalizeH="0" baseline="0" dirty="0">
                <a:ln>
                  <a:noFill/>
                </a:ln>
                <a:solidFill>
                  <a:srgbClr val="111111"/>
                </a:solidFill>
                <a:effectLst/>
                <a:latin typeface="Times New Roman" panose="02020603050405020304" pitchFamily="18" charset="0"/>
                <a:cs typeface="Times New Roman" panose="02020603050405020304" pitchFamily="18" charset="0"/>
              </a:rPr>
              <a:t>Feature Extraction:</a:t>
            </a:r>
            <a:endParaRPr kumimoji="0" lang="en-US" altLang="en-US" sz="1700" b="0" i="0" u="none" strike="noStrike" cap="none" normalizeH="0" baseline="0" dirty="0">
              <a:ln>
                <a:noFill/>
              </a:ln>
              <a:solidFill>
                <a:srgbClr val="111111"/>
              </a:solidFill>
              <a:effectLst/>
              <a:latin typeface="Times New Roman" panose="02020603050405020304" pitchFamily="18" charset="0"/>
              <a:cs typeface="Times New Roman" panose="02020603050405020304" pitchFamily="18" charset="0"/>
            </a:endParaRP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1700" b="0" i="0" u="none" strike="noStrike" cap="none" normalizeH="0" baseline="0" dirty="0">
                <a:ln>
                  <a:noFill/>
                </a:ln>
                <a:solidFill>
                  <a:srgbClr val="111111"/>
                </a:solidFill>
                <a:effectLst/>
                <a:latin typeface="Times New Roman" panose="02020603050405020304" pitchFamily="18" charset="0"/>
                <a:cs typeface="Times New Roman" panose="02020603050405020304" pitchFamily="18" charset="0"/>
              </a:rPr>
              <a:t>Extract relevant features from the email content:</a:t>
            </a:r>
          </a:p>
          <a:p>
            <a:pPr marL="914400" marR="0" lvl="2" indent="0" algn="just" defTabSz="914400" rtl="0" eaLnBrk="0" fontAlgn="base" latinLnBrk="0" hangingPunct="0">
              <a:lnSpc>
                <a:spcPct val="100000"/>
              </a:lnSpc>
              <a:spcBef>
                <a:spcPct val="0"/>
              </a:spcBef>
              <a:spcAft>
                <a:spcPct val="0"/>
              </a:spcAft>
              <a:buClrTx/>
              <a:buSzTx/>
              <a:buFontTx/>
              <a:buChar char="•"/>
              <a:tabLst/>
            </a:pPr>
            <a:r>
              <a:rPr kumimoji="0" lang="en-US" altLang="en-US" sz="1700" b="0" i="0" u="none" strike="noStrike" cap="none" normalizeH="0" baseline="0" dirty="0">
                <a:ln>
                  <a:noFill/>
                </a:ln>
                <a:solidFill>
                  <a:srgbClr val="111111"/>
                </a:solidFill>
                <a:effectLst/>
                <a:latin typeface="Times New Roman" panose="02020603050405020304" pitchFamily="18" charset="0"/>
                <a:cs typeface="Times New Roman" panose="02020603050405020304" pitchFamily="18" charset="0"/>
              </a:rPr>
              <a:t>Term Frequency-Inverse Document Frequency (TF-IDF).</a:t>
            </a:r>
          </a:p>
          <a:p>
            <a:pPr marL="914400" marR="0" lvl="2" indent="0" algn="just" defTabSz="914400" rtl="0" eaLnBrk="0" fontAlgn="base" latinLnBrk="0" hangingPunct="0">
              <a:lnSpc>
                <a:spcPct val="100000"/>
              </a:lnSpc>
              <a:spcBef>
                <a:spcPct val="0"/>
              </a:spcBef>
              <a:spcAft>
                <a:spcPct val="0"/>
              </a:spcAft>
              <a:buClrTx/>
              <a:buSzTx/>
              <a:buFontTx/>
              <a:buChar char="•"/>
              <a:tabLst/>
            </a:pPr>
            <a:r>
              <a:rPr kumimoji="0" lang="en-US" altLang="en-US" sz="1700" b="0" i="0" u="none" strike="noStrike" cap="none" normalizeH="0" baseline="0" dirty="0">
                <a:ln>
                  <a:noFill/>
                </a:ln>
                <a:solidFill>
                  <a:srgbClr val="111111"/>
                </a:solidFill>
                <a:effectLst/>
                <a:latin typeface="Times New Roman" panose="02020603050405020304" pitchFamily="18" charset="0"/>
                <a:cs typeface="Times New Roman" panose="02020603050405020304" pitchFamily="18" charset="0"/>
              </a:rPr>
              <a:t>Word embeddings (e.g., Word2Vec, </a:t>
            </a:r>
            <a:r>
              <a:rPr kumimoji="0" lang="en-US" altLang="en-US" sz="1700" b="0" i="0" u="none" strike="noStrike" cap="none" normalizeH="0" baseline="0" dirty="0" err="1">
                <a:ln>
                  <a:noFill/>
                </a:ln>
                <a:solidFill>
                  <a:srgbClr val="111111"/>
                </a:solidFill>
                <a:effectLst/>
                <a:latin typeface="Times New Roman" panose="02020603050405020304" pitchFamily="18" charset="0"/>
                <a:cs typeface="Times New Roman" panose="02020603050405020304" pitchFamily="18" charset="0"/>
              </a:rPr>
              <a:t>GloVe</a:t>
            </a:r>
            <a:r>
              <a:rPr kumimoji="0" lang="en-US" altLang="en-US" sz="1700" b="0" i="0" u="none" strike="noStrike" cap="none" normalizeH="0" baseline="0" dirty="0">
                <a:ln>
                  <a:noFill/>
                </a:ln>
                <a:solidFill>
                  <a:srgbClr val="111111"/>
                </a:solidFill>
                <a:effectLst/>
                <a:latin typeface="Times New Roman" panose="02020603050405020304" pitchFamily="18" charset="0"/>
                <a:cs typeface="Times New Roman" panose="02020603050405020304" pitchFamily="18" charset="0"/>
              </a:rPr>
              <a:t>).</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7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149333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2" name="Rectangle 1">
            <a:extLst>
              <a:ext uri="{FF2B5EF4-FFF2-40B4-BE49-F238E27FC236}">
                <a16:creationId xmlns:a16="http://schemas.microsoft.com/office/drawing/2014/main" id="{0ECDF0F1-2153-C2F3-432F-7FBC6BCAD586}"/>
              </a:ext>
            </a:extLst>
          </p:cNvPr>
          <p:cNvSpPr>
            <a:spLocks noGrp="1" noChangeArrowheads="1"/>
          </p:cNvSpPr>
          <p:nvPr>
            <p:ph type="body" idx="1"/>
          </p:nvPr>
        </p:nvSpPr>
        <p:spPr bwMode="auto">
          <a:xfrm>
            <a:off x="666443" y="1099579"/>
            <a:ext cx="10317416" cy="541686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rgbClr val="11111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AutoNum type="arabicPeriod" startAt="5"/>
              <a:tabLst/>
            </a:pPr>
            <a:r>
              <a:rPr kumimoji="0" lang="en-US" altLang="en-US" sz="1600" b="1" i="0" u="none" strike="noStrike" cap="none" normalizeH="0" baseline="0" dirty="0">
                <a:ln>
                  <a:noFill/>
                </a:ln>
                <a:solidFill>
                  <a:srgbClr val="111111"/>
                </a:solidFill>
                <a:effectLst/>
                <a:latin typeface="Times New Roman" panose="02020603050405020304" pitchFamily="18" charset="0"/>
                <a:cs typeface="Times New Roman" panose="02020603050405020304" pitchFamily="18" charset="0"/>
              </a:rPr>
              <a:t>Decision Tree Model:</a:t>
            </a:r>
            <a:endParaRPr kumimoji="0" lang="en-US" altLang="en-US" sz="1600" b="0" i="0" u="none" strike="noStrike" cap="none" normalizeH="0" baseline="0" dirty="0">
              <a:ln>
                <a:noFill/>
              </a:ln>
              <a:solidFill>
                <a:srgbClr val="111111"/>
              </a:solidFill>
              <a:effectLst/>
              <a:latin typeface="Times New Roman" panose="02020603050405020304" pitchFamily="18" charset="0"/>
              <a:cs typeface="Times New Roman" panose="02020603050405020304" pitchFamily="18" charset="0"/>
            </a:endParaRP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rgbClr val="111111"/>
                </a:solidFill>
                <a:effectLst/>
                <a:latin typeface="Times New Roman" panose="02020603050405020304" pitchFamily="18" charset="0"/>
                <a:cs typeface="Times New Roman" panose="02020603050405020304" pitchFamily="18" charset="0"/>
              </a:rPr>
              <a:t>Build a decision tree classifier:</a:t>
            </a:r>
          </a:p>
          <a:p>
            <a:pPr marL="914400" marR="0" lvl="2" indent="0" algn="just"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rgbClr val="111111"/>
                </a:solidFill>
                <a:effectLst/>
                <a:latin typeface="Times New Roman" panose="02020603050405020304" pitchFamily="18" charset="0"/>
                <a:cs typeface="Times New Roman" panose="02020603050405020304" pitchFamily="18" charset="0"/>
              </a:rPr>
              <a:t>Decision trees split data based on feature values.</a:t>
            </a:r>
          </a:p>
          <a:p>
            <a:pPr marL="914400" marR="0" lvl="2" indent="0" algn="just"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rgbClr val="111111"/>
                </a:solidFill>
                <a:effectLst/>
                <a:latin typeface="Times New Roman" panose="02020603050405020304" pitchFamily="18" charset="0"/>
                <a:cs typeface="Times New Roman" panose="02020603050405020304" pitchFamily="18" charset="0"/>
              </a:rPr>
              <a:t>Tune hyperparameters (e.g., max depth, minimum samples per leaf).</a:t>
            </a:r>
          </a:p>
          <a:p>
            <a:pPr marL="0" marR="0" lvl="0" indent="0" algn="just" defTabSz="914400" rtl="0" eaLnBrk="0" fontAlgn="base" latinLnBrk="0" hangingPunct="0">
              <a:lnSpc>
                <a:spcPct val="100000"/>
              </a:lnSpc>
              <a:spcBef>
                <a:spcPct val="0"/>
              </a:spcBef>
              <a:spcAft>
                <a:spcPct val="0"/>
              </a:spcAft>
              <a:buClrTx/>
              <a:buSzTx/>
              <a:buFontTx/>
              <a:buAutoNum type="arabicPeriod" startAt="6"/>
              <a:tabLst/>
            </a:pPr>
            <a:r>
              <a:rPr kumimoji="0" lang="en-US" altLang="en-US" sz="1600" b="1" i="0" u="none" strike="noStrike" cap="none" normalizeH="0" baseline="0" dirty="0">
                <a:ln>
                  <a:noFill/>
                </a:ln>
                <a:solidFill>
                  <a:srgbClr val="111111"/>
                </a:solidFill>
                <a:effectLst/>
                <a:latin typeface="Times New Roman" panose="02020603050405020304" pitchFamily="18" charset="0"/>
                <a:cs typeface="Times New Roman" panose="02020603050405020304" pitchFamily="18" charset="0"/>
              </a:rPr>
              <a:t>Model Evaluation:</a:t>
            </a:r>
            <a:endParaRPr kumimoji="0" lang="en-US" altLang="en-US" sz="1600" b="0" i="0" u="none" strike="noStrike" cap="none" normalizeH="0" baseline="0" dirty="0">
              <a:ln>
                <a:noFill/>
              </a:ln>
              <a:solidFill>
                <a:srgbClr val="111111"/>
              </a:solidFill>
              <a:effectLst/>
              <a:latin typeface="Times New Roman" panose="02020603050405020304" pitchFamily="18" charset="0"/>
              <a:cs typeface="Times New Roman" panose="02020603050405020304" pitchFamily="18" charset="0"/>
            </a:endParaRP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rgbClr val="111111"/>
                </a:solidFill>
                <a:effectLst/>
                <a:latin typeface="Times New Roman" panose="02020603050405020304" pitchFamily="18" charset="0"/>
                <a:cs typeface="Times New Roman" panose="02020603050405020304" pitchFamily="18" charset="0"/>
              </a:rPr>
              <a:t>Evaluate the model’s performance:</a:t>
            </a:r>
          </a:p>
          <a:p>
            <a:pPr marL="914400" marR="0" lvl="2" indent="0" algn="just"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rgbClr val="111111"/>
                </a:solidFill>
                <a:effectLst/>
                <a:latin typeface="Times New Roman" panose="02020603050405020304" pitchFamily="18" charset="0"/>
                <a:cs typeface="Times New Roman" panose="02020603050405020304" pitchFamily="18" charset="0"/>
              </a:rPr>
              <a:t>Metrics: Accuracy, precision, recall, F1-score.</a:t>
            </a:r>
          </a:p>
          <a:p>
            <a:pPr marL="914400" marR="0" lvl="2" indent="0" algn="just"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rgbClr val="111111"/>
                </a:solidFill>
                <a:effectLst/>
                <a:latin typeface="Times New Roman" panose="02020603050405020304" pitchFamily="18" charset="0"/>
                <a:cs typeface="Times New Roman" panose="02020603050405020304" pitchFamily="18" charset="0"/>
              </a:rPr>
              <a:t>Use a validation set for assessment.</a:t>
            </a:r>
          </a:p>
          <a:p>
            <a:pPr marL="0" marR="0" lvl="0" indent="0" algn="just" defTabSz="914400" rtl="0" eaLnBrk="0" fontAlgn="base" latinLnBrk="0" hangingPunct="0">
              <a:lnSpc>
                <a:spcPct val="100000"/>
              </a:lnSpc>
              <a:spcBef>
                <a:spcPct val="0"/>
              </a:spcBef>
              <a:spcAft>
                <a:spcPct val="0"/>
              </a:spcAft>
              <a:buClrTx/>
              <a:buSzTx/>
              <a:buFontTx/>
              <a:buAutoNum type="arabicPeriod" startAt="7"/>
              <a:tabLst/>
            </a:pPr>
            <a:r>
              <a:rPr kumimoji="0" lang="en-US" altLang="en-US" sz="1600" b="1" i="0" u="none" strike="noStrike" cap="none" normalizeH="0" baseline="0" dirty="0">
                <a:ln>
                  <a:noFill/>
                </a:ln>
                <a:solidFill>
                  <a:srgbClr val="111111"/>
                </a:solidFill>
                <a:effectLst/>
                <a:latin typeface="Times New Roman" panose="02020603050405020304" pitchFamily="18" charset="0"/>
                <a:cs typeface="Times New Roman" panose="02020603050405020304" pitchFamily="18" charset="0"/>
              </a:rPr>
              <a:t>Interpretability:</a:t>
            </a:r>
            <a:endParaRPr kumimoji="0" lang="en-US" altLang="en-US" sz="1600" b="0" i="0" u="none" strike="noStrike" cap="none" normalizeH="0" baseline="0" dirty="0">
              <a:ln>
                <a:noFill/>
              </a:ln>
              <a:solidFill>
                <a:srgbClr val="111111"/>
              </a:solidFill>
              <a:effectLst/>
              <a:latin typeface="Times New Roman" panose="02020603050405020304" pitchFamily="18" charset="0"/>
              <a:cs typeface="Times New Roman" panose="02020603050405020304" pitchFamily="18" charset="0"/>
            </a:endParaRP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rgbClr val="111111"/>
                </a:solidFill>
                <a:effectLst/>
                <a:latin typeface="Times New Roman" panose="02020603050405020304" pitchFamily="18" charset="0"/>
                <a:cs typeface="Times New Roman" panose="02020603050405020304" pitchFamily="18" charset="0"/>
              </a:rPr>
              <a:t>Visualize the decision tree:</a:t>
            </a:r>
          </a:p>
          <a:p>
            <a:pPr marL="914400" marR="0" lvl="2" indent="0" algn="just"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rgbClr val="111111"/>
                </a:solidFill>
                <a:effectLst/>
                <a:latin typeface="Times New Roman" panose="02020603050405020304" pitchFamily="18" charset="0"/>
                <a:cs typeface="Times New Roman" panose="02020603050405020304" pitchFamily="18" charset="0"/>
              </a:rPr>
              <a:t>Understand how it makes classification decisions.</a:t>
            </a:r>
          </a:p>
          <a:p>
            <a:pPr marL="914400" marR="0" lvl="2" indent="0" algn="just"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rgbClr val="111111"/>
                </a:solidFill>
                <a:effectLst/>
                <a:latin typeface="Times New Roman" panose="02020603050405020304" pitchFamily="18" charset="0"/>
                <a:cs typeface="Times New Roman" panose="02020603050405020304" pitchFamily="18" charset="0"/>
              </a:rPr>
              <a:t>Identify important features.</a:t>
            </a:r>
          </a:p>
          <a:p>
            <a:pPr marL="0" marR="0" lvl="0" indent="0" algn="just" defTabSz="914400" rtl="0" eaLnBrk="0" fontAlgn="base" latinLnBrk="0" hangingPunct="0">
              <a:lnSpc>
                <a:spcPct val="100000"/>
              </a:lnSpc>
              <a:spcBef>
                <a:spcPct val="0"/>
              </a:spcBef>
              <a:spcAft>
                <a:spcPct val="0"/>
              </a:spcAft>
              <a:buClrTx/>
              <a:buSzTx/>
              <a:buFontTx/>
              <a:buAutoNum type="arabicPeriod" startAt="8"/>
              <a:tabLst/>
            </a:pPr>
            <a:r>
              <a:rPr kumimoji="0" lang="en-US" altLang="en-US" sz="1600" b="1" i="0" u="none" strike="noStrike" cap="none" normalizeH="0" baseline="0" dirty="0">
                <a:ln>
                  <a:noFill/>
                </a:ln>
                <a:solidFill>
                  <a:srgbClr val="111111"/>
                </a:solidFill>
                <a:effectLst/>
                <a:latin typeface="Times New Roman" panose="02020603050405020304" pitchFamily="18" charset="0"/>
                <a:cs typeface="Times New Roman" panose="02020603050405020304" pitchFamily="18" charset="0"/>
              </a:rPr>
              <a:t>Deployment:</a:t>
            </a:r>
            <a:endParaRPr kumimoji="0" lang="en-US" altLang="en-US" sz="1600" b="0" i="0" u="none" strike="noStrike" cap="none" normalizeH="0" baseline="0" dirty="0">
              <a:ln>
                <a:noFill/>
              </a:ln>
              <a:solidFill>
                <a:srgbClr val="111111"/>
              </a:solidFill>
              <a:effectLst/>
              <a:latin typeface="Times New Roman" panose="02020603050405020304" pitchFamily="18" charset="0"/>
              <a:cs typeface="Times New Roman" panose="02020603050405020304" pitchFamily="18" charset="0"/>
            </a:endParaRP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rgbClr val="111111"/>
                </a:solidFill>
                <a:effectLst/>
                <a:latin typeface="Times New Roman" panose="02020603050405020304" pitchFamily="18" charset="0"/>
                <a:cs typeface="Times New Roman" panose="02020603050405020304" pitchFamily="18" charset="0"/>
              </a:rPr>
              <a:t>Deploy the trained model in a production environment:</a:t>
            </a:r>
          </a:p>
          <a:p>
            <a:pPr marL="914400" marR="0" lvl="2" indent="0" algn="just"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rgbClr val="111111"/>
                </a:solidFill>
                <a:effectLst/>
                <a:latin typeface="Times New Roman" panose="02020603050405020304" pitchFamily="18" charset="0"/>
                <a:cs typeface="Times New Roman" panose="02020603050405020304" pitchFamily="18" charset="0"/>
              </a:rPr>
              <a:t>Integrate it into an email system.</a:t>
            </a:r>
          </a:p>
          <a:p>
            <a:pPr marL="914400" marR="0" lvl="2" indent="0" algn="just"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rgbClr val="111111"/>
                </a:solidFill>
                <a:effectLst/>
                <a:latin typeface="Times New Roman" panose="02020603050405020304" pitchFamily="18" charset="0"/>
                <a:cs typeface="Times New Roman" panose="02020603050405020304" pitchFamily="18" charset="0"/>
              </a:rPr>
              <a:t>Automatically classify incoming emails.</a:t>
            </a:r>
          </a:p>
          <a:p>
            <a:pPr marL="0" marR="0" lvl="0" indent="0" algn="just" defTabSz="914400" rtl="0" eaLnBrk="0" fontAlgn="base" latinLnBrk="0" hangingPunct="0">
              <a:lnSpc>
                <a:spcPct val="100000"/>
              </a:lnSpc>
              <a:spcBef>
                <a:spcPct val="0"/>
              </a:spcBef>
              <a:spcAft>
                <a:spcPct val="0"/>
              </a:spcAft>
              <a:buClrTx/>
              <a:buSzTx/>
              <a:buFontTx/>
              <a:buAutoNum type="arabicPeriod" startAt="9"/>
              <a:tabLst/>
            </a:pPr>
            <a:r>
              <a:rPr kumimoji="0" lang="en-US" altLang="en-US" sz="1600" b="1" i="0" u="none" strike="noStrike" cap="none" normalizeH="0" baseline="0" dirty="0">
                <a:ln>
                  <a:noFill/>
                </a:ln>
                <a:solidFill>
                  <a:srgbClr val="111111"/>
                </a:solidFill>
                <a:effectLst/>
                <a:latin typeface="Times New Roman" panose="02020603050405020304" pitchFamily="18" charset="0"/>
                <a:cs typeface="Times New Roman" panose="02020603050405020304" pitchFamily="18" charset="0"/>
              </a:rPr>
              <a:t>Success Criteria:</a:t>
            </a:r>
            <a:endParaRPr kumimoji="0" lang="en-US" altLang="en-US" sz="1600" b="0" i="0" u="none" strike="noStrike" cap="none" normalizeH="0" baseline="0" dirty="0">
              <a:ln>
                <a:noFill/>
              </a:ln>
              <a:solidFill>
                <a:srgbClr val="111111"/>
              </a:solidFill>
              <a:effectLst/>
              <a:latin typeface="Times New Roman" panose="02020603050405020304" pitchFamily="18" charset="0"/>
              <a:cs typeface="Times New Roman" panose="02020603050405020304" pitchFamily="18" charset="0"/>
            </a:endParaRP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rgbClr val="111111"/>
                </a:solidFill>
                <a:effectLst/>
                <a:latin typeface="Times New Roman" panose="02020603050405020304" pitchFamily="18" charset="0"/>
                <a:cs typeface="Times New Roman" panose="02020603050405020304" pitchFamily="18" charset="0"/>
              </a:rPr>
              <a:t>Achieve high accuracy in classifying emails.</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rgbClr val="111111"/>
                </a:solidFill>
                <a:effectLst/>
                <a:latin typeface="Times New Roman" panose="02020603050405020304" pitchFamily="18" charset="0"/>
                <a:cs typeface="Times New Roman" panose="02020603050405020304" pitchFamily="18" charset="0"/>
              </a:rPr>
              <a:t>Minimize false positives (misclassifying non-spam as spam).</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Rectangle 1">
            <a:extLst>
              <a:ext uri="{FF2B5EF4-FFF2-40B4-BE49-F238E27FC236}">
                <a16:creationId xmlns:a16="http://schemas.microsoft.com/office/drawing/2014/main" id="{48F92814-F5A8-8260-792F-F9B511CB18CB}"/>
              </a:ext>
            </a:extLst>
          </p:cNvPr>
          <p:cNvSpPr>
            <a:spLocks noGrp="1" noChangeArrowheads="1"/>
          </p:cNvSpPr>
          <p:nvPr>
            <p:ph type="body" idx="1"/>
          </p:nvPr>
        </p:nvSpPr>
        <p:spPr bwMode="auto">
          <a:xfrm>
            <a:off x="755332" y="911011"/>
            <a:ext cx="9531668" cy="549381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700" b="0" i="0" u="none" strike="noStrike" cap="none" normalizeH="0" baseline="0" dirty="0">
              <a:ln>
                <a:noFill/>
              </a:ln>
              <a:solidFill>
                <a:srgbClr val="11111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700" b="1" i="0" u="none" strike="noStrike" cap="none" normalizeH="0" baseline="0" dirty="0">
                <a:ln>
                  <a:noFill/>
                </a:ln>
                <a:solidFill>
                  <a:srgbClr val="111111"/>
                </a:solidFill>
                <a:effectLst/>
                <a:latin typeface="Times New Roman" panose="02020603050405020304" pitchFamily="18" charset="0"/>
                <a:cs typeface="Times New Roman" panose="02020603050405020304" pitchFamily="18" charset="0"/>
              </a:rPr>
              <a:t>Individual Email Users:</a:t>
            </a:r>
            <a:endParaRPr kumimoji="0" lang="en-US" altLang="en-US" sz="1700" b="0" i="0" u="none" strike="noStrike" cap="none" normalizeH="0" baseline="0" dirty="0">
              <a:ln>
                <a:noFill/>
              </a:ln>
              <a:solidFill>
                <a:srgbClr val="111111"/>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700" b="0" i="0" u="none" strike="noStrike" cap="none" normalizeH="0" baseline="0" dirty="0">
                <a:ln>
                  <a:noFill/>
                </a:ln>
                <a:solidFill>
                  <a:srgbClr val="111111"/>
                </a:solidFill>
                <a:effectLst/>
                <a:latin typeface="Times New Roman" panose="02020603050405020304" pitchFamily="18" charset="0"/>
                <a:cs typeface="Times New Roman" panose="02020603050405020304" pitchFamily="18" charset="0"/>
              </a:rPr>
              <a:t>Everyday email users who want to filter out spam from their personal inboxes.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700" b="0" i="0" u="none" strike="noStrike" cap="none" normalizeH="0" baseline="0" dirty="0">
                <a:ln>
                  <a:noFill/>
                </a:ln>
                <a:solidFill>
                  <a:srgbClr val="111111"/>
                </a:solidFill>
                <a:effectLst/>
                <a:latin typeface="Times New Roman" panose="02020603050405020304" pitchFamily="18" charset="0"/>
                <a:cs typeface="Times New Roman" panose="02020603050405020304" pitchFamily="18" charset="0"/>
              </a:rPr>
              <a:t>They benefit from having unwanted emails automatically moved to a spam folder.</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700" b="1" i="0" u="none" strike="noStrike" cap="none" normalizeH="0" baseline="0" dirty="0">
                <a:ln>
                  <a:noFill/>
                </a:ln>
                <a:solidFill>
                  <a:srgbClr val="111111"/>
                </a:solidFill>
                <a:effectLst/>
                <a:latin typeface="Times New Roman" panose="02020603050405020304" pitchFamily="18" charset="0"/>
                <a:cs typeface="Times New Roman" panose="02020603050405020304" pitchFamily="18" charset="0"/>
              </a:rPr>
              <a:t>Business Professionals:</a:t>
            </a:r>
            <a:endParaRPr kumimoji="0" lang="en-US" altLang="en-US" sz="1700" b="0" i="0" u="none" strike="noStrike" cap="none" normalizeH="0" baseline="0" dirty="0">
              <a:ln>
                <a:noFill/>
              </a:ln>
              <a:solidFill>
                <a:srgbClr val="111111"/>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700" b="0" i="0" u="none" strike="noStrike" cap="none" normalizeH="0" baseline="0" dirty="0">
                <a:ln>
                  <a:noFill/>
                </a:ln>
                <a:solidFill>
                  <a:srgbClr val="111111"/>
                </a:solidFill>
                <a:effectLst/>
                <a:latin typeface="Times New Roman" panose="02020603050405020304" pitchFamily="18" charset="0"/>
                <a:cs typeface="Times New Roman" panose="02020603050405020304" pitchFamily="18" charset="0"/>
              </a:rPr>
              <a:t>Employees in organizations who receive a large volume of emails daily.</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700" b="0" i="0" u="none" strike="noStrike" cap="none" normalizeH="0" baseline="0" dirty="0">
                <a:ln>
                  <a:noFill/>
                </a:ln>
                <a:solidFill>
                  <a:srgbClr val="111111"/>
                </a:solidFill>
                <a:effectLst/>
                <a:latin typeface="Times New Roman" panose="02020603050405020304" pitchFamily="18" charset="0"/>
                <a:cs typeface="Times New Roman" panose="02020603050405020304" pitchFamily="18" charset="0"/>
              </a:rPr>
              <a:t>An effective spam filter helps them focus on important work-related emails.</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700" b="1" i="0" u="none" strike="noStrike" cap="none" normalizeH="0" baseline="0" dirty="0">
                <a:ln>
                  <a:noFill/>
                </a:ln>
                <a:solidFill>
                  <a:srgbClr val="111111"/>
                </a:solidFill>
                <a:effectLst/>
                <a:latin typeface="Times New Roman" panose="02020603050405020304" pitchFamily="18" charset="0"/>
                <a:cs typeface="Times New Roman" panose="02020603050405020304" pitchFamily="18" charset="0"/>
              </a:rPr>
              <a:t>Email Service Providers (ESPs):</a:t>
            </a:r>
            <a:endParaRPr kumimoji="0" lang="en-US" altLang="en-US" sz="1700" b="0" i="0" u="none" strike="noStrike" cap="none" normalizeH="0" baseline="0" dirty="0">
              <a:ln>
                <a:noFill/>
              </a:ln>
              <a:solidFill>
                <a:srgbClr val="111111"/>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700" b="0" i="0" u="none" strike="noStrike" cap="none" normalizeH="0" baseline="0" dirty="0">
                <a:ln>
                  <a:noFill/>
                </a:ln>
                <a:solidFill>
                  <a:srgbClr val="111111"/>
                </a:solidFill>
                <a:effectLst/>
                <a:latin typeface="Times New Roman" panose="02020603050405020304" pitchFamily="18" charset="0"/>
                <a:cs typeface="Times New Roman" panose="02020603050405020304" pitchFamily="18" charset="0"/>
              </a:rPr>
              <a:t>Companies that offer email services (e.g., Gmail, Outlook, Yahoo).</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700" b="0" i="0" u="none" strike="noStrike" cap="none" normalizeH="0" baseline="0" dirty="0">
                <a:ln>
                  <a:noFill/>
                </a:ln>
                <a:solidFill>
                  <a:srgbClr val="111111"/>
                </a:solidFill>
                <a:effectLst/>
                <a:latin typeface="Times New Roman" panose="02020603050405020304" pitchFamily="18" charset="0"/>
                <a:cs typeface="Times New Roman" panose="02020603050405020304" pitchFamily="18" charset="0"/>
              </a:rPr>
              <a:t>ESPs can integrate the spam detector into their email platforms to enhance user experience.</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700" b="1" i="0" u="none" strike="noStrike" cap="none" normalizeH="0" baseline="0" dirty="0">
                <a:ln>
                  <a:noFill/>
                </a:ln>
                <a:solidFill>
                  <a:srgbClr val="111111"/>
                </a:solidFill>
                <a:effectLst/>
                <a:latin typeface="Times New Roman" panose="02020603050405020304" pitchFamily="18" charset="0"/>
                <a:cs typeface="Times New Roman" panose="02020603050405020304" pitchFamily="18" charset="0"/>
              </a:rPr>
              <a:t>Security Administrators:</a:t>
            </a:r>
            <a:endParaRPr kumimoji="0" lang="en-US" altLang="en-US" sz="1700" b="0" i="0" u="none" strike="noStrike" cap="none" normalizeH="0" baseline="0" dirty="0">
              <a:ln>
                <a:noFill/>
              </a:ln>
              <a:solidFill>
                <a:srgbClr val="111111"/>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700" b="0" i="0" u="none" strike="noStrike" cap="none" normalizeH="0" baseline="0" dirty="0">
                <a:ln>
                  <a:noFill/>
                </a:ln>
                <a:solidFill>
                  <a:srgbClr val="111111"/>
                </a:solidFill>
                <a:effectLst/>
                <a:latin typeface="Times New Roman" panose="02020603050405020304" pitchFamily="18" charset="0"/>
                <a:cs typeface="Times New Roman" panose="02020603050405020304" pitchFamily="18" charset="0"/>
              </a:rPr>
              <a:t>IT professionals responsible for maintaining email security within an organization.</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700" b="0" i="0" u="none" strike="noStrike" cap="none" normalizeH="0" baseline="0" dirty="0">
                <a:ln>
                  <a:noFill/>
                </a:ln>
                <a:solidFill>
                  <a:srgbClr val="111111"/>
                </a:solidFill>
                <a:effectLst/>
                <a:latin typeface="Times New Roman" panose="02020603050405020304" pitchFamily="18" charset="0"/>
                <a:cs typeface="Times New Roman" panose="02020603050405020304" pitchFamily="18" charset="0"/>
              </a:rPr>
              <a:t>They use spam detectors to protect against phishing attacks and malware.</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700" b="1" i="0" u="none" strike="noStrike" cap="none" normalizeH="0" baseline="0" dirty="0">
                <a:ln>
                  <a:noFill/>
                </a:ln>
                <a:solidFill>
                  <a:srgbClr val="111111"/>
                </a:solidFill>
                <a:effectLst/>
                <a:latin typeface="Times New Roman" panose="02020603050405020304" pitchFamily="18" charset="0"/>
                <a:cs typeface="Times New Roman" panose="02020603050405020304" pitchFamily="18" charset="0"/>
              </a:rPr>
              <a:t>E-commerce Platforms:</a:t>
            </a:r>
            <a:endParaRPr kumimoji="0" lang="en-US" altLang="en-US" sz="1700" b="0" i="0" u="none" strike="noStrike" cap="none" normalizeH="0" baseline="0" dirty="0">
              <a:ln>
                <a:noFill/>
              </a:ln>
              <a:solidFill>
                <a:srgbClr val="111111"/>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700" b="0" i="0" u="none" strike="noStrike" cap="none" normalizeH="0" baseline="0" dirty="0">
                <a:ln>
                  <a:noFill/>
                </a:ln>
                <a:solidFill>
                  <a:srgbClr val="111111"/>
                </a:solidFill>
                <a:effectLst/>
                <a:latin typeface="Times New Roman" panose="02020603050405020304" pitchFamily="18" charset="0"/>
                <a:cs typeface="Times New Roman" panose="02020603050405020304" pitchFamily="18" charset="0"/>
              </a:rPr>
              <a:t>Online marketplaces and retailers.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700" b="0" i="0" u="none" strike="noStrike" cap="none" normalizeH="0" baseline="0" dirty="0">
                <a:ln>
                  <a:noFill/>
                </a:ln>
                <a:solidFill>
                  <a:srgbClr val="111111"/>
                </a:solidFill>
                <a:effectLst/>
                <a:latin typeface="Times New Roman" panose="02020603050405020304" pitchFamily="18" charset="0"/>
                <a:cs typeface="Times New Roman" panose="02020603050405020304" pitchFamily="18" charset="0"/>
              </a:rPr>
              <a:t>Spam detection helps prevent fraudulent emails targeting customers.</a:t>
            </a: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altLang="en-US" sz="1700" b="1" i="0" u="none" strike="noStrike" cap="none" normalizeH="0" baseline="0" dirty="0">
                <a:ln>
                  <a:noFill/>
                </a:ln>
                <a:solidFill>
                  <a:srgbClr val="111111"/>
                </a:solidFill>
                <a:effectLst/>
                <a:latin typeface="Times New Roman" panose="02020603050405020304" pitchFamily="18" charset="0"/>
                <a:cs typeface="Times New Roman" panose="02020603050405020304" pitchFamily="18" charset="0"/>
              </a:rPr>
              <a:t>Web Hosting Providers:</a:t>
            </a:r>
            <a:endParaRPr kumimoji="0" lang="en-US" altLang="en-US" sz="1700" b="0" i="0" u="none" strike="noStrike" cap="none" normalizeH="0" baseline="0" dirty="0">
              <a:ln>
                <a:noFill/>
              </a:ln>
              <a:solidFill>
                <a:srgbClr val="111111"/>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700" b="0" i="0" u="none" strike="noStrike" cap="none" normalizeH="0" baseline="0" dirty="0">
                <a:ln>
                  <a:noFill/>
                </a:ln>
                <a:solidFill>
                  <a:srgbClr val="111111"/>
                </a:solidFill>
                <a:effectLst/>
                <a:latin typeface="Times New Roman" panose="02020603050405020304" pitchFamily="18" charset="0"/>
                <a:cs typeface="Times New Roman" panose="02020603050405020304" pitchFamily="18" charset="0"/>
              </a:rPr>
              <a:t>Companies that host email services for domains.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700" b="0" i="0" u="none" strike="noStrike" cap="none" normalizeH="0" baseline="0" dirty="0">
                <a:ln>
                  <a:noFill/>
                </a:ln>
                <a:solidFill>
                  <a:srgbClr val="111111"/>
                </a:solidFill>
                <a:effectLst/>
                <a:latin typeface="Times New Roman" panose="02020603050405020304" pitchFamily="18" charset="0"/>
                <a:cs typeface="Times New Roman" panose="02020603050405020304" pitchFamily="18" charset="0"/>
              </a:rPr>
              <a:t>They can implement spam filters to improve overall email reliability.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304800" y="1476375"/>
            <a:ext cx="1981200"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755332" y="246193"/>
            <a:ext cx="10681335" cy="75819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Rectangle 1">
            <a:extLst>
              <a:ext uri="{FF2B5EF4-FFF2-40B4-BE49-F238E27FC236}">
                <a16:creationId xmlns:a16="http://schemas.microsoft.com/office/drawing/2014/main" id="{714045D6-6BD0-4F6A-05E6-317F5137354F}"/>
              </a:ext>
            </a:extLst>
          </p:cNvPr>
          <p:cNvSpPr>
            <a:spLocks noGrp="1" noChangeArrowheads="1"/>
          </p:cNvSpPr>
          <p:nvPr>
            <p:ph type="body" idx="1"/>
          </p:nvPr>
        </p:nvSpPr>
        <p:spPr bwMode="auto">
          <a:xfrm>
            <a:off x="2546104" y="873578"/>
            <a:ext cx="7772400" cy="60939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Value Propositions:</a:t>
            </a:r>
          </a:p>
          <a:p>
            <a:pPr marL="0" marR="0" lvl="0" indent="0" algn="just" defTabSz="914400" rtl="0" eaLnBrk="0" fontAlgn="base" latinLnBrk="0" hangingPunct="0">
              <a:lnSpc>
                <a:spcPct val="100000"/>
              </a:lnSpc>
              <a:spcBef>
                <a:spcPct val="0"/>
              </a:spcBef>
              <a:spcAft>
                <a:spcPct val="0"/>
              </a:spcAft>
              <a:buClrTx/>
              <a:buSzTx/>
              <a:buFontTx/>
              <a:buAutoNum type="arabicPeriod"/>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Time Savings:</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Users spend less time manually sorting through emails.</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detector automatically handles spam, allowing users to focus on important communication.</a:t>
            </a:r>
          </a:p>
          <a:p>
            <a:pPr marL="0" marR="0" lvl="0" indent="0" algn="just" defTabSz="914400" rtl="0" eaLnBrk="0" fontAlgn="base" latinLnBrk="0" hangingPunct="0">
              <a:lnSpc>
                <a:spcPct val="100000"/>
              </a:lnSpc>
              <a:spcBef>
                <a:spcPct val="0"/>
              </a:spcBef>
              <a:spcAft>
                <a:spcPct val="0"/>
              </a:spcAft>
              <a:buClrTx/>
              <a:buSzTx/>
              <a:buFontTx/>
              <a:buAutoNum type="arabicPeriod" startAt="2"/>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Security Enhancement:</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Protection against phishing emails and malware ensures user safety.</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Reduced exposure to fraudulent content.</a:t>
            </a:r>
          </a:p>
          <a:p>
            <a:pPr marL="0" marR="0" lvl="0" indent="0" algn="just" defTabSz="914400" rtl="0" eaLnBrk="0" fontAlgn="base" latinLnBrk="0" hangingPunct="0">
              <a:lnSpc>
                <a:spcPct val="100000"/>
              </a:lnSpc>
              <a:spcBef>
                <a:spcPct val="0"/>
              </a:spcBef>
              <a:spcAft>
                <a:spcPct val="0"/>
              </a:spcAft>
              <a:buClrTx/>
              <a:buSzTx/>
              <a:buFontTx/>
              <a:buAutoNum type="arabicPeriod" startAt="3"/>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Efficient Resource Allocation:</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Organizations save resources (time and manpower) by automating spam detection.</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IT teams can focus on other critical tasks.</a:t>
            </a:r>
          </a:p>
          <a:p>
            <a:pPr marL="0" marR="0" lvl="0" indent="0" algn="just" defTabSz="914400" rtl="0" eaLnBrk="0" fontAlgn="base" latinLnBrk="0" hangingPunct="0">
              <a:lnSpc>
                <a:spcPct val="100000"/>
              </a:lnSpc>
              <a:spcBef>
                <a:spcPct val="0"/>
              </a:spcBef>
              <a:spcAft>
                <a:spcPct val="0"/>
              </a:spcAft>
              <a:buClrTx/>
              <a:buSzTx/>
              <a:buFontTx/>
              <a:buAutoNum type="arabicPeriod" startAt="4"/>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Improved Productivity:</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Users can quickly identify relevant emails without distractions.</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Fewer false positives mean fewer missed important messages.</a:t>
            </a:r>
          </a:p>
          <a:p>
            <a:pPr marL="0" marR="0" lvl="0" indent="0" algn="just" defTabSz="914400" rtl="0" eaLnBrk="0" fontAlgn="base" latinLnBrk="0" hangingPunct="0">
              <a:lnSpc>
                <a:spcPct val="100000"/>
              </a:lnSpc>
              <a:spcBef>
                <a:spcPct val="0"/>
              </a:spcBef>
              <a:spcAft>
                <a:spcPct val="0"/>
              </a:spcAft>
              <a:buClrTx/>
              <a:buSzTx/>
              <a:buFontTx/>
              <a:buAutoNum type="arabicPeriod" startAt="5"/>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User Trust and Satisfaction:</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 reliable spam filter builds trust with users.</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Positive user experiences lead to higher satisfaction and retention.</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br>
              <a:rPr kumimoji="0" lang="en-US" altLang="en-US" b="0" i="0" u="none" strike="noStrike" cap="none" normalizeH="0" baseline="0" dirty="0">
                <a:ln>
                  <a:noFill/>
                </a:ln>
                <a:solidFill>
                  <a:srgbClr val="111111"/>
                </a:solidFill>
                <a:effectLst/>
                <a:latin typeface="Times New Roman" panose="02020603050405020304" pitchFamily="18" charset="0"/>
                <a:cs typeface="Times New Roman" panose="02020603050405020304" pitchFamily="18" charset="0"/>
              </a:rPr>
            </a:b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28600" y="1476375"/>
            <a:ext cx="1676400"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755332" y="277104"/>
            <a:ext cx="10681335" cy="75819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9</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Rectangle 1">
            <a:extLst>
              <a:ext uri="{FF2B5EF4-FFF2-40B4-BE49-F238E27FC236}">
                <a16:creationId xmlns:a16="http://schemas.microsoft.com/office/drawing/2014/main" id="{714045D6-6BD0-4F6A-05E6-317F5137354F}"/>
              </a:ext>
            </a:extLst>
          </p:cNvPr>
          <p:cNvSpPr>
            <a:spLocks noGrp="1" noChangeArrowheads="1"/>
          </p:cNvSpPr>
          <p:nvPr>
            <p:ph type="body" idx="1"/>
          </p:nvPr>
        </p:nvSpPr>
        <p:spPr bwMode="auto">
          <a:xfrm>
            <a:off x="2408289" y="838200"/>
            <a:ext cx="7772400" cy="5909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600" b="1" i="0" u="none" strike="noStrike" cap="none" normalizeH="0" baseline="0" dirty="0">
                <a:ln>
                  <a:noFill/>
                </a:ln>
                <a:solidFill>
                  <a:schemeClr val="tx1"/>
                </a:solidFill>
                <a:effectLst/>
                <a:latin typeface="Arial" panose="020B0604020202020204" pitchFamily="34" charset="0"/>
              </a:rPr>
              <a:t>Accurate Spam Classification:</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The decision tree model can effectively differentiate between spam and non-spam emails based on features extracted from email content.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By accurately classifying emails, users can avoid wasting time on irrelevant or potentially harmful messages.</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600" b="1" i="0" u="none" strike="noStrike" cap="none" normalizeH="0" baseline="0" dirty="0">
                <a:ln>
                  <a:noFill/>
                </a:ln>
                <a:solidFill>
                  <a:schemeClr val="tx1"/>
                </a:solidFill>
                <a:effectLst/>
                <a:latin typeface="Arial" panose="020B0604020202020204" pitchFamily="34" charset="0"/>
              </a:rPr>
              <a:t>Reduced Inbox Clutter:</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Spam filters automatically move unwanted emails to a separate folder (e.g., spam or junk).</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Users experience a cleaner inbox, with important emails prominently displayed.</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600" b="1" i="0" u="none" strike="noStrike" cap="none" normalizeH="0" baseline="0" dirty="0">
                <a:ln>
                  <a:noFill/>
                </a:ln>
                <a:solidFill>
                  <a:schemeClr val="tx1"/>
                </a:solidFill>
                <a:effectLst/>
                <a:latin typeface="Arial" panose="020B0604020202020204" pitchFamily="34" charset="0"/>
              </a:rPr>
              <a:t>Enhanced User Experience:</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End users (individuals, businesses, and organizations) benefit from a streamlined email experience.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Relevant emails are prioritized, improving overall productivity.</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600" b="1" i="0" u="none" strike="noStrike" cap="none" normalizeH="0" baseline="0" dirty="0">
                <a:ln>
                  <a:noFill/>
                </a:ln>
                <a:solidFill>
                  <a:schemeClr val="tx1"/>
                </a:solidFill>
                <a:effectLst/>
                <a:latin typeface="Arial" panose="020B0604020202020204" pitchFamily="34" charset="0"/>
              </a:rPr>
              <a:t>Protection Against Phishing and Malware:</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Spam detectors prevent phishing attacks by identifying suspicious links and attachments.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Users are less likely to fall victim to scams or malicious software.</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600" b="1" i="0" u="none" strike="noStrike" cap="none" normalizeH="0" baseline="0" dirty="0">
                <a:ln>
                  <a:noFill/>
                </a:ln>
                <a:solidFill>
                  <a:schemeClr val="tx1"/>
                </a:solidFill>
                <a:effectLst/>
                <a:latin typeface="Arial" panose="020B0604020202020204" pitchFamily="34" charset="0"/>
              </a:rPr>
              <a:t>Customizable Thresholds:</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Decision trees allow setting thresholds for classification probabilities.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Users can adjust sensitivity (e.g., strict vs. lenient) based on their preferences.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600" b="0" i="0" u="none" strike="noStrike" cap="none" normalizeH="0" baseline="0" dirty="0">
                <a:ln>
                  <a:noFill/>
                </a:ln>
                <a:solidFill>
                  <a:srgbClr val="111111"/>
                </a:solidFill>
                <a:effectLst/>
                <a:latin typeface="-apple-system"/>
              </a:rPr>
            </a:b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429102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90</TotalTime>
  <Words>1467</Words>
  <Application>Microsoft Office PowerPoint</Application>
  <PresentationFormat>Widescreen</PresentationFormat>
  <Paragraphs>192</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-apple-system</vt:lpstr>
      <vt:lpstr>Arial</vt:lpstr>
      <vt:lpstr>Calibri</vt:lpstr>
      <vt:lpstr>Söhne</vt:lpstr>
      <vt:lpstr>Times New Roman</vt:lpstr>
      <vt:lpstr>Trebuchet MS</vt:lpstr>
      <vt:lpstr>Wingdings</vt:lpstr>
      <vt:lpstr>Office Theme</vt:lpstr>
      <vt:lpstr>Student Name: Abinaya R</vt:lpstr>
      <vt:lpstr>PROJECT TITLE</vt:lpstr>
      <vt:lpstr>AGENDA</vt:lpstr>
      <vt:lpstr>PROBLEM STATEMENT</vt:lpstr>
      <vt:lpstr>PROJECT OVERVIEW</vt:lpstr>
      <vt:lpstr>PROJECT OVERVIEW</vt:lpstr>
      <vt:lpstr>WHO ARE THE END USERS?</vt:lpstr>
      <vt:lpstr>YOUR SOLUTION AND ITS VALUE PROPOSITION</vt:lpstr>
      <vt:lpstr>YOUR SOLUTION AND ITS VALUE PROPOSITION</vt:lpstr>
      <vt:lpstr>THE WOW IN YOUR SOLUTION</vt:lpstr>
      <vt:lpstr>MODELLING</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Name: Abinaya R</dc:title>
  <dc:creator>Abinayaravi Abinayaravi</dc:creator>
  <cp:lastModifiedBy>Abinayaravi Abinayaravi</cp:lastModifiedBy>
  <cp:revision>6</cp:revision>
  <dcterms:created xsi:type="dcterms:W3CDTF">2024-03-30T05:09:36Z</dcterms:created>
  <dcterms:modified xsi:type="dcterms:W3CDTF">2024-03-30T15:49:37Z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2024-03-30T00:00:00Z</vt:filetime>
  </property>
</Properties>
</file>