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040529"/>
            <a:ext cx="8610600" cy="1938992"/>
          </a:xfrm>
          <a:prstGeom prst="rect">
            <a:avLst/>
          </a:prstGeom>
          <a:noFill/>
        </p:spPr>
        <p:txBody>
          <a:bodyPr wrap="square" rtlCol="0">
            <a:spAutoFit/>
          </a:bodyPr>
          <a:lstStyle/>
          <a:p>
            <a:r>
              <a:rPr lang="en-US" sz="2400" dirty="0"/>
              <a:t>STUDENT NAME:</a:t>
            </a:r>
            <a:r>
              <a:rPr lang="en-IN" sz="2400" dirty="0"/>
              <a:t> S.DEEPA</a:t>
            </a:r>
            <a:endParaRPr lang="en-US" sz="2400" dirty="0"/>
          </a:p>
          <a:p>
            <a:r>
              <a:rPr lang="en-US" sz="2400" dirty="0"/>
              <a:t>REGISTER NO:</a:t>
            </a:r>
            <a:r>
              <a:rPr lang="en-IN" sz="2400" dirty="0"/>
              <a:t> 122201690</a:t>
            </a:r>
            <a:endParaRPr lang="en-US" sz="2400" dirty="0"/>
          </a:p>
          <a:p>
            <a:r>
              <a:rPr lang="en-US" sz="2400" dirty="0"/>
              <a:t>DEPARTMENT:</a:t>
            </a:r>
            <a:r>
              <a:rPr lang="en-IN" sz="2400" dirty="0"/>
              <a:t> B.COM(CORPORATE SECRETARYSHIP)</a:t>
            </a:r>
            <a:endParaRPr lang="en-US" sz="2400" dirty="0"/>
          </a:p>
          <a:p>
            <a:r>
              <a:rPr lang="en-US" sz="2400" dirty="0"/>
              <a:t>COLLEGE</a:t>
            </a:r>
            <a:r>
              <a:rPr lang="en-IN" sz="2400" dirty="0"/>
              <a:t>: CHELLAMMAL WOMEN’S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F738085-D689-F360-5884-2E85103A99BA}"/>
              </a:ext>
            </a:extLst>
          </p:cNvPr>
          <p:cNvSpPr txBox="1"/>
          <p:nvPr/>
        </p:nvSpPr>
        <p:spPr>
          <a:xfrm>
            <a:off x="1704976" y="1710391"/>
            <a:ext cx="4956572" cy="2031325"/>
          </a:xfrm>
          <a:prstGeom prst="rect">
            <a:avLst/>
          </a:prstGeom>
          <a:noFill/>
        </p:spPr>
        <p:txBody>
          <a:bodyPr wrap="square">
            <a:spAutoFit/>
          </a:bodyPr>
          <a:lstStyle/>
          <a:p>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involves </a:t>
            </a:r>
            <a:r>
              <a:rPr lang="en-IN" b="0" i="0" dirty="0">
                <a:solidFill>
                  <a:srgbClr val="040C28"/>
                </a:solidFill>
                <a:effectLst/>
                <a:latin typeface="Google Sans"/>
              </a:rPr>
              <a:t>making a representation of something</a:t>
            </a:r>
            <a:r>
              <a:rPr lang="en-IN" b="0" i="0" dirty="0">
                <a:solidFill>
                  <a:srgbClr val="1F1F1F"/>
                </a:solidFill>
                <a:effectLst/>
                <a:highlight>
                  <a:srgbClr val="FFFFFF"/>
                </a:highlight>
                <a:latin typeface="Google Sans"/>
              </a:rPr>
              <a:t>. Creating a tiny, functioning volcano is an example of </a:t>
            </a:r>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Teachers use </a:t>
            </a:r>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when they have a class election that represents a larger one, like a presidential election. </a:t>
            </a:r>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is anything that represents something else, usually on a smaller scale.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3A30C08-5EAE-D7AC-17B1-4AE42F7E66F8}"/>
              </a:ext>
            </a:extLst>
          </p:cNvPr>
          <p:cNvSpPr txBox="1"/>
          <p:nvPr/>
        </p:nvSpPr>
        <p:spPr>
          <a:xfrm>
            <a:off x="755331" y="1695450"/>
            <a:ext cx="8192215" cy="2585323"/>
          </a:xfrm>
          <a:prstGeom prst="rect">
            <a:avLst/>
          </a:prstGeom>
          <a:noFill/>
        </p:spPr>
        <p:txBody>
          <a:bodyPr wrap="square" rtlCol="0">
            <a:spAutoFit/>
          </a:bodyPr>
          <a:lstStyle/>
          <a:p>
            <a:pPr algn="l"/>
            <a:r>
              <a:rPr lang="en-IN" dirty="0"/>
              <a:t>Our project successfully developed a Convolutional Neural Network</a:t>
            </a:r>
          </a:p>
          <a:p>
            <a:pPr algn="l"/>
            <a:r>
              <a:rPr lang="en-IN" dirty="0"/>
              <a:t>
(CNN)-based system for face mask detection.</a:t>
            </a:r>
          </a:p>
          <a:p>
            <a:pPr algn="l"/>
            <a:r>
              <a:rPr lang="en-IN" dirty="0"/>
              <a:t>
•Through meticulous data </a:t>
            </a:r>
            <a:r>
              <a:rPr lang="en-IN" dirty="0" err="1"/>
              <a:t>preprocessing</a:t>
            </a:r>
            <a:r>
              <a:rPr lang="en-IN" dirty="0"/>
              <a:t> and model training, we</a:t>
            </a:r>
          </a:p>
          <a:p>
            <a:pPr algn="l"/>
            <a:r>
              <a:rPr lang="en-IN" dirty="0"/>
              <a:t>
achieved promising results in accurately identifying individuals wearing</a:t>
            </a:r>
          </a:p>
          <a:p>
            <a:pPr algn="l"/>
            <a:r>
              <a:rPr lang="en-IN" dirty="0"/>
              <a:t>
face masks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560A51-0491-8690-4C12-9EE8E507E17C}"/>
              </a:ext>
            </a:extLst>
          </p:cNvPr>
          <p:cNvSpPr txBox="1"/>
          <p:nvPr/>
        </p:nvSpPr>
        <p:spPr>
          <a:xfrm>
            <a:off x="1139426" y="1791295"/>
            <a:ext cx="7772401" cy="2585323"/>
          </a:xfrm>
          <a:prstGeom prst="rect">
            <a:avLst/>
          </a:prstGeom>
          <a:noFill/>
        </p:spPr>
        <p:txBody>
          <a:bodyPr wrap="square" rtlCol="0">
            <a:spAutoFit/>
          </a:bodyPr>
          <a:lstStyle/>
          <a:p>
            <a:pPr algn="l"/>
            <a:r>
              <a:rPr lang="en-IN" dirty="0"/>
              <a:t>Our project successfully developed a Convolutional Neural Network</a:t>
            </a:r>
          </a:p>
          <a:p>
            <a:pPr algn="l"/>
            <a:r>
              <a:rPr lang="en-IN" dirty="0"/>
              <a:t>
(CNN)-based system for face mask detection.</a:t>
            </a:r>
          </a:p>
          <a:p>
            <a:pPr algn="l"/>
            <a:r>
              <a:rPr lang="en-IN" dirty="0"/>
              <a:t>
•Through meticulous data </a:t>
            </a:r>
            <a:r>
              <a:rPr lang="en-IN" dirty="0" err="1"/>
              <a:t>preprocessing</a:t>
            </a:r>
            <a:r>
              <a:rPr lang="en-IN" dirty="0"/>
              <a:t> and model training, we</a:t>
            </a:r>
          </a:p>
          <a:p>
            <a:pPr algn="l"/>
            <a:r>
              <a:rPr lang="en-IN" dirty="0"/>
              <a:t>
achieved promising results in accurately identifying individuals wearing</a:t>
            </a:r>
          </a:p>
          <a:p>
            <a:pPr algn="l"/>
            <a:r>
              <a:rPr lang="en-IN" dirty="0"/>
              <a:t>
face masks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488FFCA-8B7C-4215-EAC6-8A7A5F2AAB7A}"/>
              </a:ext>
            </a:extLst>
          </p:cNvPr>
          <p:cNvSpPr txBox="1"/>
          <p:nvPr/>
        </p:nvSpPr>
        <p:spPr>
          <a:xfrm>
            <a:off x="1438276" y="1674674"/>
            <a:ext cx="5032692" cy="2308324"/>
          </a:xfrm>
          <a:prstGeom prst="rect">
            <a:avLst/>
          </a:prstGeom>
          <a:noFill/>
        </p:spPr>
        <p:txBody>
          <a:bodyPr wrap="square">
            <a:spAutoFit/>
          </a:bodyPr>
          <a:lstStyle/>
          <a:p>
            <a:r>
              <a:rPr lang="en-IN" b="0" i="0" dirty="0">
                <a:solidFill>
                  <a:srgbClr val="2D2D2D"/>
                </a:solidFill>
                <a:effectLst/>
                <a:latin typeface="Indeed Sans"/>
              </a:rPr>
              <a:t>A problem statement is a concise description of the problems or issues a project seeks to address. The problem statement identifies the current state, the desired future state and any gaps between the two. A problem statement is an important communication tool that can help ensure everyone working on a project knows what the problem they need to address is and why the project is important.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39D7DD2-AFC0-82AA-B826-A529C71E7C52}"/>
              </a:ext>
            </a:extLst>
          </p:cNvPr>
          <p:cNvSpPr txBox="1"/>
          <p:nvPr/>
        </p:nvSpPr>
        <p:spPr>
          <a:xfrm>
            <a:off x="1488281" y="2133600"/>
            <a:ext cx="4911327" cy="1754326"/>
          </a:xfrm>
          <a:prstGeom prst="rect">
            <a:avLst/>
          </a:prstGeom>
          <a:noFill/>
        </p:spPr>
        <p:txBody>
          <a:bodyPr wrap="square">
            <a:spAutoFit/>
          </a:bodyPr>
          <a:lstStyle/>
          <a:p>
            <a:r>
              <a:rPr lang="en-IN" b="0" i="0" dirty="0">
                <a:solidFill>
                  <a:srgbClr val="1F1F1F"/>
                </a:solidFill>
                <a:effectLst/>
                <a:highlight>
                  <a:srgbClr val="FFFFFF"/>
                </a:highlight>
                <a:latin typeface="Google Sans"/>
              </a:rPr>
              <a:t>A project overview is </a:t>
            </a:r>
            <a:r>
              <a:rPr lang="en-IN" b="0" i="0" dirty="0">
                <a:solidFill>
                  <a:srgbClr val="040C28"/>
                </a:solidFill>
                <a:effectLst/>
                <a:latin typeface="Google Sans"/>
              </a:rPr>
              <a:t>a detailed description of a project's goals and objectives, the steps to achieve these goals, and the expected outcomes</a:t>
            </a:r>
            <a:r>
              <a:rPr lang="en-IN" b="0" i="0" dirty="0">
                <a:solidFill>
                  <a:srgbClr val="1F1F1F"/>
                </a:solidFill>
                <a:effectLst/>
                <a:highlight>
                  <a:srgbClr val="FFFFFF"/>
                </a:highlight>
                <a:latin typeface="Google Sans"/>
              </a:rPr>
              <a:t>. In addition, a project overview enables you to outline the project schedule, budget, necessary resources, and status.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40DFDF7-A778-5058-981F-26EB5DDB46C8}"/>
              </a:ext>
            </a:extLst>
          </p:cNvPr>
          <p:cNvSpPr txBox="1"/>
          <p:nvPr/>
        </p:nvSpPr>
        <p:spPr>
          <a:xfrm>
            <a:off x="1463278" y="1983581"/>
            <a:ext cx="4632722" cy="2031325"/>
          </a:xfrm>
          <a:prstGeom prst="rect">
            <a:avLst/>
          </a:prstGeom>
          <a:noFill/>
        </p:spPr>
        <p:txBody>
          <a:bodyPr wrap="square">
            <a:spAutoFit/>
          </a:bodyPr>
          <a:lstStyle/>
          <a:p>
            <a:r>
              <a:rPr lang="en-IN" b="0" i="0" dirty="0">
                <a:solidFill>
                  <a:srgbClr val="1F1F1F"/>
                </a:solidFill>
                <a:effectLst/>
                <a:highlight>
                  <a:srgbClr val="FFFFFF"/>
                </a:highlight>
                <a:latin typeface="Google Sans"/>
              </a:rPr>
              <a:t>An end user is </a:t>
            </a:r>
            <a:r>
              <a:rPr lang="en-IN" b="0" i="0" dirty="0">
                <a:solidFill>
                  <a:srgbClr val="040C28"/>
                </a:solidFill>
                <a:effectLst/>
                <a:latin typeface="Google Sans"/>
              </a:rPr>
              <a:t>a person or other entity that consumes or makes use of the goods or services produced by businesses</a:t>
            </a:r>
            <a:r>
              <a:rPr lang="en-IN" b="0" i="0" dirty="0">
                <a:solidFill>
                  <a:srgbClr val="1F1F1F"/>
                </a:solidFill>
                <a:effectLst/>
                <a:highlight>
                  <a:srgbClr val="FFFFFF"/>
                </a:highlight>
                <a:latin typeface="Google Sans"/>
              </a:rPr>
              <a:t>. In this way, an end user may differ from a customer since the entity or person that buys a product or service may not be the one who actually uses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D8202F86-8E92-5B27-6D2F-BBFDBA4D4583}"/>
              </a:ext>
            </a:extLst>
          </p:cNvPr>
          <p:cNvSpPr txBox="1"/>
          <p:nvPr/>
        </p:nvSpPr>
        <p:spPr>
          <a:xfrm>
            <a:off x="3336131" y="2361723"/>
            <a:ext cx="6107906" cy="1477328"/>
          </a:xfrm>
          <a:prstGeom prst="rect">
            <a:avLst/>
          </a:prstGeom>
          <a:noFill/>
        </p:spPr>
        <p:txBody>
          <a:bodyPr wrap="square">
            <a:spAutoFit/>
          </a:bodyPr>
          <a:lstStyle/>
          <a:p>
            <a:r>
              <a:rPr lang="en-IN" b="0" i="0" dirty="0">
                <a:solidFill>
                  <a:srgbClr val="1F1F1F"/>
                </a:solidFill>
                <a:effectLst/>
                <a:highlight>
                  <a:srgbClr val="FFFFFF"/>
                </a:highlight>
                <a:latin typeface="Google Sans"/>
              </a:rPr>
              <a:t>A value proposition is </a:t>
            </a:r>
            <a:r>
              <a:rPr lang="en-IN" b="0" i="0" dirty="0">
                <a:solidFill>
                  <a:srgbClr val="040C28"/>
                </a:solidFill>
                <a:effectLst/>
                <a:latin typeface="Google Sans"/>
              </a:rPr>
              <a:t>a short statement that communicates why buyers should choose your products or services</a:t>
            </a:r>
            <a:r>
              <a:rPr lang="en-IN" b="0" i="0" dirty="0">
                <a:solidFill>
                  <a:srgbClr val="1F1F1F"/>
                </a:solidFill>
                <a:effectLst/>
                <a:highlight>
                  <a:srgbClr val="FFFFFF"/>
                </a:highlight>
                <a:latin typeface="Google Sans"/>
              </a:rPr>
              <a:t>. It's more than just a product or service description — it's the specific solution that your business provides and the promise of value that a customer can expect you to deliver.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4E6B94F4-D1A2-4AA4-2E3F-7C2A04636BBB}"/>
              </a:ext>
            </a:extLst>
          </p:cNvPr>
          <p:cNvSpPr txBox="1"/>
          <p:nvPr/>
        </p:nvSpPr>
        <p:spPr>
          <a:xfrm>
            <a:off x="1776066" y="1846971"/>
            <a:ext cx="6107906" cy="2585323"/>
          </a:xfrm>
          <a:prstGeom prst="rect">
            <a:avLst/>
          </a:prstGeom>
          <a:noFill/>
        </p:spPr>
        <p:txBody>
          <a:bodyPr wrap="square">
            <a:spAutoFit/>
          </a:bodyPr>
          <a:lstStyle/>
          <a:p>
            <a:r>
              <a:rPr lang="en-IN" b="0" i="0" dirty="0">
                <a:solidFill>
                  <a:srgbClr val="444444"/>
                </a:solidFill>
                <a:effectLst/>
                <a:highlight>
                  <a:srgbClr val="FFFFFF"/>
                </a:highlight>
                <a:latin typeface="Poppins" pitchFamily="2" charset="0"/>
              </a:rPr>
              <a:t>A data set is an ordered collection of data. As we know, a collection of information obtained through observations, measurements, study, or analysis is referred to as data. It could include information such as facts, numbers, figures,  names, or even basic descriptions of objects. For our study, data can be organized in the form of graphs, charts, or tables. Through data mining, data scientists assist in the analysis of gathered data.</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38F8867-47DA-D421-9ED1-100D7080CC04}"/>
              </a:ext>
            </a:extLst>
          </p:cNvPr>
          <p:cNvSpPr txBox="1"/>
          <p:nvPr/>
        </p:nvSpPr>
        <p:spPr>
          <a:xfrm>
            <a:off x="2861072" y="2428079"/>
            <a:ext cx="6492478" cy="2585323"/>
          </a:xfrm>
          <a:prstGeom prst="rect">
            <a:avLst/>
          </a:prstGeom>
          <a:noFill/>
        </p:spPr>
        <p:txBody>
          <a:bodyPr wrap="square">
            <a:spAutoFit/>
          </a:bodyPr>
          <a:lstStyle/>
          <a:p>
            <a:r>
              <a:rPr lang="en-IN" b="1" i="0" dirty="0">
                <a:solidFill>
                  <a:srgbClr val="1B393A"/>
                </a:solidFill>
                <a:effectLst/>
                <a:highlight>
                  <a:srgbClr val="FFFFFF"/>
                </a:highlight>
                <a:latin typeface="Gilroy"/>
              </a:rPr>
              <a:t>A WOW moment</a:t>
            </a:r>
            <a:r>
              <a:rPr lang="en-IN" b="0" i="0" dirty="0">
                <a:solidFill>
                  <a:srgbClr val="1B393A"/>
                </a:solidFill>
                <a:effectLst/>
                <a:highlight>
                  <a:srgbClr val="FFFFFF"/>
                </a:highlight>
                <a:latin typeface="Gilroy"/>
              </a:rPr>
              <a:t>, by definition, </a:t>
            </a:r>
            <a:r>
              <a:rPr lang="en-IN" b="1" i="0" dirty="0">
                <a:solidFill>
                  <a:srgbClr val="1B393A"/>
                </a:solidFill>
                <a:effectLst/>
                <a:highlight>
                  <a:srgbClr val="FFFFFF"/>
                </a:highlight>
                <a:latin typeface="Gilroy"/>
              </a:rPr>
              <a:t>is the moment where you achieve to go beyond customer expectations and requirements</a:t>
            </a:r>
            <a:r>
              <a:rPr lang="en-IN" b="0" i="0" dirty="0">
                <a:solidFill>
                  <a:srgbClr val="1B393A"/>
                </a:solidFill>
                <a:effectLst/>
                <a:highlight>
                  <a:srgbClr val="FFFFFF"/>
                </a:highlight>
                <a:latin typeface="Gilroy"/>
              </a:rPr>
              <a:t>. It's the moment where you leave your target audience speechless, out of words, and mesmerized by the success of your business. These moments might be rare, but when they happen, they boost customer satisfaction and loyalty beyond your imagination. And this is exactly why creating as many WOW moments as possible for your customers should become your number one priority if you wish to guarantee your spot in the SaaS business industry.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sudhakarsaridha9@gmail.com</cp:lastModifiedBy>
  <cp:revision>14</cp:revision>
  <dcterms:created xsi:type="dcterms:W3CDTF">2024-03-29T15:07:22Z</dcterms:created>
  <dcterms:modified xsi:type="dcterms:W3CDTF">2024-09-27T12:32:32Z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