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Abinaya1606/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6396734" y="2067305"/>
            <a:ext cx="2671065"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Trebuchet MS"/>
                <a:cs typeface="Trebuchet MS"/>
              </a:rPr>
              <a:t>Abinaya S</a:t>
            </a:r>
            <a:endParaRPr sz="3200" dirty="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7"/>
          <p:cNvSpPr txBox="1">
            <a:spLocks noGrp="1"/>
          </p:cNvSpPr>
          <p:nvPr>
            <p:ph type="title"/>
          </p:nvPr>
        </p:nvSpPr>
        <p:spPr>
          <a:xfrm>
            <a:off x="558165" y="385444"/>
            <a:ext cx="9764395" cy="737236"/>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3" name="Rectangle 2"/>
          <p:cNvSpPr/>
          <p:nvPr/>
        </p:nvSpPr>
        <p:spPr>
          <a:xfrm>
            <a:off x="683259" y="1198880"/>
            <a:ext cx="10134600" cy="646331"/>
          </a:xfrm>
          <a:prstGeom prst="rect">
            <a:avLst/>
          </a:prstGeom>
        </p:spPr>
        <p:txBody>
          <a:bodyPr wrap="square">
            <a:spAutoFit/>
          </a:bodyPr>
          <a:lstStyle/>
          <a:p>
            <a:r>
              <a:rPr lang="en-US" dirty="0" smtClean="0"/>
              <a:t>The result of our music recommendation system is highly accurate and personalized recommendations, leading to increased user satisfaction and engagement with the platform.</a:t>
            </a:r>
            <a:endParaRPr lang="en-US" dirty="0"/>
          </a:p>
        </p:txBody>
      </p:sp>
      <p:pic>
        <p:nvPicPr>
          <p:cNvPr id="4" name="Picture 3"/>
          <p:cNvPicPr>
            <a:picLocks noChangeAspect="1"/>
          </p:cNvPicPr>
          <p:nvPr/>
        </p:nvPicPr>
        <p:blipFill>
          <a:blip r:embed="rId2"/>
          <a:stretch>
            <a:fillRect/>
          </a:stretch>
        </p:blipFill>
        <p:spPr>
          <a:xfrm>
            <a:off x="381000" y="2209421"/>
            <a:ext cx="5530875" cy="2995891"/>
          </a:xfrm>
          <a:prstGeom prst="rect">
            <a:avLst/>
          </a:prstGeom>
        </p:spPr>
      </p:pic>
      <p:pic>
        <p:nvPicPr>
          <p:cNvPr id="7" name="Picture 6"/>
          <p:cNvPicPr>
            <a:picLocks noChangeAspect="1"/>
          </p:cNvPicPr>
          <p:nvPr/>
        </p:nvPicPr>
        <p:blipFill>
          <a:blip r:embed="rId3"/>
          <a:stretch>
            <a:fillRect/>
          </a:stretch>
        </p:blipFill>
        <p:spPr>
          <a:xfrm>
            <a:off x="6400800" y="2209421"/>
            <a:ext cx="5470667" cy="2968977"/>
          </a:xfrm>
          <a:prstGeom prst="rect">
            <a:avLst/>
          </a:prstGeom>
        </p:spPr>
      </p:pic>
      <p:sp>
        <p:nvSpPr>
          <p:cNvPr id="8" name="Rectangle 7"/>
          <p:cNvSpPr/>
          <p:nvPr/>
        </p:nvSpPr>
        <p:spPr>
          <a:xfrm>
            <a:off x="571264" y="5878046"/>
            <a:ext cx="5981936" cy="276999"/>
          </a:xfrm>
          <a:prstGeom prst="rect">
            <a:avLst/>
          </a:prstGeom>
        </p:spPr>
        <p:txBody>
          <a:bodyPr wrap="square">
            <a:spAutoFit/>
          </a:bodyPr>
          <a:lstStyle/>
          <a:p>
            <a:r>
              <a:rPr lang="en-IN" sz="1200" dirty="0" smtClean="0">
                <a:hlinkClick r:id="rId4"/>
              </a:rPr>
              <a:t>https://github.com/Abinaya1606/TNSDC-Generative-AI</a:t>
            </a:r>
            <a:endParaRPr lang="en-IN"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558165" y="385444"/>
            <a:ext cx="9764395" cy="108299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3"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48706" name="TextBox 1048705"/>
          <p:cNvSpPr txBox="1"/>
          <p:nvPr/>
        </p:nvSpPr>
        <p:spPr>
          <a:xfrm>
            <a:off x="832134" y="2143759"/>
            <a:ext cx="10527730" cy="751840"/>
          </a:xfrm>
          <a:prstGeom prst="rect">
            <a:avLst/>
          </a:prstGeom>
        </p:spPr>
        <p:txBody>
          <a:bodyPr wrap="square" rtlCol="0">
            <a:spAutoFit/>
          </a:bodyPr>
          <a:lstStyle/>
          <a:p>
            <a:r>
              <a:rPr lang="en-US" sz="4400" b="0">
                <a:solidFill>
                  <a:srgbClr val="000000"/>
                </a:solidFill>
              </a:rPr>
              <a:t>Music Recommendation System </a:t>
            </a:r>
            <a:endParaRPr lang="en-GB" sz="2800" b="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pic>
        <p:nvPicPr>
          <p:cNvPr id="2097156" name="object 19"/>
          <p:cNvPicPr>
            <a:picLocks/>
          </p:cNvPicPr>
          <p:nvPr/>
        </p:nvPicPr>
        <p:blipFill>
          <a:blip r:embed="rId3" cstate="print"/>
          <a:stretch>
            <a:fillRect/>
          </a:stretch>
        </p:blipFill>
        <p:spPr>
          <a:xfrm>
            <a:off x="212320" y="6410325"/>
            <a:ext cx="1456053" cy="295275"/>
          </a:xfrm>
          <a:prstGeom prst="rect">
            <a:avLst/>
          </a:prstGeom>
        </p:spPr>
      </p:pic>
      <p:sp>
        <p:nvSpPr>
          <p:cNvPr id="1048639" name="object 21"/>
          <p:cNvSpPr txBox="1">
            <a:spLocks noGrp="1"/>
          </p:cNvSpPr>
          <p:nvPr>
            <p:ph type="title"/>
          </p:nvPr>
        </p:nvSpPr>
        <p:spPr>
          <a:xfrm>
            <a:off x="70596" y="-111858"/>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u="sng" spc="-10" dirty="0"/>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048709" name="TextBox 1048708"/>
          <p:cNvSpPr txBox="1"/>
          <p:nvPr/>
        </p:nvSpPr>
        <p:spPr>
          <a:xfrm>
            <a:off x="77265" y="2385103"/>
            <a:ext cx="11550615" cy="4472940"/>
          </a:xfrm>
          <a:prstGeom prst="rect">
            <a:avLst/>
          </a:prstGeom>
        </p:spPr>
        <p:txBody>
          <a:bodyPr wrap="square" rtlCol="0">
            <a:spAutoFit/>
          </a:bodyPr>
          <a:lstStyle/>
          <a:p>
            <a:r>
              <a:rPr lang="en-GB" sz="3200" b="1" dirty="0">
                <a:solidFill>
                  <a:srgbClr val="000000"/>
                </a:solidFill>
              </a:rPr>
              <a:t>ML Algorithm</a:t>
            </a:r>
            <a:r>
              <a:rPr lang="en-GB" sz="2800" dirty="0">
                <a:solidFill>
                  <a:srgbClr val="000000"/>
                </a:solidFill>
              </a:rPr>
              <a:t>: Choose ML algorithms like collaborative filtering or content-based filtering for personalized music recommendations based on user preferences and historical data.</a:t>
            </a:r>
          </a:p>
          <a:p>
            <a:r>
              <a:rPr lang="en-GB" sz="3200" b="1" dirty="0">
                <a:solidFill>
                  <a:srgbClr val="000000"/>
                </a:solidFill>
              </a:rPr>
              <a:t>Evaluation Metrics</a:t>
            </a:r>
            <a:r>
              <a:rPr lang="en-GB" sz="2800" dirty="0">
                <a:solidFill>
                  <a:srgbClr val="000000"/>
                </a:solidFill>
              </a:rPr>
              <a:t>: Use metrics such as precision, recall, and mean average precision to measure the accuracy and effectiveness of the music recommendation system in providing relevant suggestions to users.</a:t>
            </a:r>
          </a:p>
          <a:p>
            <a:r>
              <a:rPr lang="en-GB" sz="3200" b="1" dirty="0">
                <a:solidFill>
                  <a:srgbClr val="000000"/>
                </a:solidFill>
              </a:rPr>
              <a:t>UI and Experience</a:t>
            </a:r>
            <a:r>
              <a:rPr lang="en-GB" sz="2800" dirty="0">
                <a:solidFill>
                  <a:srgbClr val="000000"/>
                </a:solidFill>
              </a:rPr>
              <a:t>: Design an intuitive user interface with features like search, filters, and playlists to enhance user engagement and provide a seamless music discovery experience.</a:t>
            </a:r>
          </a:p>
        </p:txBody>
      </p:sp>
      <p:sp>
        <p:nvSpPr>
          <p:cNvPr id="1048710" name="TextBox 1048709"/>
          <p:cNvSpPr txBox="1"/>
          <p:nvPr/>
        </p:nvSpPr>
        <p:spPr>
          <a:xfrm>
            <a:off x="113449" y="553084"/>
            <a:ext cx="11545151" cy="1894840"/>
          </a:xfrm>
          <a:prstGeom prst="rect">
            <a:avLst/>
          </a:prstGeom>
        </p:spPr>
        <p:txBody>
          <a:bodyPr wrap="square" rtlCol="0">
            <a:spAutoFit/>
          </a:bodyPr>
          <a:lstStyle/>
          <a:p>
            <a:r>
              <a:rPr lang="en-GB" sz="3200" b="1" dirty="0">
                <a:solidFill>
                  <a:srgbClr val="000000"/>
                </a:solidFill>
              </a:rPr>
              <a:t>User Requirements</a:t>
            </a:r>
            <a:r>
              <a:rPr lang="en-GB" sz="2800" dirty="0">
                <a:solidFill>
                  <a:srgbClr val="000000"/>
                </a:solidFill>
              </a:rPr>
              <a:t>: Understand user preferences and gather data on listening history and feedback.</a:t>
            </a:r>
          </a:p>
          <a:p>
            <a:r>
              <a:rPr lang="en-GB" sz="3200" b="1" dirty="0">
                <a:solidFill>
                  <a:srgbClr val="000000"/>
                </a:solidFill>
              </a:rPr>
              <a:t>Data Collection</a:t>
            </a:r>
            <a:r>
              <a:rPr lang="en-GB" sz="2800" dirty="0">
                <a:solidFill>
                  <a:srgbClr val="000000"/>
                </a:solidFill>
              </a:rPr>
              <a:t>: Collect and </a:t>
            </a:r>
            <a:r>
              <a:rPr lang="en-GB" sz="2800" dirty="0" err="1">
                <a:solidFill>
                  <a:srgbClr val="000000"/>
                </a:solidFill>
              </a:rPr>
              <a:t>preprocess</a:t>
            </a:r>
            <a:r>
              <a:rPr lang="en-GB" sz="2800" dirty="0">
                <a:solidFill>
                  <a:srgbClr val="000000"/>
                </a:solidFill>
              </a:rPr>
              <a:t> music metadata, including genre, tempo, and artist information.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9178495" y="3209925"/>
            <a:ext cx="2762250" cy="3257550"/>
            <a:chOff x="8201025" y="2933701"/>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201025" y="2933701"/>
              <a:ext cx="2762250" cy="3257550"/>
            </a:xfrm>
            <a:prstGeom prst="rect">
              <a:avLst/>
            </a:prstGeom>
          </p:spPr>
        </p:pic>
      </p:grpSp>
      <p:sp>
        <p:nvSpPr>
          <p:cNvPr id="104864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a:xfrm>
            <a:off x="644037" y="541335"/>
            <a:ext cx="5638800"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5"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048711" name="TextBox 1048710"/>
          <p:cNvSpPr txBox="1"/>
          <p:nvPr/>
        </p:nvSpPr>
        <p:spPr>
          <a:xfrm>
            <a:off x="621369" y="1375408"/>
            <a:ext cx="8960780" cy="4701541"/>
          </a:xfrm>
          <a:prstGeom prst="rect">
            <a:avLst/>
          </a:prstGeom>
        </p:spPr>
        <p:txBody>
          <a:bodyPr wrap="square" rtlCol="0">
            <a:spAutoFit/>
          </a:bodyPr>
          <a:lstStyle/>
          <a:p>
            <a:r>
              <a:rPr lang="en-GB" sz="2800">
                <a:solidFill>
                  <a:srgbClr val="000000"/>
                </a:solidFill>
              </a:rPr>
              <a:t>Design and implement a music recommendation system that leverages machine learning algorithms to provide personalized music recommendations based on user preferences, listening history, and music characteristics. The system should aim to improve user satisfaction by suggesting relevant and diverse music tracks, taking into account factors such as genre, tempo, mood, artist preferences, and user feedback. The goal is to create an engaging and enjoyable music discovery experience for users while maximizing the accuracy and relevance of recommendations.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739775" y="829627"/>
            <a:ext cx="5264785" cy="6388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1"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48712" name="TextBox 1048711"/>
          <p:cNvSpPr txBox="1"/>
          <p:nvPr/>
        </p:nvSpPr>
        <p:spPr>
          <a:xfrm>
            <a:off x="990929" y="1695450"/>
            <a:ext cx="8081515" cy="4282440"/>
          </a:xfrm>
          <a:prstGeom prst="rect">
            <a:avLst/>
          </a:prstGeom>
        </p:spPr>
        <p:txBody>
          <a:bodyPr wrap="square" rtlCol="0">
            <a:spAutoFit/>
          </a:bodyPr>
          <a:lstStyle/>
          <a:p>
            <a:r>
              <a:rPr lang="en-GB" sz="2800">
                <a:solidFill>
                  <a:srgbClr val="000000"/>
                </a:solidFill>
              </a:rPr>
              <a:t>Develop a personalized music recommendation system using machine learning algorithms to enhance user engagement and satisfaction on music streaming platforms, focusing on user preferences, data collection, feature engineering, ML algorithms (Collaborative Filtering, Content-Based Filtering), evaluation metrics (Precision, Recall, MAP), user interface design (Search, Filters, Playlists), testing, deployment, and ongoing monitoring and maintenance.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558165" y="385444"/>
            <a:ext cx="9764395" cy="1005458"/>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48713" name="TextBox 1048712"/>
          <p:cNvSpPr txBox="1"/>
          <p:nvPr/>
        </p:nvSpPr>
        <p:spPr>
          <a:xfrm>
            <a:off x="1231190" y="1857375"/>
            <a:ext cx="8676020" cy="3990340"/>
          </a:xfrm>
          <a:prstGeom prst="rect">
            <a:avLst/>
          </a:prstGeom>
        </p:spPr>
        <p:txBody>
          <a:bodyPr wrap="square" rtlCol="0">
            <a:spAutoFit/>
          </a:bodyPr>
          <a:lstStyle/>
          <a:p>
            <a:r>
              <a:rPr lang="en-GB" sz="3200" b="1">
                <a:solidFill>
                  <a:srgbClr val="000000"/>
                </a:solidFill>
              </a:rPr>
              <a:t>Music Enthusiasts</a:t>
            </a:r>
            <a:r>
              <a:rPr lang="en-GB" sz="2800">
                <a:solidFill>
                  <a:srgbClr val="000000"/>
                </a:solidFill>
              </a:rPr>
              <a:t>: These users are passionate about discovering new music and seek personalized recommendations based on their tastes, favorite genres, and mood preferences.</a:t>
            </a:r>
          </a:p>
          <a:p>
            <a:r>
              <a:rPr lang="en-GB" sz="2800">
                <a:solidFill>
                  <a:srgbClr val="000000"/>
                </a:solidFill>
              </a:rPr>
              <a:t>
</a:t>
            </a:r>
            <a:r>
              <a:rPr lang="en-GB" sz="3200" b="1">
                <a:solidFill>
                  <a:srgbClr val="000000"/>
                </a:solidFill>
              </a:rPr>
              <a:t>Casual Listeners</a:t>
            </a:r>
            <a:r>
              <a:rPr lang="en-GB" sz="2800">
                <a:solidFill>
                  <a:srgbClr val="000000"/>
                </a:solidFill>
              </a:rPr>
              <a:t>: These users enjoy music for leisure and appreciate recommendations that cater to their diverse interests, making their listening experience enjoyable and engaging.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220723" y="-177165"/>
            <a:ext cx="9764395" cy="101917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2097164" name="object 7"/>
          <p:cNvPicPr>
            <a:picLocks/>
          </p:cNvPicPr>
          <p:nvPr/>
        </p:nvPicPr>
        <p:blipFill>
          <a:blip r:embed="rId2" cstate="print"/>
          <a:stretch>
            <a:fillRect/>
          </a:stretch>
        </p:blipFill>
        <p:spPr>
          <a:xfrm>
            <a:off x="676275" y="6467475"/>
            <a:ext cx="2143125" cy="200025"/>
          </a:xfrm>
          <a:prstGeom prst="rect">
            <a:avLst/>
          </a:prstGeom>
        </p:spPr>
      </p:pic>
      <p:sp>
        <p:nvSpPr>
          <p:cNvPr id="1048663"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48714" name="TextBox 1048713"/>
          <p:cNvSpPr txBox="1"/>
          <p:nvPr/>
        </p:nvSpPr>
        <p:spPr>
          <a:xfrm>
            <a:off x="220723" y="910272"/>
            <a:ext cx="10996054" cy="5488940"/>
          </a:xfrm>
          <a:prstGeom prst="rect">
            <a:avLst/>
          </a:prstGeom>
        </p:spPr>
        <p:txBody>
          <a:bodyPr wrap="square" rtlCol="0">
            <a:spAutoFit/>
          </a:bodyPr>
          <a:lstStyle/>
          <a:p>
            <a:r>
              <a:rPr lang="en-GB" sz="2400" dirty="0">
                <a:solidFill>
                  <a:srgbClr val="000000"/>
                </a:solidFill>
              </a:rPr>
              <a:t>Our music recommendation system utilizes advanced machine learning algorithms to </a:t>
            </a:r>
            <a:r>
              <a:rPr lang="en-GB" sz="2400" dirty="0" err="1">
                <a:solidFill>
                  <a:srgbClr val="000000"/>
                </a:solidFill>
              </a:rPr>
              <a:t>analyze</a:t>
            </a:r>
            <a:r>
              <a:rPr lang="en-GB" sz="2400" dirty="0">
                <a:solidFill>
                  <a:srgbClr val="000000"/>
                </a:solidFill>
              </a:rPr>
              <a:t> user preferences, listening history, and music characteristics, delivering personalized recommendations for an engaging music discovery experience.</a:t>
            </a:r>
            <a:endParaRPr lang="en-GB" sz="2000" dirty="0">
              <a:solidFill>
                <a:srgbClr val="000000"/>
              </a:solidFill>
            </a:endParaRPr>
          </a:p>
          <a:p>
            <a:r>
              <a:rPr lang="en-GB" sz="2800" b="1" u="sng" dirty="0">
                <a:solidFill>
                  <a:srgbClr val="000000"/>
                </a:solidFill>
              </a:rPr>
              <a:t>Value Proposition</a:t>
            </a:r>
            <a:r>
              <a:rPr lang="en-GB" sz="2400" dirty="0">
                <a:solidFill>
                  <a:srgbClr val="000000"/>
                </a:solidFill>
              </a:rPr>
              <a:t>:</a:t>
            </a:r>
            <a:endParaRPr lang="en-GB" sz="2000" dirty="0">
              <a:solidFill>
                <a:srgbClr val="000000"/>
              </a:solidFill>
            </a:endParaRPr>
          </a:p>
          <a:p>
            <a:r>
              <a:rPr lang="en-GB" sz="2400" b="1" dirty="0">
                <a:solidFill>
                  <a:srgbClr val="000000"/>
                </a:solidFill>
              </a:rPr>
              <a:t>Personalization</a:t>
            </a:r>
            <a:r>
              <a:rPr lang="en-GB" sz="2400" dirty="0">
                <a:solidFill>
                  <a:srgbClr val="000000"/>
                </a:solidFill>
              </a:rPr>
              <a:t>: Tailored music suggestions based on individual preferences for an enjoyable listening experience.</a:t>
            </a:r>
            <a:endParaRPr lang="en-GB" sz="2000" dirty="0">
              <a:solidFill>
                <a:srgbClr val="000000"/>
              </a:solidFill>
            </a:endParaRPr>
          </a:p>
          <a:p>
            <a:r>
              <a:rPr lang="en-GB" sz="2400" b="1" dirty="0">
                <a:solidFill>
                  <a:srgbClr val="000000"/>
                </a:solidFill>
              </a:rPr>
              <a:t>Accuracy</a:t>
            </a:r>
            <a:r>
              <a:rPr lang="en-GB" sz="2400" dirty="0">
                <a:solidFill>
                  <a:srgbClr val="000000"/>
                </a:solidFill>
              </a:rPr>
              <a:t>: Precise recommendations enhance user trust and satisfaction with the platform.</a:t>
            </a:r>
            <a:endParaRPr lang="en-GB" sz="2000" dirty="0">
              <a:solidFill>
                <a:srgbClr val="000000"/>
              </a:solidFill>
            </a:endParaRPr>
          </a:p>
          <a:p>
            <a:r>
              <a:rPr lang="en-GB" sz="2400" b="1" dirty="0">
                <a:solidFill>
                  <a:srgbClr val="000000"/>
                </a:solidFill>
              </a:rPr>
              <a:t>Engagement</a:t>
            </a:r>
            <a:r>
              <a:rPr lang="en-GB" sz="2400" dirty="0">
                <a:solidFill>
                  <a:srgbClr val="000000"/>
                </a:solidFill>
              </a:rPr>
              <a:t>: Interactive features encourage exploration and increase user interaction.</a:t>
            </a:r>
            <a:endParaRPr lang="en-GB" sz="2000" dirty="0">
              <a:solidFill>
                <a:srgbClr val="000000"/>
              </a:solidFill>
            </a:endParaRPr>
          </a:p>
          <a:p>
            <a:r>
              <a:rPr lang="en-GB" sz="2400" b="1" dirty="0">
                <a:solidFill>
                  <a:srgbClr val="000000"/>
                </a:solidFill>
              </a:rPr>
              <a:t>Time-Saving:</a:t>
            </a:r>
            <a:r>
              <a:rPr lang="en-GB" sz="2400" dirty="0">
                <a:solidFill>
                  <a:srgbClr val="000000"/>
                </a:solidFill>
              </a:rPr>
              <a:t> Instant access to curated playlists and suggestions saves time and effort.</a:t>
            </a:r>
            <a:endParaRPr lang="en-GB" sz="2000" dirty="0">
              <a:solidFill>
                <a:srgbClr val="000000"/>
              </a:solidFill>
            </a:endParaRPr>
          </a:p>
          <a:p>
            <a:r>
              <a:rPr lang="en-GB" sz="2400" b="1" dirty="0">
                <a:solidFill>
                  <a:srgbClr val="000000"/>
                </a:solidFill>
              </a:rPr>
              <a:t>Continuous Improvement</a:t>
            </a:r>
            <a:r>
              <a:rPr lang="en-GB" sz="2400" dirty="0">
                <a:solidFill>
                  <a:srgbClr val="000000"/>
                </a:solidFill>
              </a:rPr>
              <a:t>: Feedback-driven refinement ensures ongoing value and relevance for users.</a:t>
            </a:r>
            <a:endParaRPr lang="en-GB" sz="2800" dirty="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7"/>
          <p:cNvSpPr txBox="1">
            <a:spLocks noGrp="1"/>
          </p:cNvSpPr>
          <p:nvPr>
            <p:ph type="title"/>
          </p:nvPr>
        </p:nvSpPr>
        <p:spPr>
          <a:xfrm>
            <a:off x="0" y="98806"/>
            <a:ext cx="9764395" cy="908304"/>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104867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48715" name="TextBox 1048714"/>
          <p:cNvSpPr txBox="1"/>
          <p:nvPr/>
        </p:nvSpPr>
        <p:spPr>
          <a:xfrm>
            <a:off x="281044" y="1205302"/>
            <a:ext cx="11268622" cy="5069840"/>
          </a:xfrm>
          <a:prstGeom prst="rect">
            <a:avLst/>
          </a:prstGeom>
        </p:spPr>
        <p:txBody>
          <a:bodyPr wrap="square" rtlCol="0">
            <a:spAutoFit/>
          </a:bodyPr>
          <a:lstStyle/>
          <a:p>
            <a:r>
              <a:rPr lang="en-GB" sz="2400" b="1">
                <a:solidFill>
                  <a:srgbClr val="000000"/>
                </a:solidFill>
              </a:rPr>
              <a:t>Cutting-edge Machine Learning:</a:t>
            </a:r>
            <a:r>
              <a:rPr lang="en-GB" sz="2400">
                <a:solidFill>
                  <a:srgbClr val="000000"/>
                </a:solidFill>
              </a:rPr>
              <a:t> Our music recommendation system leverages state-of-the-art machine learning algorithms to deeply analyze user preferences, music attributes, and historical data, enabling precise and personalized recommendations that resonate with each user's unique tastes and preferences.
</a:t>
            </a:r>
            <a:r>
              <a:rPr lang="en-GB" sz="2400" b="1">
                <a:solidFill>
                  <a:srgbClr val="000000"/>
                </a:solidFill>
              </a:rPr>
              <a:t>Swift Discovery</a:t>
            </a:r>
            <a:r>
              <a:rPr lang="en-GB" sz="2400">
                <a:solidFill>
                  <a:srgbClr val="000000"/>
                </a:solidFill>
              </a:rPr>
              <a:t>: With lightning-fast processing capabilities, our system swiftly generates recommendations in real-time, ensuring users have immediate access to relevant and engaging music suggestions, thereby enhancing their overall listening experience.
</a:t>
            </a:r>
            <a:r>
              <a:rPr lang="en-GB" sz="2400" b="1">
                <a:solidFill>
                  <a:srgbClr val="000000"/>
                </a:solidFill>
              </a:rPr>
              <a:t>Adaptive Customization</a:t>
            </a:r>
            <a:r>
              <a:rPr lang="en-GB" sz="2400">
                <a:solidFill>
                  <a:srgbClr val="000000"/>
                </a:solidFill>
              </a:rPr>
              <a:t>: Our solution is highly adaptable and customizable, allowing organizations to tailor the recommendation algorithms to specific genres, moods, or user segments, ensuring a seamless integration into existing platforms and maximizing user satisfaction and engagemen</a:t>
            </a:r>
            <a:r>
              <a:rPr lang="en-US" sz="2400">
                <a:solidFill>
                  <a:srgbClr val="000000"/>
                </a:solidFill>
              </a:rPr>
              <a:t>t.</a:t>
            </a:r>
            <a:endParaRPr lang="en-GB" sz="280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48677" name="object 8"/>
          <p:cNvSpPr txBox="1">
            <a:spLocks noGrp="1"/>
          </p:cNvSpPr>
          <p:nvPr>
            <p:ph type="ctrTitle"/>
          </p:nvPr>
        </p:nvSpPr>
        <p:spPr>
          <a:xfrm>
            <a:off x="0" y="0"/>
            <a:ext cx="4254427" cy="737236"/>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48717" name="TextBox 1048716"/>
          <p:cNvSpPr txBox="1"/>
          <p:nvPr/>
        </p:nvSpPr>
        <p:spPr>
          <a:xfrm>
            <a:off x="228600" y="698794"/>
            <a:ext cx="11722175" cy="5793740"/>
          </a:xfrm>
          <a:prstGeom prst="rect">
            <a:avLst/>
          </a:prstGeom>
        </p:spPr>
        <p:txBody>
          <a:bodyPr wrap="square" rtlCol="0">
            <a:spAutoFit/>
          </a:bodyPr>
          <a:lstStyle/>
          <a:p>
            <a:r>
              <a:rPr lang="en-GB" sz="3200" b="1" dirty="0">
                <a:solidFill>
                  <a:srgbClr val="000000"/>
                </a:solidFill>
              </a:rPr>
              <a:t>Data Preparation</a:t>
            </a:r>
            <a:r>
              <a:rPr lang="en-GB" sz="2800" b="1" dirty="0">
                <a:solidFill>
                  <a:srgbClr val="000000"/>
                </a:solidFill>
              </a:rPr>
              <a:t>:</a:t>
            </a:r>
          </a:p>
          <a:p>
            <a:r>
              <a:rPr lang="en-US" sz="2800" dirty="0">
                <a:solidFill>
                  <a:srgbClr val="000000"/>
                </a:solidFill>
              </a:rPr>
              <a:t>       </a:t>
            </a:r>
            <a:r>
              <a:rPr lang="en-GB" sz="2800" dirty="0">
                <a:solidFill>
                  <a:srgbClr val="000000"/>
                </a:solidFill>
              </a:rPr>
              <a:t> Collect and </a:t>
            </a:r>
            <a:r>
              <a:rPr lang="en-GB" sz="2800" dirty="0" err="1">
                <a:solidFill>
                  <a:srgbClr val="000000"/>
                </a:solidFill>
              </a:rPr>
              <a:t>preprocess</a:t>
            </a:r>
            <a:r>
              <a:rPr lang="en-GB" sz="2800" dirty="0">
                <a:solidFill>
                  <a:srgbClr val="000000"/>
                </a:solidFill>
              </a:rPr>
              <a:t> music metadata, ensuring data quality and feature extraction.</a:t>
            </a:r>
          </a:p>
          <a:p>
            <a:r>
              <a:rPr lang="en-GB" sz="3200" b="1" dirty="0">
                <a:solidFill>
                  <a:srgbClr val="000000"/>
                </a:solidFill>
              </a:rPr>
              <a:t>Model Training</a:t>
            </a:r>
            <a:r>
              <a:rPr lang="en-GB" sz="2800" b="1" dirty="0">
                <a:solidFill>
                  <a:srgbClr val="000000"/>
                </a:solidFill>
              </a:rPr>
              <a:t>:</a:t>
            </a:r>
          </a:p>
          <a:p>
            <a:r>
              <a:rPr lang="en-US" sz="2800" dirty="0">
                <a:solidFill>
                  <a:srgbClr val="000000"/>
                </a:solidFill>
              </a:rPr>
              <a:t>         Split</a:t>
            </a:r>
            <a:r>
              <a:rPr lang="en-GB" sz="2800" dirty="0">
                <a:solidFill>
                  <a:srgbClr val="000000"/>
                </a:solidFill>
              </a:rPr>
              <a:t> the dataset into training, validation, and test sets.</a:t>
            </a:r>
          </a:p>
          <a:p>
            <a:r>
              <a:rPr lang="en-GB" sz="2800" dirty="0">
                <a:solidFill>
                  <a:srgbClr val="000000"/>
                </a:solidFill>
              </a:rPr>
              <a:t>Train the selected models using appropriate techniques, including regularization, dropout, and batch normalization.
</a:t>
            </a:r>
            <a:r>
              <a:rPr lang="en-GB" sz="3200" b="1" dirty="0">
                <a:solidFill>
                  <a:srgbClr val="000000"/>
                </a:solidFill>
              </a:rPr>
              <a:t>Model Selection</a:t>
            </a:r>
            <a:r>
              <a:rPr lang="en-GB" sz="2800" dirty="0">
                <a:solidFill>
                  <a:srgbClr val="000000"/>
                </a:solidFill>
              </a:rPr>
              <a:t>: </a:t>
            </a:r>
          </a:p>
          <a:p>
            <a:r>
              <a:rPr lang="en-US" sz="2800" dirty="0">
                <a:solidFill>
                  <a:srgbClr val="000000"/>
                </a:solidFill>
              </a:rPr>
              <a:t>        </a:t>
            </a:r>
            <a:r>
              <a:rPr lang="en-GB" sz="2800" dirty="0">
                <a:solidFill>
                  <a:srgbClr val="000000"/>
                </a:solidFill>
              </a:rPr>
              <a:t>Explore recommendation algorithms and train models using techniques like matrix factorization and deep learning.
</a:t>
            </a:r>
            <a:r>
              <a:rPr lang="en-GB" sz="3200" b="1" dirty="0">
                <a:solidFill>
                  <a:srgbClr val="000000"/>
                </a:solidFill>
              </a:rPr>
              <a:t>Model Evaluation</a:t>
            </a:r>
            <a:r>
              <a:rPr lang="en-GB" sz="2800" dirty="0">
                <a:solidFill>
                  <a:srgbClr val="000000"/>
                </a:solidFill>
              </a:rPr>
              <a:t>:</a:t>
            </a:r>
          </a:p>
          <a:p>
            <a:r>
              <a:rPr lang="en-US" sz="2800" dirty="0">
                <a:solidFill>
                  <a:srgbClr val="000000"/>
                </a:solidFill>
              </a:rPr>
              <a:t>        </a:t>
            </a:r>
            <a:r>
              <a:rPr lang="en-GB" sz="2800" dirty="0">
                <a:solidFill>
                  <a:srgbClr val="000000"/>
                </a:solidFill>
              </a:rPr>
              <a:t> Assess model performance with metrics like accuracy and diversity, and continuously improve based on user feedback.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592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SM-A217F</dc:creator>
  <cp:lastModifiedBy>21cs0 01</cp:lastModifiedBy>
  <cp:revision>4</cp:revision>
  <dcterms:created xsi:type="dcterms:W3CDTF">2024-04-04T01:56:17Z</dcterms:created>
  <dcterms:modified xsi:type="dcterms:W3CDTF">2024-04-05T04:39:55Z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y fmtid="{D5CDD505-2E9C-101B-9397-08002B2CF9AE}" pid="5" name="ICV">
    <vt:lpwstr>c56542ed9c66451eba3010cb05222be7</vt:lpwstr>
  </property>
</Properties>
</file>