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Poppins Medium" charset="1" panose="02000000000000000000"/>
      <p:regular r:id="rId10"/>
    </p:embeddedFont>
    <p:embeddedFont>
      <p:font typeface="Poppins Medium Bold" charset="1" panose="02000000000000000000"/>
      <p:regular r:id="rId11"/>
    </p:embeddedFont>
    <p:embeddedFont>
      <p:font typeface="Open Sans Light" charset="1" panose="020B0306030504020204"/>
      <p:regular r:id="rId12"/>
    </p:embeddedFont>
    <p:embeddedFont>
      <p:font typeface="Open Sans Light Bold" charset="1" panose="020B0806030504020204"/>
      <p:regular r:id="rId13"/>
    </p:embeddedFont>
    <p:embeddedFont>
      <p:font typeface="Open Sans Light Italics" charset="1" panose="020B0306030504020204"/>
      <p:regular r:id="rId14"/>
    </p:embeddedFont>
    <p:embeddedFont>
      <p:font typeface="Open Sans Light Bold Italics" charset="1" panose="020B0806030504020204"/>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22" Target="slides/slide7.xml" Type="http://schemas.openxmlformats.org/officeDocument/2006/relationships/slide"/><Relationship Id="rId23" Target="slides/slide8.xml" Type="http://schemas.openxmlformats.org/officeDocument/2006/relationships/slide"/><Relationship Id="rId24" Target="slides/slide9.xml" Type="http://schemas.openxmlformats.org/officeDocument/2006/relationships/slide"/><Relationship Id="rId25" Target="slides/slide10.xml" Type="http://schemas.openxmlformats.org/officeDocument/2006/relationships/slide"/><Relationship Id="rId26" Target="slides/slide11.xml" Type="http://schemas.openxmlformats.org/officeDocument/2006/relationships/slide"/><Relationship Id="rId27" Target="slides/slide12.xml" Type="http://schemas.openxmlformats.org/officeDocument/2006/relationships/slide"/><Relationship Id="rId28" Target="slides/slide13.xml" Type="http://schemas.openxmlformats.org/officeDocument/2006/relationships/slide"/><Relationship Id="rId29" Target="slides/slide14.xml" Type="http://schemas.openxmlformats.org/officeDocument/2006/relationships/slide"/><Relationship Id="rId3" Target="viewProps.xml" Type="http://schemas.openxmlformats.org/officeDocument/2006/relationships/viewProps"/><Relationship Id="rId30" Target="slides/slide15.xml" Type="http://schemas.openxmlformats.org/officeDocument/2006/relationships/slide"/><Relationship Id="rId31" Target="slides/slide16.xml" Type="http://schemas.openxmlformats.org/officeDocument/2006/relationships/slide"/><Relationship Id="rId32" Target="slides/slide17.xml" Type="http://schemas.openxmlformats.org/officeDocument/2006/relationships/slide"/><Relationship Id="rId33" Target="slides/slide18.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jpeg" Type="http://schemas.openxmlformats.org/officeDocument/2006/relationships/image"/><Relationship Id="rId3" Target="../media/image29.jpeg" Type="http://schemas.openxmlformats.org/officeDocument/2006/relationships/image"/><Relationship Id="rId4" Target="../media/image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0.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1.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2.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4.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media/image1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12" Target="../media/image23.png" Type="http://schemas.openxmlformats.org/officeDocument/2006/relationships/image"/><Relationship Id="rId13" Target="../media/image24.svg" Type="http://schemas.openxmlformats.org/officeDocument/2006/relationships/image"/><Relationship Id="rId2" Target="../media/image14.jpe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 Id="rId7" Target="../media/image2.pn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png" Type="http://schemas.openxmlformats.org/officeDocument/2006/relationships/image"/><Relationship Id="rId4" Target="../media/image2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4848" r="0" b="13636"/>
          <a:stretch>
            <a:fillRect/>
          </a:stretch>
        </p:blipFill>
        <p:spPr>
          <a:xfrm flipH="false" flipV="false" rot="0">
            <a:off x="8858233" y="0"/>
            <a:ext cx="9429767" cy="11530012"/>
          </a:xfrm>
          <a:prstGeom prst="rect">
            <a:avLst/>
          </a:prstGeom>
        </p:spPr>
      </p:pic>
      <p:grpSp>
        <p:nvGrpSpPr>
          <p:cNvPr name="Group 3" id="3"/>
          <p:cNvGrpSpPr/>
          <p:nvPr/>
        </p:nvGrpSpPr>
        <p:grpSpPr>
          <a:xfrm rot="0">
            <a:off x="-326691" y="3349063"/>
            <a:ext cx="8580422" cy="6117759"/>
            <a:chOff x="0" y="0"/>
            <a:chExt cx="11440563" cy="8157011"/>
          </a:xfrm>
        </p:grpSpPr>
        <p:sp>
          <p:nvSpPr>
            <p:cNvPr name="TextBox 4" id="4"/>
            <p:cNvSpPr txBox="true"/>
            <p:nvPr/>
          </p:nvSpPr>
          <p:spPr>
            <a:xfrm rot="0">
              <a:off x="0" y="7575351"/>
              <a:ext cx="11440563" cy="581660"/>
            </a:xfrm>
            <a:prstGeom prst="rect">
              <a:avLst/>
            </a:prstGeom>
          </p:spPr>
          <p:txBody>
            <a:bodyPr anchor="t" rtlCol="false" tIns="0" lIns="0" bIns="0" rIns="0">
              <a:spAutoFit/>
            </a:bodyPr>
            <a:lstStyle/>
            <a:p>
              <a:pPr>
                <a:lnSpc>
                  <a:spcPts val="3779"/>
                </a:lnSpc>
              </a:pPr>
              <a:r>
                <a:rPr lang="en-US" sz="2699" spc="53">
                  <a:solidFill>
                    <a:srgbClr val="FFFFFF"/>
                  </a:solidFill>
                  <a:latin typeface="Poppins Medium"/>
                </a:rPr>
                <a:t>Prepared for Green Aero Tours</a:t>
              </a:r>
            </a:p>
          </p:txBody>
        </p:sp>
        <p:sp>
          <p:nvSpPr>
            <p:cNvPr name="TextBox 5" id="5"/>
            <p:cNvSpPr txBox="true"/>
            <p:nvPr/>
          </p:nvSpPr>
          <p:spPr>
            <a:xfrm rot="0">
              <a:off x="0" y="104775"/>
              <a:ext cx="11440563" cy="6804025"/>
            </a:xfrm>
            <a:prstGeom prst="rect">
              <a:avLst/>
            </a:prstGeom>
          </p:spPr>
          <p:txBody>
            <a:bodyPr anchor="t" rtlCol="false" tIns="0" lIns="0" bIns="0" rIns="0">
              <a:spAutoFit/>
            </a:bodyPr>
            <a:lstStyle/>
            <a:p>
              <a:pPr>
                <a:lnSpc>
                  <a:spcPts val="13200"/>
                </a:lnSpc>
              </a:pPr>
              <a:r>
                <a:rPr lang="en-US" sz="12000" spc="180">
                  <a:solidFill>
                    <a:srgbClr val="FFFFFF"/>
                  </a:solidFill>
                  <a:latin typeface="Poppins Medium"/>
                </a:rPr>
                <a:t>Printinglia</a:t>
              </a:r>
            </a:p>
            <a:p>
              <a:pPr>
                <a:lnSpc>
                  <a:spcPts val="13200"/>
                </a:lnSpc>
              </a:pPr>
              <a:r>
                <a:rPr lang="en-US" sz="12000" spc="180">
                  <a:solidFill>
                    <a:srgbClr val="FFFFFF"/>
                  </a:solidFill>
                  <a:latin typeface="Poppins Medium"/>
                </a:rPr>
                <a:t>Sales Proposal</a:t>
              </a:r>
            </a:p>
          </p:txBody>
        </p:sp>
      </p:grpSp>
      <p:sp>
        <p:nvSpPr>
          <p:cNvPr name="TextBox 6" id="6"/>
          <p:cNvSpPr txBox="true"/>
          <p:nvPr/>
        </p:nvSpPr>
        <p:spPr>
          <a:xfrm rot="0">
            <a:off x="1028700" y="1185862"/>
            <a:ext cx="8115300" cy="481330"/>
          </a:xfrm>
          <a:prstGeom prst="rect">
            <a:avLst/>
          </a:prstGeom>
        </p:spPr>
        <p:txBody>
          <a:bodyPr anchor="t" rtlCol="false" tIns="0" lIns="0" bIns="0" rIns="0">
            <a:spAutoFit/>
          </a:bodyPr>
          <a:lstStyle/>
          <a:p>
            <a:pPr>
              <a:lnSpc>
                <a:spcPts val="3919"/>
              </a:lnSpc>
            </a:pPr>
            <a:r>
              <a:rPr lang="en-US" sz="2800">
                <a:solidFill>
                  <a:srgbClr val="FFFFFF"/>
                </a:solidFill>
                <a:latin typeface="Poppins Medium"/>
              </a:rPr>
              <a:t>Print custom marketing materials today</a:t>
            </a:r>
          </a:p>
        </p:txBody>
      </p:sp>
      <p:grpSp>
        <p:nvGrpSpPr>
          <p:cNvPr name="Group 7" id="7"/>
          <p:cNvGrpSpPr/>
          <p:nvPr/>
        </p:nvGrpSpPr>
        <p:grpSpPr>
          <a:xfrm rot="0">
            <a:off x="12028087" y="0"/>
            <a:ext cx="5661826" cy="3806833"/>
            <a:chOff x="0" y="0"/>
            <a:chExt cx="1930400" cy="1297940"/>
          </a:xfrm>
        </p:grpSpPr>
        <p:sp>
          <p:nvSpPr>
            <p:cNvPr name="Freeform 8" id="8"/>
            <p:cNvSpPr/>
            <p:nvPr/>
          </p:nvSpPr>
          <p:spPr>
            <a:xfrm>
              <a:off x="0" y="0"/>
              <a:ext cx="1930400" cy="1297940"/>
            </a:xfrm>
            <a:custGeom>
              <a:avLst/>
              <a:gdLst/>
              <a:ahLst/>
              <a:cxnLst/>
              <a:rect r="r" b="b" t="t" l="l"/>
              <a:pathLst>
                <a:path h="1297940" w="1930400">
                  <a:moveTo>
                    <a:pt x="0" y="0"/>
                  </a:moveTo>
                  <a:lnTo>
                    <a:pt x="965200" y="1297940"/>
                  </a:lnTo>
                  <a:lnTo>
                    <a:pt x="1930400" y="0"/>
                  </a:lnTo>
                  <a:close/>
                </a:path>
              </a:pathLst>
            </a:custGeom>
            <a:solidFill>
              <a:srgbClr val="31356E"/>
            </a:solidFill>
          </p:spPr>
        </p:sp>
      </p:grpSp>
      <p:sp>
        <p:nvSpPr>
          <p:cNvPr name="AutoShape 9" id="9"/>
          <p:cNvSpPr/>
          <p:nvPr/>
        </p:nvSpPr>
        <p:spPr>
          <a:xfrm rot="3270925">
            <a:off x="-3779969" y="534349"/>
            <a:ext cx="18947486" cy="13960650"/>
          </a:xfrm>
          <a:prstGeom prst="rect">
            <a:avLst/>
          </a:prstGeom>
          <a:solidFill>
            <a:srgbClr val="31356E"/>
          </a:solidFill>
        </p:spPr>
      </p:sp>
      <p:pic>
        <p:nvPicPr>
          <p:cNvPr name="Picture 10" id="10"/>
          <p:cNvPicPr>
            <a:picLocks noChangeAspect="true"/>
          </p:cNvPicPr>
          <p:nvPr/>
        </p:nvPicPr>
        <p:blipFill>
          <a:blip r:embed="rId3"/>
          <a:srcRect l="15569" t="8122" r="14098" b="10766"/>
          <a:stretch>
            <a:fillRect/>
          </a:stretch>
        </p:blipFill>
        <p:spPr>
          <a:xfrm flipH="false" flipV="false" rot="0">
            <a:off x="291880" y="205076"/>
            <a:ext cx="1739167" cy="1250026"/>
          </a:xfrm>
          <a:prstGeom prst="rect">
            <a:avLst/>
          </a:prstGeom>
        </p:spPr>
      </p:pic>
      <p:grpSp>
        <p:nvGrpSpPr>
          <p:cNvPr name="Group 11" id="11"/>
          <p:cNvGrpSpPr/>
          <p:nvPr/>
        </p:nvGrpSpPr>
        <p:grpSpPr>
          <a:xfrm rot="0">
            <a:off x="750671" y="5056072"/>
            <a:ext cx="10352856" cy="4123780"/>
            <a:chOff x="0" y="0"/>
            <a:chExt cx="13803808" cy="5498373"/>
          </a:xfrm>
        </p:grpSpPr>
        <p:sp>
          <p:nvSpPr>
            <p:cNvPr name="TextBox 12" id="12"/>
            <p:cNvSpPr txBox="true"/>
            <p:nvPr/>
          </p:nvSpPr>
          <p:spPr>
            <a:xfrm rot="0">
              <a:off x="0" y="4911686"/>
              <a:ext cx="13803808" cy="586687"/>
            </a:xfrm>
            <a:prstGeom prst="rect">
              <a:avLst/>
            </a:prstGeom>
          </p:spPr>
          <p:txBody>
            <a:bodyPr anchor="t" rtlCol="false" tIns="0" lIns="0" bIns="0" rIns="0">
              <a:spAutoFit/>
            </a:bodyPr>
            <a:lstStyle/>
            <a:p>
              <a:pPr>
                <a:lnSpc>
                  <a:spcPts val="3779"/>
                </a:lnSpc>
              </a:pPr>
              <a:r>
                <a:rPr lang="en-US" sz="2700" spc="54">
                  <a:solidFill>
                    <a:srgbClr val="FFFFFF"/>
                  </a:solidFill>
                  <a:latin typeface="Poppins Medium"/>
                </a:rPr>
                <a:t>Instructor : Dr. Abedalrhman Alkhateeb</a:t>
              </a:r>
            </a:p>
          </p:txBody>
        </p:sp>
        <p:sp>
          <p:nvSpPr>
            <p:cNvPr name="TextBox 13" id="13"/>
            <p:cNvSpPr txBox="true"/>
            <p:nvPr/>
          </p:nvSpPr>
          <p:spPr>
            <a:xfrm rot="0">
              <a:off x="0" y="114300"/>
              <a:ext cx="13803808" cy="4130834"/>
            </a:xfrm>
            <a:prstGeom prst="rect">
              <a:avLst/>
            </a:prstGeom>
          </p:spPr>
          <p:txBody>
            <a:bodyPr anchor="t" rtlCol="false" tIns="0" lIns="0" bIns="0" rIns="0">
              <a:spAutoFit/>
            </a:bodyPr>
            <a:lstStyle/>
            <a:p>
              <a:pPr>
                <a:lnSpc>
                  <a:spcPts val="11990"/>
                </a:lnSpc>
              </a:pPr>
              <a:r>
                <a:rPr lang="en-US" sz="10900" spc="163">
                  <a:solidFill>
                    <a:srgbClr val="FFFFFF"/>
                  </a:solidFill>
                  <a:latin typeface="Poppins Medium"/>
                </a:rPr>
                <a:t>Building a Search Engine</a:t>
              </a:r>
            </a:p>
          </p:txBody>
        </p:sp>
      </p:grpSp>
      <p:sp>
        <p:nvSpPr>
          <p:cNvPr name="TextBox 14" id="14"/>
          <p:cNvSpPr txBox="true"/>
          <p:nvPr/>
        </p:nvSpPr>
        <p:spPr>
          <a:xfrm rot="0">
            <a:off x="750671" y="2367472"/>
            <a:ext cx="7503060" cy="1631891"/>
          </a:xfrm>
          <a:prstGeom prst="rect">
            <a:avLst/>
          </a:prstGeom>
        </p:spPr>
        <p:txBody>
          <a:bodyPr anchor="t" rtlCol="false" tIns="0" lIns="0" bIns="0" rIns="0">
            <a:spAutoFit/>
          </a:bodyPr>
          <a:lstStyle/>
          <a:p>
            <a:pPr>
              <a:lnSpc>
                <a:spcPts val="4339"/>
              </a:lnSpc>
            </a:pPr>
            <a:r>
              <a:rPr lang="en-US" sz="3099">
                <a:solidFill>
                  <a:srgbClr val="FFFFFF"/>
                </a:solidFill>
                <a:latin typeface="Poppins Medium"/>
              </a:rPr>
              <a:t>Advanced Computing Concepts - COMP8547</a:t>
            </a:r>
          </a:p>
          <a:p>
            <a:pPr>
              <a:lnSpc>
                <a:spcPts val="4339"/>
              </a:lnSpc>
            </a:pPr>
            <a:r>
              <a:rPr lang="en-US" sz="3099">
                <a:solidFill>
                  <a:srgbClr val="FFFFFF"/>
                </a:solidFill>
                <a:latin typeface="Poppins Medium"/>
              </a:rPr>
              <a:t>FINAL PROJECT - FALL 2021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31356E"/>
        </a:solidFill>
      </p:bgPr>
    </p:bg>
    <p:spTree>
      <p:nvGrpSpPr>
        <p:cNvPr id="1" name=""/>
        <p:cNvGrpSpPr/>
        <p:nvPr/>
      </p:nvGrpSpPr>
      <p:grpSpPr>
        <a:xfrm>
          <a:off x="0" y="0"/>
          <a:ext cx="0" cy="0"/>
          <a:chOff x="0" y="0"/>
          <a:chExt cx="0" cy="0"/>
        </a:xfrm>
      </p:grpSpPr>
      <p:grpSp>
        <p:nvGrpSpPr>
          <p:cNvPr name="Group 2" id="2"/>
          <p:cNvGrpSpPr/>
          <p:nvPr/>
        </p:nvGrpSpPr>
        <p:grpSpPr>
          <a:xfrm rot="-10800000">
            <a:off x="14869276" y="-660319"/>
            <a:ext cx="3974782" cy="3968422"/>
            <a:chOff x="0" y="0"/>
            <a:chExt cx="6350000" cy="6339840"/>
          </a:xfrm>
        </p:grpSpPr>
        <p:sp>
          <p:nvSpPr>
            <p:cNvPr name="Freeform 3" id="3"/>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FFFFFF"/>
            </a:solidFill>
          </p:spPr>
        </p:sp>
      </p:grpSp>
      <p:pic>
        <p:nvPicPr>
          <p:cNvPr name="Picture 4" id="4"/>
          <p:cNvPicPr>
            <a:picLocks noChangeAspect="true"/>
          </p:cNvPicPr>
          <p:nvPr/>
        </p:nvPicPr>
        <p:blipFill>
          <a:blip r:embed="rId2"/>
          <a:srcRect l="0" t="0" r="0" b="0"/>
          <a:stretch>
            <a:fillRect/>
          </a:stretch>
        </p:blipFill>
        <p:spPr>
          <a:xfrm flipH="false" flipV="false" rot="0">
            <a:off x="440498" y="2020881"/>
            <a:ext cx="7301308" cy="3897073"/>
          </a:xfrm>
          <a:prstGeom prst="rect">
            <a:avLst/>
          </a:prstGeom>
        </p:spPr>
      </p:pic>
      <p:pic>
        <p:nvPicPr>
          <p:cNvPr name="Picture 5" id="5"/>
          <p:cNvPicPr>
            <a:picLocks noChangeAspect="true"/>
          </p:cNvPicPr>
          <p:nvPr/>
        </p:nvPicPr>
        <p:blipFill>
          <a:blip r:embed="rId3"/>
          <a:srcRect l="0" t="0" r="0" b="0"/>
          <a:stretch>
            <a:fillRect/>
          </a:stretch>
        </p:blipFill>
        <p:spPr>
          <a:xfrm flipH="false" flipV="false" rot="0">
            <a:off x="6551688" y="3969418"/>
            <a:ext cx="11301259" cy="6032047"/>
          </a:xfrm>
          <a:prstGeom prst="rect">
            <a:avLst/>
          </a:prstGeom>
        </p:spPr>
      </p:pic>
      <p:pic>
        <p:nvPicPr>
          <p:cNvPr name="Picture 6" id="6"/>
          <p:cNvPicPr>
            <a:picLocks noChangeAspect="true"/>
          </p:cNvPicPr>
          <p:nvPr/>
        </p:nvPicPr>
        <p:blipFill>
          <a:blip r:embed="rId4"/>
          <a:srcRect l="0" t="0" r="0" b="0"/>
          <a:stretch>
            <a:fillRect/>
          </a:stretch>
        </p:blipFill>
        <p:spPr>
          <a:xfrm flipH="false" flipV="false" rot="0">
            <a:off x="203415" y="295193"/>
            <a:ext cx="1650569" cy="1028700"/>
          </a:xfrm>
          <a:prstGeom prst="rect">
            <a:avLst/>
          </a:prstGeom>
        </p:spPr>
      </p:pic>
      <p:sp>
        <p:nvSpPr>
          <p:cNvPr name="TextBox 7" id="7"/>
          <p:cNvSpPr txBox="true"/>
          <p:nvPr/>
        </p:nvSpPr>
        <p:spPr>
          <a:xfrm rot="0">
            <a:off x="4091152" y="704768"/>
            <a:ext cx="10222066" cy="1228725"/>
          </a:xfrm>
          <a:prstGeom prst="rect">
            <a:avLst/>
          </a:prstGeom>
        </p:spPr>
        <p:txBody>
          <a:bodyPr anchor="t" rtlCol="false" tIns="0" lIns="0" bIns="0" rIns="0">
            <a:spAutoFit/>
          </a:bodyPr>
          <a:lstStyle/>
          <a:p>
            <a:pPr marL="0" indent="0" lvl="0">
              <a:lnSpc>
                <a:spcPts val="9600"/>
              </a:lnSpc>
              <a:spcBef>
                <a:spcPct val="0"/>
              </a:spcBef>
            </a:pPr>
            <a:r>
              <a:rPr lang="en-US" sz="8000">
                <a:solidFill>
                  <a:srgbClr val="FFFFFF"/>
                </a:solidFill>
                <a:latin typeface="Poppins Medium"/>
              </a:rPr>
              <a:t>Web crawler output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31356E"/>
        </a:solidFill>
      </p:bgPr>
    </p:bg>
    <p:spTree>
      <p:nvGrpSpPr>
        <p:cNvPr id="1" name=""/>
        <p:cNvGrpSpPr/>
        <p:nvPr/>
      </p:nvGrpSpPr>
      <p:grpSpPr>
        <a:xfrm>
          <a:off x="0" y="0"/>
          <a:ext cx="0" cy="0"/>
          <a:chOff x="0" y="0"/>
          <a:chExt cx="0" cy="0"/>
        </a:xfrm>
      </p:grpSpPr>
      <p:grpSp>
        <p:nvGrpSpPr>
          <p:cNvPr name="Group 2" id="2"/>
          <p:cNvGrpSpPr/>
          <p:nvPr/>
        </p:nvGrpSpPr>
        <p:grpSpPr>
          <a:xfrm rot="-10800000">
            <a:off x="14612120" y="-660319"/>
            <a:ext cx="3974782" cy="3968422"/>
            <a:chOff x="0" y="0"/>
            <a:chExt cx="6350000" cy="6339840"/>
          </a:xfrm>
        </p:grpSpPr>
        <p:sp>
          <p:nvSpPr>
            <p:cNvPr name="Freeform 3" id="3"/>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FFFFFF"/>
            </a:solidFill>
          </p:spPr>
        </p:sp>
      </p:grpSp>
      <p:pic>
        <p:nvPicPr>
          <p:cNvPr name="Picture 4" id="4"/>
          <p:cNvPicPr>
            <a:picLocks noChangeAspect="true"/>
          </p:cNvPicPr>
          <p:nvPr/>
        </p:nvPicPr>
        <p:blipFill>
          <a:blip r:embed="rId2"/>
          <a:srcRect l="0" t="0" r="0" b="0"/>
          <a:stretch>
            <a:fillRect/>
          </a:stretch>
        </p:blipFill>
        <p:spPr>
          <a:xfrm flipH="false" flipV="false" rot="0">
            <a:off x="429646" y="295193"/>
            <a:ext cx="1650569" cy="1028700"/>
          </a:xfrm>
          <a:prstGeom prst="rect">
            <a:avLst/>
          </a:prstGeom>
        </p:spPr>
      </p:pic>
      <p:pic>
        <p:nvPicPr>
          <p:cNvPr name="Picture 5" id="5"/>
          <p:cNvPicPr>
            <a:picLocks noChangeAspect="true"/>
          </p:cNvPicPr>
          <p:nvPr/>
        </p:nvPicPr>
        <p:blipFill>
          <a:blip r:embed="rId3"/>
          <a:srcRect l="0" t="0" r="42927" b="0"/>
          <a:stretch>
            <a:fillRect/>
          </a:stretch>
        </p:blipFill>
        <p:spPr>
          <a:xfrm flipH="false" flipV="false" rot="0">
            <a:off x="9293934" y="3308104"/>
            <a:ext cx="6449962" cy="6229819"/>
          </a:xfrm>
          <a:prstGeom prst="rect">
            <a:avLst/>
          </a:prstGeom>
        </p:spPr>
      </p:pic>
      <p:sp>
        <p:nvSpPr>
          <p:cNvPr name="TextBox 6" id="6"/>
          <p:cNvSpPr txBox="true"/>
          <p:nvPr/>
        </p:nvSpPr>
        <p:spPr>
          <a:xfrm rot="0">
            <a:off x="1254931" y="4221223"/>
            <a:ext cx="6603124" cy="3525838"/>
          </a:xfrm>
          <a:prstGeom prst="rect">
            <a:avLst/>
          </a:prstGeom>
        </p:spPr>
        <p:txBody>
          <a:bodyPr anchor="t" rtlCol="false" tIns="0" lIns="0" bIns="0" rIns="0">
            <a:spAutoFit/>
          </a:bodyPr>
          <a:lstStyle/>
          <a:p>
            <a:pPr>
              <a:lnSpc>
                <a:spcPts val="3480"/>
              </a:lnSpc>
            </a:pPr>
            <a:r>
              <a:rPr lang="en-US" sz="2900">
                <a:solidFill>
                  <a:srgbClr val="FFFFFF"/>
                </a:solidFill>
                <a:latin typeface="Poppins Medium Bold"/>
              </a:rPr>
              <a:t>The main concept involved is searching for specific keywords or topics in the GeeksForGeeks website. Boyer Moore Algorithm was used for searching.</a:t>
            </a:r>
          </a:p>
          <a:p>
            <a:pPr algn="l" marL="0" indent="0" lvl="0">
              <a:lnSpc>
                <a:spcPts val="3479"/>
              </a:lnSpc>
              <a:spcBef>
                <a:spcPct val="0"/>
              </a:spcBef>
            </a:pPr>
            <a:r>
              <a:rPr lang="en-US" sz="2900">
                <a:solidFill>
                  <a:srgbClr val="FFFFFF"/>
                </a:solidFill>
                <a:latin typeface="Poppins Medium Bold"/>
              </a:rPr>
              <a:t>Boyer Moore algorithm was developed by Robert S. Boyer and J. Strother Moore.  </a:t>
            </a:r>
          </a:p>
        </p:txBody>
      </p:sp>
      <p:sp>
        <p:nvSpPr>
          <p:cNvPr name="TextBox 7" id="7"/>
          <p:cNvSpPr txBox="true"/>
          <p:nvPr/>
        </p:nvSpPr>
        <p:spPr>
          <a:xfrm rot="0">
            <a:off x="2324498" y="1622674"/>
            <a:ext cx="12620065" cy="1228725"/>
          </a:xfrm>
          <a:prstGeom prst="rect">
            <a:avLst/>
          </a:prstGeom>
        </p:spPr>
        <p:txBody>
          <a:bodyPr anchor="t" rtlCol="false" tIns="0" lIns="0" bIns="0" rIns="0">
            <a:spAutoFit/>
          </a:bodyPr>
          <a:lstStyle/>
          <a:p>
            <a:pPr algn="ctr" marL="0" indent="0" lvl="0">
              <a:lnSpc>
                <a:spcPts val="9600"/>
              </a:lnSpc>
              <a:spcBef>
                <a:spcPct val="0"/>
              </a:spcBef>
            </a:pPr>
            <a:r>
              <a:rPr lang="en-US" sz="8000">
                <a:solidFill>
                  <a:srgbClr val="FFFFFF"/>
                </a:solidFill>
                <a:latin typeface="Poppins Medium"/>
              </a:rPr>
              <a:t>KEYWORD SEARCH</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8100000">
            <a:off x="15175443" y="-2001694"/>
            <a:ext cx="6781172" cy="4559446"/>
            <a:chOff x="0" y="0"/>
            <a:chExt cx="1930400" cy="1297940"/>
          </a:xfrm>
        </p:grpSpPr>
        <p:sp>
          <p:nvSpPr>
            <p:cNvPr name="Freeform 3" id="3"/>
            <p:cNvSpPr/>
            <p:nvPr/>
          </p:nvSpPr>
          <p:spPr>
            <a:xfrm>
              <a:off x="0" y="0"/>
              <a:ext cx="1930400" cy="1297940"/>
            </a:xfrm>
            <a:custGeom>
              <a:avLst/>
              <a:gdLst/>
              <a:ahLst/>
              <a:cxnLst/>
              <a:rect r="r" b="b" t="t" l="l"/>
              <a:pathLst>
                <a:path h="1297940" w="1930400">
                  <a:moveTo>
                    <a:pt x="0" y="0"/>
                  </a:moveTo>
                  <a:lnTo>
                    <a:pt x="965200" y="1297940"/>
                  </a:lnTo>
                  <a:lnTo>
                    <a:pt x="1930400" y="0"/>
                  </a:lnTo>
                  <a:close/>
                </a:path>
              </a:pathLst>
            </a:custGeom>
            <a:solidFill>
              <a:srgbClr val="31356E"/>
            </a:solidFill>
          </p:spPr>
        </p:sp>
      </p:grpSp>
      <p:pic>
        <p:nvPicPr>
          <p:cNvPr name="Picture 4" id="4"/>
          <p:cNvPicPr>
            <a:picLocks noChangeAspect="true"/>
          </p:cNvPicPr>
          <p:nvPr/>
        </p:nvPicPr>
        <p:blipFill>
          <a:blip r:embed="rId2"/>
          <a:srcRect l="0" t="0" r="0" b="0"/>
          <a:stretch>
            <a:fillRect/>
          </a:stretch>
        </p:blipFill>
        <p:spPr>
          <a:xfrm flipH="false" flipV="false" rot="0">
            <a:off x="203415" y="278029"/>
            <a:ext cx="1650569" cy="1028700"/>
          </a:xfrm>
          <a:prstGeom prst="rect">
            <a:avLst/>
          </a:prstGeom>
        </p:spPr>
      </p:pic>
      <p:pic>
        <p:nvPicPr>
          <p:cNvPr name="Picture 5" id="5"/>
          <p:cNvPicPr>
            <a:picLocks noChangeAspect="true"/>
          </p:cNvPicPr>
          <p:nvPr/>
        </p:nvPicPr>
        <p:blipFill>
          <a:blip r:embed="rId3"/>
          <a:srcRect l="0" t="0" r="49999" b="0"/>
          <a:stretch>
            <a:fillRect/>
          </a:stretch>
        </p:blipFill>
        <p:spPr>
          <a:xfrm flipH="false" flipV="false" rot="0">
            <a:off x="11731200" y="3360619"/>
            <a:ext cx="5650629" cy="5057313"/>
          </a:xfrm>
          <a:prstGeom prst="rect">
            <a:avLst/>
          </a:prstGeom>
        </p:spPr>
      </p:pic>
      <p:sp>
        <p:nvSpPr>
          <p:cNvPr name="TextBox 6" id="6"/>
          <p:cNvSpPr txBox="true"/>
          <p:nvPr/>
        </p:nvSpPr>
        <p:spPr>
          <a:xfrm rot="0">
            <a:off x="5310408" y="1207709"/>
            <a:ext cx="7016231" cy="1112441"/>
          </a:xfrm>
          <a:prstGeom prst="rect">
            <a:avLst/>
          </a:prstGeom>
        </p:spPr>
        <p:txBody>
          <a:bodyPr anchor="t" rtlCol="false" tIns="0" lIns="0" bIns="0" rIns="0">
            <a:spAutoFit/>
          </a:bodyPr>
          <a:lstStyle/>
          <a:p>
            <a:pPr algn="ctr">
              <a:lnSpc>
                <a:spcPts val="8759"/>
              </a:lnSpc>
            </a:pPr>
            <a:r>
              <a:rPr lang="en-US" sz="7299">
                <a:solidFill>
                  <a:srgbClr val="31356E"/>
                </a:solidFill>
                <a:latin typeface="Poppins Medium Bold"/>
              </a:rPr>
              <a:t>Spell Checker</a:t>
            </a:r>
          </a:p>
        </p:txBody>
      </p:sp>
      <p:sp>
        <p:nvSpPr>
          <p:cNvPr name="TextBox 7" id="7"/>
          <p:cNvSpPr txBox="true"/>
          <p:nvPr/>
        </p:nvSpPr>
        <p:spPr>
          <a:xfrm rot="0">
            <a:off x="521304" y="3750239"/>
            <a:ext cx="10398931" cy="421140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31356E"/>
                </a:solidFill>
                <a:latin typeface="Open Sans Light Bold"/>
              </a:rPr>
              <a:t>This feature checks for the various characters and words for similar patterns by using the edit distance algorithm.</a:t>
            </a:r>
          </a:p>
          <a:p>
            <a:pPr marL="734059" indent="-367030" lvl="1">
              <a:lnSpc>
                <a:spcPts val="4759"/>
              </a:lnSpc>
              <a:buFont typeface="Arial"/>
              <a:buChar char="•"/>
            </a:pPr>
            <a:r>
              <a:rPr lang="en-US" sz="3399">
                <a:solidFill>
                  <a:srgbClr val="31356E"/>
                </a:solidFill>
                <a:latin typeface="Open Sans Light Bold"/>
              </a:rPr>
              <a:t>This Edit distance algorithm calculates the length of two strings and compares the length for performing spell checking function.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31356E"/>
        </a:solidFill>
      </p:bgPr>
    </p:bg>
    <p:spTree>
      <p:nvGrpSpPr>
        <p:cNvPr id="1" name=""/>
        <p:cNvGrpSpPr/>
        <p:nvPr/>
      </p:nvGrpSpPr>
      <p:grpSpPr>
        <a:xfrm>
          <a:off x="0" y="0"/>
          <a:ext cx="0" cy="0"/>
          <a:chOff x="0" y="0"/>
          <a:chExt cx="0" cy="0"/>
        </a:xfrm>
      </p:grpSpPr>
      <p:grpSp>
        <p:nvGrpSpPr>
          <p:cNvPr name="Group 2" id="2"/>
          <p:cNvGrpSpPr/>
          <p:nvPr/>
        </p:nvGrpSpPr>
        <p:grpSpPr>
          <a:xfrm rot="-10800000">
            <a:off x="15271909" y="-705316"/>
            <a:ext cx="3974782" cy="3968422"/>
            <a:chOff x="0" y="0"/>
            <a:chExt cx="6350000" cy="6339840"/>
          </a:xfrm>
        </p:grpSpPr>
        <p:sp>
          <p:nvSpPr>
            <p:cNvPr name="Freeform 3" id="3"/>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FFFFFF"/>
            </a:solidFill>
          </p:spPr>
        </p:sp>
      </p:grpSp>
      <p:pic>
        <p:nvPicPr>
          <p:cNvPr name="Picture 4" id="4"/>
          <p:cNvPicPr>
            <a:picLocks noChangeAspect="true"/>
          </p:cNvPicPr>
          <p:nvPr/>
        </p:nvPicPr>
        <p:blipFill>
          <a:blip r:embed="rId2"/>
          <a:srcRect l="0" t="0" r="0" b="0"/>
          <a:stretch>
            <a:fillRect/>
          </a:stretch>
        </p:blipFill>
        <p:spPr>
          <a:xfrm flipH="false" flipV="false" rot="0">
            <a:off x="203415" y="250195"/>
            <a:ext cx="1650569" cy="1028700"/>
          </a:xfrm>
          <a:prstGeom prst="rect">
            <a:avLst/>
          </a:prstGeom>
        </p:spPr>
      </p:pic>
      <p:pic>
        <p:nvPicPr>
          <p:cNvPr name="Picture 5" id="5"/>
          <p:cNvPicPr>
            <a:picLocks noChangeAspect="true"/>
          </p:cNvPicPr>
          <p:nvPr/>
        </p:nvPicPr>
        <p:blipFill>
          <a:blip r:embed="rId3"/>
          <a:srcRect l="0" t="0" r="19373" b="0"/>
          <a:stretch>
            <a:fillRect/>
          </a:stretch>
        </p:blipFill>
        <p:spPr>
          <a:xfrm flipH="false" flipV="false" rot="0">
            <a:off x="3970650" y="5143500"/>
            <a:ext cx="9111782" cy="4746529"/>
          </a:xfrm>
          <a:prstGeom prst="rect">
            <a:avLst/>
          </a:prstGeom>
        </p:spPr>
      </p:pic>
      <p:sp>
        <p:nvSpPr>
          <p:cNvPr name="TextBox 6" id="6"/>
          <p:cNvSpPr txBox="true"/>
          <p:nvPr/>
        </p:nvSpPr>
        <p:spPr>
          <a:xfrm rot="0">
            <a:off x="3799243" y="1269370"/>
            <a:ext cx="10951892" cy="1228725"/>
          </a:xfrm>
          <a:prstGeom prst="rect">
            <a:avLst/>
          </a:prstGeom>
        </p:spPr>
        <p:txBody>
          <a:bodyPr anchor="t" rtlCol="false" tIns="0" lIns="0" bIns="0" rIns="0">
            <a:spAutoFit/>
          </a:bodyPr>
          <a:lstStyle/>
          <a:p>
            <a:pPr algn="ctr" marL="0" indent="0" lvl="0">
              <a:lnSpc>
                <a:spcPts val="9600"/>
              </a:lnSpc>
              <a:spcBef>
                <a:spcPct val="0"/>
              </a:spcBef>
            </a:pPr>
            <a:r>
              <a:rPr lang="en-US" sz="8000">
                <a:solidFill>
                  <a:srgbClr val="FFFFFF"/>
                </a:solidFill>
                <a:latin typeface="Poppins Medium Bold"/>
              </a:rPr>
              <a:t>Ranking</a:t>
            </a:r>
            <a:r>
              <a:rPr lang="en-US" sz="8000">
                <a:solidFill>
                  <a:srgbClr val="FFFFFF"/>
                </a:solidFill>
                <a:latin typeface="Poppins Medium"/>
              </a:rPr>
              <a:t> </a:t>
            </a:r>
            <a:r>
              <a:rPr lang="en-US" sz="8000">
                <a:solidFill>
                  <a:srgbClr val="FFFFFF"/>
                </a:solidFill>
                <a:latin typeface="Poppins Medium Bold"/>
              </a:rPr>
              <a:t>Webpages</a:t>
            </a:r>
          </a:p>
        </p:txBody>
      </p:sp>
      <p:sp>
        <p:nvSpPr>
          <p:cNvPr name="TextBox 7" id="7"/>
          <p:cNvSpPr txBox="true"/>
          <p:nvPr/>
        </p:nvSpPr>
        <p:spPr>
          <a:xfrm rot="0">
            <a:off x="1853985" y="3196432"/>
            <a:ext cx="13974590" cy="1598892"/>
          </a:xfrm>
          <a:prstGeom prst="rect">
            <a:avLst/>
          </a:prstGeom>
        </p:spPr>
        <p:txBody>
          <a:bodyPr anchor="t" rtlCol="false" tIns="0" lIns="0" bIns="0" rIns="0">
            <a:spAutoFit/>
          </a:bodyPr>
          <a:lstStyle/>
          <a:p>
            <a:pPr algn="l" marL="0" indent="0" lvl="0">
              <a:lnSpc>
                <a:spcPts val="4222"/>
              </a:lnSpc>
              <a:spcBef>
                <a:spcPct val="0"/>
              </a:spcBef>
            </a:pPr>
            <a:r>
              <a:rPr lang="en-US" sz="3016">
                <a:solidFill>
                  <a:srgbClr val="FFFFFF"/>
                </a:solidFill>
                <a:latin typeface="Poppins Medium Bold"/>
              </a:rPr>
              <a:t>The project displays the url of the webpages in which the keyword appears the maximum number of times and displays them in descending order.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31356E"/>
        </a:solidFill>
      </p:bgPr>
    </p:bg>
    <p:spTree>
      <p:nvGrpSpPr>
        <p:cNvPr id="1" name=""/>
        <p:cNvGrpSpPr/>
        <p:nvPr/>
      </p:nvGrpSpPr>
      <p:grpSpPr>
        <a:xfrm>
          <a:off x="0" y="0"/>
          <a:ext cx="0" cy="0"/>
          <a:chOff x="0" y="0"/>
          <a:chExt cx="0" cy="0"/>
        </a:xfrm>
      </p:grpSpPr>
      <p:grpSp>
        <p:nvGrpSpPr>
          <p:cNvPr name="Group 2" id="2"/>
          <p:cNvGrpSpPr/>
          <p:nvPr/>
        </p:nvGrpSpPr>
        <p:grpSpPr>
          <a:xfrm rot="-10800000">
            <a:off x="14710260" y="-955511"/>
            <a:ext cx="3974782" cy="3968422"/>
            <a:chOff x="0" y="0"/>
            <a:chExt cx="6350000" cy="6339840"/>
          </a:xfrm>
        </p:grpSpPr>
        <p:sp>
          <p:nvSpPr>
            <p:cNvPr name="Freeform 3" id="3"/>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FFFFFF"/>
            </a:solidFill>
          </p:spPr>
        </p:sp>
      </p:grpSp>
      <p:pic>
        <p:nvPicPr>
          <p:cNvPr name="Picture 4" id="4"/>
          <p:cNvPicPr>
            <a:picLocks noChangeAspect="true"/>
          </p:cNvPicPr>
          <p:nvPr/>
        </p:nvPicPr>
        <p:blipFill>
          <a:blip r:embed="rId2"/>
          <a:srcRect l="0" t="5064" r="0" b="5064"/>
          <a:stretch>
            <a:fillRect/>
          </a:stretch>
        </p:blipFill>
        <p:spPr>
          <a:xfrm flipH="false" flipV="false" rot="0">
            <a:off x="1028700" y="2192733"/>
            <a:ext cx="16468284" cy="7714598"/>
          </a:xfrm>
          <a:prstGeom prst="rect">
            <a:avLst/>
          </a:prstGeom>
        </p:spPr>
      </p:pic>
      <p:pic>
        <p:nvPicPr>
          <p:cNvPr name="Picture 5" id="5"/>
          <p:cNvPicPr>
            <a:picLocks noChangeAspect="true"/>
          </p:cNvPicPr>
          <p:nvPr/>
        </p:nvPicPr>
        <p:blipFill>
          <a:blip r:embed="rId3"/>
          <a:srcRect l="0" t="0" r="0" b="0"/>
          <a:stretch>
            <a:fillRect/>
          </a:stretch>
        </p:blipFill>
        <p:spPr>
          <a:xfrm flipH="false" flipV="false" rot="0">
            <a:off x="203415" y="345911"/>
            <a:ext cx="1650569" cy="1028700"/>
          </a:xfrm>
          <a:prstGeom prst="rect">
            <a:avLst/>
          </a:prstGeom>
        </p:spPr>
      </p:pic>
      <p:sp>
        <p:nvSpPr>
          <p:cNvPr name="TextBox 6" id="6"/>
          <p:cNvSpPr txBox="true"/>
          <p:nvPr/>
        </p:nvSpPr>
        <p:spPr>
          <a:xfrm rot="0">
            <a:off x="4091152" y="755486"/>
            <a:ext cx="10222066" cy="1228725"/>
          </a:xfrm>
          <a:prstGeom prst="rect">
            <a:avLst/>
          </a:prstGeom>
        </p:spPr>
        <p:txBody>
          <a:bodyPr anchor="t" rtlCol="false" tIns="0" lIns="0" bIns="0" rIns="0">
            <a:spAutoFit/>
          </a:bodyPr>
          <a:lstStyle/>
          <a:p>
            <a:pPr algn="ctr" marL="0" indent="0" lvl="0">
              <a:lnSpc>
                <a:spcPts val="9600"/>
              </a:lnSpc>
              <a:spcBef>
                <a:spcPct val="0"/>
              </a:spcBef>
            </a:pPr>
            <a:r>
              <a:rPr lang="en-US" sz="8000">
                <a:solidFill>
                  <a:srgbClr val="FFFFFF"/>
                </a:solidFill>
                <a:latin typeface="Poppins Medium"/>
              </a:rPr>
              <a:t>Flow Diagram</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18288000" cy="10287000"/>
          </a:xfrm>
          <a:prstGeom prst="rect">
            <a:avLst/>
          </a:prstGeom>
          <a:solidFill>
            <a:srgbClr val="31356E"/>
          </a:solidFill>
        </p:spPr>
      </p:sp>
      <p:grpSp>
        <p:nvGrpSpPr>
          <p:cNvPr name="Group 3" id="3"/>
          <p:cNvGrpSpPr/>
          <p:nvPr/>
        </p:nvGrpSpPr>
        <p:grpSpPr>
          <a:xfrm rot="5400000">
            <a:off x="1027828" y="1029572"/>
            <a:ext cx="1089448" cy="1087705"/>
            <a:chOff x="0" y="0"/>
            <a:chExt cx="6350000" cy="6339840"/>
          </a:xfrm>
        </p:grpSpPr>
        <p:sp>
          <p:nvSpPr>
            <p:cNvPr name="Freeform 4" id="4"/>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31356E"/>
            </a:solidFill>
          </p:spPr>
        </p:sp>
      </p:grpSp>
      <p:grpSp>
        <p:nvGrpSpPr>
          <p:cNvPr name="Group 5" id="5"/>
          <p:cNvGrpSpPr/>
          <p:nvPr/>
        </p:nvGrpSpPr>
        <p:grpSpPr>
          <a:xfrm rot="5400000">
            <a:off x="2115534" y="1269496"/>
            <a:ext cx="1089448" cy="1087705"/>
            <a:chOff x="0" y="0"/>
            <a:chExt cx="6350000" cy="6339840"/>
          </a:xfrm>
        </p:grpSpPr>
        <p:sp>
          <p:nvSpPr>
            <p:cNvPr name="Freeform 6" id="6"/>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FFFFFF"/>
            </a:solidFill>
          </p:spPr>
        </p:sp>
      </p:grpSp>
      <p:pic>
        <p:nvPicPr>
          <p:cNvPr name="Picture 7" id="7"/>
          <p:cNvPicPr>
            <a:picLocks noChangeAspect="true"/>
          </p:cNvPicPr>
          <p:nvPr/>
        </p:nvPicPr>
        <p:blipFill>
          <a:blip r:embed="rId2"/>
          <a:srcRect l="0" t="0" r="0" b="0"/>
          <a:stretch>
            <a:fillRect/>
          </a:stretch>
        </p:blipFill>
        <p:spPr>
          <a:xfrm flipH="false" flipV="false" rot="0">
            <a:off x="0" y="0"/>
            <a:ext cx="1650569" cy="1028700"/>
          </a:xfrm>
          <a:prstGeom prst="rect">
            <a:avLst/>
          </a:prstGeom>
        </p:spPr>
      </p:pic>
      <p:pic>
        <p:nvPicPr>
          <p:cNvPr name="Picture 8" id="8"/>
          <p:cNvPicPr>
            <a:picLocks noChangeAspect="true"/>
          </p:cNvPicPr>
          <p:nvPr/>
        </p:nvPicPr>
        <p:blipFill>
          <a:blip r:embed="rId3"/>
          <a:srcRect l="0" t="0" r="0" b="0"/>
          <a:stretch>
            <a:fillRect/>
          </a:stretch>
        </p:blipFill>
        <p:spPr>
          <a:xfrm flipH="false" flipV="false" rot="0">
            <a:off x="3552600" y="7580563"/>
            <a:ext cx="11550964" cy="1992541"/>
          </a:xfrm>
          <a:prstGeom prst="rect">
            <a:avLst/>
          </a:prstGeom>
        </p:spPr>
      </p:pic>
      <p:sp>
        <p:nvSpPr>
          <p:cNvPr name="TextBox 9" id="9"/>
          <p:cNvSpPr txBox="true"/>
          <p:nvPr/>
        </p:nvSpPr>
        <p:spPr>
          <a:xfrm rot="0">
            <a:off x="3552600" y="3182096"/>
            <a:ext cx="10750023" cy="4398466"/>
          </a:xfrm>
          <a:prstGeom prst="rect">
            <a:avLst/>
          </a:prstGeom>
        </p:spPr>
        <p:txBody>
          <a:bodyPr anchor="t" rtlCol="false" tIns="0" lIns="0" bIns="0" rIns="0">
            <a:spAutoFit/>
          </a:bodyPr>
          <a:lstStyle/>
          <a:p>
            <a:pPr>
              <a:lnSpc>
                <a:spcPts val="3840"/>
              </a:lnSpc>
            </a:pPr>
            <a:r>
              <a:rPr lang="en-US" sz="3200">
                <a:solidFill>
                  <a:srgbClr val="FFFFFF"/>
                </a:solidFill>
                <a:latin typeface="Poppins Medium Bold"/>
              </a:rPr>
              <a:t>Unit testing was done in order to verify that each individual units of the source code executed without any issues.</a:t>
            </a:r>
          </a:p>
          <a:p>
            <a:pPr>
              <a:lnSpc>
                <a:spcPts val="3840"/>
              </a:lnSpc>
            </a:pPr>
          </a:p>
          <a:p>
            <a:pPr>
              <a:lnSpc>
                <a:spcPts val="3840"/>
              </a:lnSpc>
            </a:pPr>
            <a:r>
              <a:rPr lang="en-US" sz="3200">
                <a:solidFill>
                  <a:srgbClr val="FFFFFF"/>
                </a:solidFill>
                <a:latin typeface="Poppins Medium Bold"/>
              </a:rPr>
              <a:t>JUnit is a Unit Testing Framework used to implement unit testing in Java, which speeds up development and increases code quality.</a:t>
            </a:r>
          </a:p>
          <a:p>
            <a:pPr>
              <a:lnSpc>
                <a:spcPts val="3840"/>
              </a:lnSpc>
            </a:pPr>
          </a:p>
          <a:p>
            <a:pPr algn="l" marL="0" indent="0" lvl="0">
              <a:lnSpc>
                <a:spcPts val="3840"/>
              </a:lnSpc>
              <a:spcBef>
                <a:spcPct val="0"/>
              </a:spcBef>
            </a:pPr>
          </a:p>
        </p:txBody>
      </p:sp>
      <p:sp>
        <p:nvSpPr>
          <p:cNvPr name="TextBox 10" id="10"/>
          <p:cNvSpPr txBox="true"/>
          <p:nvPr/>
        </p:nvSpPr>
        <p:spPr>
          <a:xfrm rot="0">
            <a:off x="3552600" y="1468649"/>
            <a:ext cx="2679502" cy="881996"/>
          </a:xfrm>
          <a:prstGeom prst="rect">
            <a:avLst/>
          </a:prstGeom>
        </p:spPr>
        <p:txBody>
          <a:bodyPr anchor="t" rtlCol="false" tIns="0" lIns="0" bIns="0" rIns="0">
            <a:spAutoFit/>
          </a:bodyPr>
          <a:lstStyle/>
          <a:p>
            <a:pPr algn="ctr">
              <a:lnSpc>
                <a:spcPts val="7139"/>
              </a:lnSpc>
            </a:pPr>
            <a:r>
              <a:rPr lang="en-US" sz="5099">
                <a:solidFill>
                  <a:srgbClr val="FFFFFF"/>
                </a:solidFill>
                <a:latin typeface="Open Sans Light Bold"/>
              </a:rPr>
              <a:t>TESTING</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6428230" y="0"/>
            <a:ext cx="1859770" cy="1856795"/>
            <a:chOff x="0" y="0"/>
            <a:chExt cx="6350000" cy="6339840"/>
          </a:xfrm>
        </p:grpSpPr>
        <p:sp>
          <p:nvSpPr>
            <p:cNvPr name="Freeform 3" id="3"/>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31356E"/>
            </a:solidFill>
          </p:spPr>
        </p:sp>
      </p:grpSp>
      <p:grpSp>
        <p:nvGrpSpPr>
          <p:cNvPr name="Group 4" id="4"/>
          <p:cNvGrpSpPr/>
          <p:nvPr/>
        </p:nvGrpSpPr>
        <p:grpSpPr>
          <a:xfrm rot="0">
            <a:off x="0" y="8430205"/>
            <a:ext cx="1859770" cy="1856795"/>
            <a:chOff x="0" y="0"/>
            <a:chExt cx="6350000" cy="6339840"/>
          </a:xfrm>
        </p:grpSpPr>
        <p:sp>
          <p:nvSpPr>
            <p:cNvPr name="Freeform 5" id="5"/>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31356E"/>
            </a:solidFill>
          </p:spPr>
        </p:sp>
      </p:grpSp>
      <p:pic>
        <p:nvPicPr>
          <p:cNvPr name="Picture 6" id="6"/>
          <p:cNvPicPr>
            <a:picLocks noChangeAspect="true"/>
          </p:cNvPicPr>
          <p:nvPr/>
        </p:nvPicPr>
        <p:blipFill>
          <a:blip r:embed="rId2"/>
          <a:srcRect l="0" t="0" r="0" b="0"/>
          <a:stretch>
            <a:fillRect/>
          </a:stretch>
        </p:blipFill>
        <p:spPr>
          <a:xfrm flipH="false" flipV="false" rot="0">
            <a:off x="209201" y="0"/>
            <a:ext cx="1650569" cy="1028700"/>
          </a:xfrm>
          <a:prstGeom prst="rect">
            <a:avLst/>
          </a:prstGeom>
        </p:spPr>
      </p:pic>
      <p:sp>
        <p:nvSpPr>
          <p:cNvPr name="TextBox 7" id="7"/>
          <p:cNvSpPr txBox="true"/>
          <p:nvPr/>
        </p:nvSpPr>
        <p:spPr>
          <a:xfrm rot="0">
            <a:off x="5501885" y="918872"/>
            <a:ext cx="7284230" cy="1228725"/>
          </a:xfrm>
          <a:prstGeom prst="rect">
            <a:avLst/>
          </a:prstGeom>
        </p:spPr>
        <p:txBody>
          <a:bodyPr anchor="t" rtlCol="false" tIns="0" lIns="0" bIns="0" rIns="0">
            <a:spAutoFit/>
          </a:bodyPr>
          <a:lstStyle/>
          <a:p>
            <a:pPr>
              <a:lnSpc>
                <a:spcPts val="9600"/>
              </a:lnSpc>
            </a:pPr>
            <a:r>
              <a:rPr lang="en-US" sz="8000">
                <a:solidFill>
                  <a:srgbClr val="31356E"/>
                </a:solidFill>
                <a:latin typeface="Poppins Medium Bold"/>
              </a:rPr>
              <a:t>Future Scope</a:t>
            </a:r>
          </a:p>
        </p:txBody>
      </p:sp>
      <p:sp>
        <p:nvSpPr>
          <p:cNvPr name="TextBox 8" id="8"/>
          <p:cNvSpPr txBox="true"/>
          <p:nvPr/>
        </p:nvSpPr>
        <p:spPr>
          <a:xfrm rot="0">
            <a:off x="2207306" y="2629138"/>
            <a:ext cx="14760056" cy="6629162"/>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31356E"/>
                </a:solidFill>
                <a:latin typeface="Open Sans Light Bold"/>
              </a:rPr>
              <a:t>Further add-ons can be implemented in the search engine in order to build a full fledged web search engine similar to that of Google or Bing. </a:t>
            </a:r>
            <a:r>
              <a:rPr lang="en-US" sz="3399">
                <a:solidFill>
                  <a:srgbClr val="31356E"/>
                </a:solidFill>
                <a:latin typeface="Open Sans Light"/>
              </a:rPr>
              <a:t> </a:t>
            </a:r>
          </a:p>
          <a:p>
            <a:pPr marL="734059" indent="-367030" lvl="1">
              <a:lnSpc>
                <a:spcPts val="4759"/>
              </a:lnSpc>
              <a:buFont typeface="Arial"/>
              <a:buChar char="•"/>
            </a:pPr>
            <a:r>
              <a:rPr lang="en-US" sz="3399">
                <a:solidFill>
                  <a:srgbClr val="31356E"/>
                </a:solidFill>
                <a:latin typeface="Open Sans Light Bold"/>
              </a:rPr>
              <a:t>This engine will be different to Google or other existing search engines as it will give access to only students of a specific university. This can be further implemented by integrating the project with the university database server giving access to students. </a:t>
            </a:r>
          </a:p>
          <a:p>
            <a:pPr marL="734059" indent="-367030" lvl="1">
              <a:lnSpc>
                <a:spcPts val="4759"/>
              </a:lnSpc>
              <a:buFont typeface="Arial"/>
              <a:buChar char="•"/>
            </a:pPr>
            <a:r>
              <a:rPr lang="en-US" sz="3399">
                <a:solidFill>
                  <a:srgbClr val="31356E"/>
                </a:solidFill>
                <a:latin typeface="Open Sans Light Bold"/>
              </a:rPr>
              <a:t>This will allow students to view and refer previous projects, assignments and research works affiliated with that university.</a:t>
            </a:r>
          </a:p>
          <a:p>
            <a:pPr algn="ctr">
              <a:lnSpc>
                <a:spcPts val="4759"/>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31356E"/>
        </a:solidFill>
      </p:bgPr>
    </p:bg>
    <p:spTree>
      <p:nvGrpSpPr>
        <p:cNvPr id="1" name=""/>
        <p:cNvGrpSpPr/>
        <p:nvPr/>
      </p:nvGrpSpPr>
      <p:grpSpPr>
        <a:xfrm>
          <a:off x="0" y="0"/>
          <a:ext cx="0" cy="0"/>
          <a:chOff x="0" y="0"/>
          <a:chExt cx="0" cy="0"/>
        </a:xfrm>
      </p:grpSpPr>
      <p:grpSp>
        <p:nvGrpSpPr>
          <p:cNvPr name="Group 2" id="2"/>
          <p:cNvGrpSpPr/>
          <p:nvPr/>
        </p:nvGrpSpPr>
        <p:grpSpPr>
          <a:xfrm rot="-10800000">
            <a:off x="15650599" y="-382290"/>
            <a:ext cx="3974782" cy="3968422"/>
            <a:chOff x="0" y="0"/>
            <a:chExt cx="6350000" cy="6339840"/>
          </a:xfrm>
        </p:grpSpPr>
        <p:sp>
          <p:nvSpPr>
            <p:cNvPr name="Freeform 3" id="3"/>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FFFFFF"/>
            </a:solidFill>
          </p:spPr>
        </p:sp>
      </p:grpSp>
      <p:pic>
        <p:nvPicPr>
          <p:cNvPr name="Picture 4" id="4"/>
          <p:cNvPicPr>
            <a:picLocks noChangeAspect="true"/>
          </p:cNvPicPr>
          <p:nvPr/>
        </p:nvPicPr>
        <p:blipFill>
          <a:blip r:embed="rId2"/>
          <a:srcRect l="0" t="0" r="0" b="0"/>
          <a:stretch>
            <a:fillRect/>
          </a:stretch>
        </p:blipFill>
        <p:spPr>
          <a:xfrm flipH="false" flipV="false" rot="0">
            <a:off x="203415" y="250661"/>
            <a:ext cx="1650569" cy="1028700"/>
          </a:xfrm>
          <a:prstGeom prst="rect">
            <a:avLst/>
          </a:prstGeom>
        </p:spPr>
      </p:pic>
      <p:sp>
        <p:nvSpPr>
          <p:cNvPr name="TextBox 5" id="5"/>
          <p:cNvSpPr txBox="true"/>
          <p:nvPr/>
        </p:nvSpPr>
        <p:spPr>
          <a:xfrm rot="0">
            <a:off x="4032967" y="755486"/>
            <a:ext cx="10222066" cy="1228725"/>
          </a:xfrm>
          <a:prstGeom prst="rect">
            <a:avLst/>
          </a:prstGeom>
        </p:spPr>
        <p:txBody>
          <a:bodyPr anchor="t" rtlCol="false" tIns="0" lIns="0" bIns="0" rIns="0">
            <a:spAutoFit/>
          </a:bodyPr>
          <a:lstStyle/>
          <a:p>
            <a:pPr algn="ctr" marL="0" indent="0" lvl="0">
              <a:lnSpc>
                <a:spcPts val="9600"/>
              </a:lnSpc>
              <a:spcBef>
                <a:spcPct val="0"/>
              </a:spcBef>
            </a:pPr>
            <a:r>
              <a:rPr lang="en-US" sz="8000">
                <a:solidFill>
                  <a:srgbClr val="FFFFFF"/>
                </a:solidFill>
                <a:latin typeface="Poppins Medium Bold"/>
              </a:rPr>
              <a:t>Summary</a:t>
            </a:r>
          </a:p>
        </p:txBody>
      </p:sp>
      <p:sp>
        <p:nvSpPr>
          <p:cNvPr name="TextBox 6" id="6"/>
          <p:cNvSpPr txBox="true"/>
          <p:nvPr/>
        </p:nvSpPr>
        <p:spPr>
          <a:xfrm rot="0">
            <a:off x="3549717" y="2939504"/>
            <a:ext cx="11188566" cy="4886127"/>
          </a:xfrm>
          <a:prstGeom prst="rect">
            <a:avLst/>
          </a:prstGeom>
        </p:spPr>
        <p:txBody>
          <a:bodyPr anchor="t" rtlCol="false" tIns="0" lIns="0" bIns="0" rIns="0">
            <a:spAutoFit/>
          </a:bodyPr>
          <a:lstStyle/>
          <a:p>
            <a:pPr algn="just" marL="0" indent="0" lvl="0">
              <a:lnSpc>
                <a:spcPts val="3839"/>
              </a:lnSpc>
              <a:spcBef>
                <a:spcPct val="0"/>
              </a:spcBef>
            </a:pPr>
            <a:r>
              <a:rPr lang="en-US" sz="3199">
                <a:solidFill>
                  <a:srgbClr val="FFFFFF"/>
                </a:solidFill>
                <a:latin typeface="Poppins Medium Bold"/>
              </a:rPr>
              <a:t>The basic idea of the project is to search for various unique URL links in a specific website. It then converts the HTML files to text files where the actual word is searched. So the project displays the frequency and position of the keyword along with ranking the most frequently parsed sites having the keyword. In addition to this, the search engine identifies or performs spell checking function. The project was successfuly executed using the Eclipse IDE. </a:t>
            </a: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31356E"/>
        </a:solidFill>
      </p:bgPr>
    </p:bg>
    <p:spTree>
      <p:nvGrpSpPr>
        <p:cNvPr id="1" name=""/>
        <p:cNvGrpSpPr/>
        <p:nvPr/>
      </p:nvGrpSpPr>
      <p:grpSpPr>
        <a:xfrm>
          <a:off x="0" y="0"/>
          <a:ext cx="0" cy="0"/>
          <a:chOff x="0" y="0"/>
          <a:chExt cx="0" cy="0"/>
        </a:xfrm>
      </p:grpSpPr>
      <p:grpSp>
        <p:nvGrpSpPr>
          <p:cNvPr name="Group 2" id="2"/>
          <p:cNvGrpSpPr/>
          <p:nvPr/>
        </p:nvGrpSpPr>
        <p:grpSpPr>
          <a:xfrm rot="-10800000">
            <a:off x="15271909" y="-955511"/>
            <a:ext cx="3974782" cy="3968422"/>
            <a:chOff x="0" y="0"/>
            <a:chExt cx="6350000" cy="6339840"/>
          </a:xfrm>
        </p:grpSpPr>
        <p:sp>
          <p:nvSpPr>
            <p:cNvPr name="Freeform 3" id="3"/>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FFFFFF"/>
            </a:solidFill>
          </p:spPr>
        </p:sp>
      </p:grpSp>
      <p:sp>
        <p:nvSpPr>
          <p:cNvPr name="TextBox 4" id="4"/>
          <p:cNvSpPr txBox="true"/>
          <p:nvPr/>
        </p:nvSpPr>
        <p:spPr>
          <a:xfrm rot="0">
            <a:off x="3685745" y="4186364"/>
            <a:ext cx="10916509" cy="1302048"/>
          </a:xfrm>
          <a:prstGeom prst="rect">
            <a:avLst/>
          </a:prstGeom>
        </p:spPr>
        <p:txBody>
          <a:bodyPr anchor="t" rtlCol="false" tIns="0" lIns="0" bIns="0" rIns="0">
            <a:spAutoFit/>
          </a:bodyPr>
          <a:lstStyle/>
          <a:p>
            <a:pPr algn="ctr" marL="0" indent="0" lvl="0">
              <a:lnSpc>
                <a:spcPts val="10252"/>
              </a:lnSpc>
              <a:spcBef>
                <a:spcPct val="0"/>
              </a:spcBef>
            </a:pPr>
            <a:r>
              <a:rPr lang="en-US" sz="8543">
                <a:solidFill>
                  <a:srgbClr val="FFFFFF"/>
                </a:solidFill>
                <a:latin typeface="Poppins Medium Bold"/>
              </a:rPr>
              <a:t>Thank</a:t>
            </a:r>
            <a:r>
              <a:rPr lang="en-US" sz="8543">
                <a:solidFill>
                  <a:srgbClr val="FFFFFF"/>
                </a:solidFill>
                <a:latin typeface="Poppins Medium"/>
              </a:rPr>
              <a:t> </a:t>
            </a:r>
            <a:r>
              <a:rPr lang="en-US" sz="8543">
                <a:solidFill>
                  <a:srgbClr val="FFFFFF"/>
                </a:solidFill>
                <a:latin typeface="Poppins Medium Bold"/>
              </a:rPr>
              <a:t>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31356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298083" y="321690"/>
            <a:ext cx="1664926" cy="1037648"/>
          </a:xfrm>
          <a:prstGeom prst="rect">
            <a:avLst/>
          </a:prstGeom>
        </p:spPr>
      </p:pic>
      <p:sp>
        <p:nvSpPr>
          <p:cNvPr name="TextBox 3" id="3"/>
          <p:cNvSpPr txBox="true"/>
          <p:nvPr/>
        </p:nvSpPr>
        <p:spPr>
          <a:xfrm rot="0">
            <a:off x="2414668" y="1349813"/>
            <a:ext cx="13458664" cy="1228725"/>
          </a:xfrm>
          <a:prstGeom prst="rect">
            <a:avLst/>
          </a:prstGeom>
        </p:spPr>
        <p:txBody>
          <a:bodyPr anchor="t" rtlCol="false" tIns="0" lIns="0" bIns="0" rIns="0">
            <a:spAutoFit/>
          </a:bodyPr>
          <a:lstStyle/>
          <a:p>
            <a:pPr algn="ctr" marL="0" indent="0" lvl="0">
              <a:lnSpc>
                <a:spcPts val="9600"/>
              </a:lnSpc>
              <a:spcBef>
                <a:spcPct val="0"/>
              </a:spcBef>
            </a:pPr>
            <a:r>
              <a:rPr lang="en-US" sz="8000" u="none">
                <a:solidFill>
                  <a:srgbClr val="FFFFFF"/>
                </a:solidFill>
                <a:latin typeface="Poppins Medium"/>
              </a:rPr>
              <a:t>Get to Know Our Team</a:t>
            </a:r>
          </a:p>
        </p:txBody>
      </p:sp>
      <p:sp>
        <p:nvSpPr>
          <p:cNvPr name="TextBox 4" id="4"/>
          <p:cNvSpPr txBox="true"/>
          <p:nvPr/>
        </p:nvSpPr>
        <p:spPr>
          <a:xfrm rot="0">
            <a:off x="4781180" y="3566655"/>
            <a:ext cx="9559826" cy="421140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Open Sans Light Bold"/>
              </a:rPr>
              <a:t>Abinaya Elanchezhian - 110061220</a:t>
            </a:r>
          </a:p>
          <a:p>
            <a:pPr>
              <a:lnSpc>
                <a:spcPts val="4759"/>
              </a:lnSpc>
            </a:pPr>
          </a:p>
          <a:p>
            <a:pPr marL="734059" indent="-367030" lvl="1">
              <a:lnSpc>
                <a:spcPts val="4759"/>
              </a:lnSpc>
              <a:buFont typeface="Arial"/>
              <a:buChar char="•"/>
            </a:pPr>
            <a:r>
              <a:rPr lang="en-US" sz="3399">
                <a:solidFill>
                  <a:srgbClr val="FFFFFF"/>
                </a:solidFill>
                <a:latin typeface="Open Sans Light Bold"/>
              </a:rPr>
              <a:t>Lakshmi Narayanan Shankar - 110070078</a:t>
            </a:r>
          </a:p>
          <a:p>
            <a:pPr>
              <a:lnSpc>
                <a:spcPts val="4759"/>
              </a:lnSpc>
            </a:pPr>
          </a:p>
          <a:p>
            <a:pPr marL="734059" indent="-367030" lvl="1">
              <a:lnSpc>
                <a:spcPts val="4759"/>
              </a:lnSpc>
              <a:buFont typeface="Arial"/>
              <a:buChar char="•"/>
            </a:pPr>
            <a:r>
              <a:rPr lang="en-US" sz="3399">
                <a:solidFill>
                  <a:srgbClr val="FFFFFF"/>
                </a:solidFill>
                <a:latin typeface="Open Sans Light Bold"/>
              </a:rPr>
              <a:t>Shruthi Paka - 110062738</a:t>
            </a:r>
          </a:p>
          <a:p>
            <a:pPr>
              <a:lnSpc>
                <a:spcPts val="4759"/>
              </a:lnSpc>
            </a:pPr>
          </a:p>
          <a:p>
            <a:pPr marL="734059" indent="-367030" lvl="1">
              <a:lnSpc>
                <a:spcPts val="4759"/>
              </a:lnSpc>
              <a:buFont typeface="Arial"/>
              <a:buChar char="•"/>
            </a:pPr>
            <a:r>
              <a:rPr lang="en-US" sz="3399">
                <a:solidFill>
                  <a:srgbClr val="FFFFFF"/>
                </a:solidFill>
                <a:latin typeface="Open Sans Light Bold"/>
              </a:rPr>
              <a:t>Vishal Jayaraman - 110067134</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5952794" y="0"/>
            <a:ext cx="2335206" cy="1856795"/>
            <a:chOff x="0" y="0"/>
            <a:chExt cx="7973327" cy="6339840"/>
          </a:xfrm>
        </p:grpSpPr>
        <p:sp>
          <p:nvSpPr>
            <p:cNvPr name="Freeform 3" id="3"/>
            <p:cNvSpPr/>
            <p:nvPr/>
          </p:nvSpPr>
          <p:spPr>
            <a:xfrm>
              <a:off x="0" y="0"/>
              <a:ext cx="7973327" cy="6339840"/>
            </a:xfrm>
            <a:custGeom>
              <a:avLst/>
              <a:gdLst/>
              <a:ahLst/>
              <a:cxnLst/>
              <a:rect r="r" b="b" t="t" l="l"/>
              <a:pathLst>
                <a:path h="6339840" w="7973327">
                  <a:moveTo>
                    <a:pt x="7973327" y="6339840"/>
                  </a:moveTo>
                  <a:lnTo>
                    <a:pt x="0" y="6339840"/>
                  </a:lnTo>
                  <a:lnTo>
                    <a:pt x="0" y="0"/>
                  </a:lnTo>
                  <a:lnTo>
                    <a:pt x="7973327" y="6339840"/>
                  </a:lnTo>
                  <a:close/>
                </a:path>
              </a:pathLst>
            </a:custGeom>
            <a:solidFill>
              <a:srgbClr val="31356E"/>
            </a:solidFill>
          </p:spPr>
        </p:sp>
      </p:grpSp>
      <p:grpSp>
        <p:nvGrpSpPr>
          <p:cNvPr name="Group 4" id="4"/>
          <p:cNvGrpSpPr/>
          <p:nvPr/>
        </p:nvGrpSpPr>
        <p:grpSpPr>
          <a:xfrm rot="0">
            <a:off x="597525" y="4615625"/>
            <a:ext cx="16179881" cy="1055750"/>
            <a:chOff x="0" y="0"/>
            <a:chExt cx="21573175" cy="1407667"/>
          </a:xfrm>
        </p:grpSpPr>
        <p:sp>
          <p:nvSpPr>
            <p:cNvPr name="AutoShape 5" id="5"/>
            <p:cNvSpPr/>
            <p:nvPr/>
          </p:nvSpPr>
          <p:spPr>
            <a:xfrm rot="0">
              <a:off x="0" y="0"/>
              <a:ext cx="21573175" cy="1407667"/>
            </a:xfrm>
            <a:prstGeom prst="rect">
              <a:avLst/>
            </a:prstGeom>
            <a:solidFill>
              <a:srgbClr val="0072FF">
                <a:alpha val="4706"/>
              </a:srgbClr>
            </a:solidFill>
          </p:spPr>
        </p:sp>
        <p:sp>
          <p:nvSpPr>
            <p:cNvPr name="TextBox 6" id="6"/>
            <p:cNvSpPr txBox="true"/>
            <p:nvPr/>
          </p:nvSpPr>
          <p:spPr>
            <a:xfrm rot="0">
              <a:off x="1375742" y="389508"/>
              <a:ext cx="18821692" cy="619125"/>
            </a:xfrm>
            <a:prstGeom prst="rect">
              <a:avLst/>
            </a:prstGeom>
          </p:spPr>
          <p:txBody>
            <a:bodyPr anchor="t" rtlCol="false" tIns="0" lIns="0" bIns="0" rIns="0">
              <a:spAutoFit/>
            </a:bodyPr>
            <a:lstStyle/>
            <a:p>
              <a:pPr>
                <a:lnSpc>
                  <a:spcPts val="3600"/>
                </a:lnSpc>
              </a:pPr>
              <a:r>
                <a:rPr lang="en-US" sz="3000">
                  <a:solidFill>
                    <a:srgbClr val="31356E"/>
                  </a:solidFill>
                  <a:latin typeface="Poppins Medium"/>
                </a:rPr>
                <a:t>Abinaya Elanchezhian - Keyword Search, Powerpoint presentation</a:t>
              </a:r>
            </a:p>
          </p:txBody>
        </p:sp>
      </p:grpSp>
      <p:grpSp>
        <p:nvGrpSpPr>
          <p:cNvPr name="Group 7" id="7"/>
          <p:cNvGrpSpPr/>
          <p:nvPr/>
        </p:nvGrpSpPr>
        <p:grpSpPr>
          <a:xfrm rot="0">
            <a:off x="597525" y="6151355"/>
            <a:ext cx="16179881" cy="1055750"/>
            <a:chOff x="0" y="0"/>
            <a:chExt cx="21573175" cy="1407667"/>
          </a:xfrm>
        </p:grpSpPr>
        <p:sp>
          <p:nvSpPr>
            <p:cNvPr name="AutoShape 8" id="8"/>
            <p:cNvSpPr/>
            <p:nvPr/>
          </p:nvSpPr>
          <p:spPr>
            <a:xfrm rot="0">
              <a:off x="0" y="0"/>
              <a:ext cx="21573175" cy="1407667"/>
            </a:xfrm>
            <a:prstGeom prst="rect">
              <a:avLst/>
            </a:prstGeom>
            <a:solidFill>
              <a:srgbClr val="0072FF">
                <a:alpha val="4706"/>
              </a:srgbClr>
            </a:solidFill>
          </p:spPr>
        </p:sp>
        <p:sp>
          <p:nvSpPr>
            <p:cNvPr name="TextBox 9" id="9"/>
            <p:cNvSpPr txBox="true"/>
            <p:nvPr/>
          </p:nvSpPr>
          <p:spPr>
            <a:xfrm rot="0">
              <a:off x="1375742" y="389508"/>
              <a:ext cx="18821692" cy="619125"/>
            </a:xfrm>
            <a:prstGeom prst="rect">
              <a:avLst/>
            </a:prstGeom>
          </p:spPr>
          <p:txBody>
            <a:bodyPr anchor="t" rtlCol="false" tIns="0" lIns="0" bIns="0" rIns="0">
              <a:spAutoFit/>
            </a:bodyPr>
            <a:lstStyle/>
            <a:p>
              <a:pPr>
                <a:lnSpc>
                  <a:spcPts val="3600"/>
                </a:lnSpc>
              </a:pPr>
              <a:r>
                <a:rPr lang="en-US" sz="3000">
                  <a:solidFill>
                    <a:srgbClr val="31356E"/>
                  </a:solidFill>
                  <a:latin typeface="Poppins Medium"/>
                </a:rPr>
                <a:t>Lakshminarayanan Shankar - Ranking, Project Research</a:t>
              </a:r>
            </a:p>
          </p:txBody>
        </p:sp>
      </p:grpSp>
      <p:grpSp>
        <p:nvGrpSpPr>
          <p:cNvPr name="Group 10" id="10"/>
          <p:cNvGrpSpPr/>
          <p:nvPr/>
        </p:nvGrpSpPr>
        <p:grpSpPr>
          <a:xfrm rot="0">
            <a:off x="597525" y="7605046"/>
            <a:ext cx="16179881" cy="1055750"/>
            <a:chOff x="0" y="0"/>
            <a:chExt cx="21573175" cy="1407667"/>
          </a:xfrm>
        </p:grpSpPr>
        <p:sp>
          <p:nvSpPr>
            <p:cNvPr name="AutoShape 11" id="11"/>
            <p:cNvSpPr/>
            <p:nvPr/>
          </p:nvSpPr>
          <p:spPr>
            <a:xfrm rot="0">
              <a:off x="0" y="0"/>
              <a:ext cx="21573175" cy="1407667"/>
            </a:xfrm>
            <a:prstGeom prst="rect">
              <a:avLst/>
            </a:prstGeom>
            <a:solidFill>
              <a:srgbClr val="0072FF">
                <a:alpha val="4706"/>
              </a:srgbClr>
            </a:solidFill>
          </p:spPr>
        </p:sp>
        <p:sp>
          <p:nvSpPr>
            <p:cNvPr name="TextBox 12" id="12"/>
            <p:cNvSpPr txBox="true"/>
            <p:nvPr/>
          </p:nvSpPr>
          <p:spPr>
            <a:xfrm rot="0">
              <a:off x="1375742" y="389508"/>
              <a:ext cx="18821692" cy="619125"/>
            </a:xfrm>
            <a:prstGeom prst="rect">
              <a:avLst/>
            </a:prstGeom>
          </p:spPr>
          <p:txBody>
            <a:bodyPr anchor="t" rtlCol="false" tIns="0" lIns="0" bIns="0" rIns="0">
              <a:spAutoFit/>
            </a:bodyPr>
            <a:lstStyle/>
            <a:p>
              <a:pPr>
                <a:lnSpc>
                  <a:spcPts val="3600"/>
                </a:lnSpc>
              </a:pPr>
              <a:r>
                <a:rPr lang="en-US" sz="3000">
                  <a:solidFill>
                    <a:srgbClr val="31356E"/>
                  </a:solidFill>
                  <a:latin typeface="Poppins Medium"/>
                </a:rPr>
                <a:t>Shruthi Paka - Spell Checker, Video editing</a:t>
              </a:r>
            </a:p>
          </p:txBody>
        </p:sp>
      </p:grpSp>
      <p:grpSp>
        <p:nvGrpSpPr>
          <p:cNvPr name="Group 13" id="13"/>
          <p:cNvGrpSpPr/>
          <p:nvPr/>
        </p:nvGrpSpPr>
        <p:grpSpPr>
          <a:xfrm rot="0">
            <a:off x="597525" y="9016436"/>
            <a:ext cx="16179881" cy="1055750"/>
            <a:chOff x="0" y="0"/>
            <a:chExt cx="21573175" cy="1407667"/>
          </a:xfrm>
        </p:grpSpPr>
        <p:sp>
          <p:nvSpPr>
            <p:cNvPr name="AutoShape 14" id="14"/>
            <p:cNvSpPr/>
            <p:nvPr/>
          </p:nvSpPr>
          <p:spPr>
            <a:xfrm rot="0">
              <a:off x="0" y="0"/>
              <a:ext cx="21573175" cy="1407667"/>
            </a:xfrm>
            <a:prstGeom prst="rect">
              <a:avLst/>
            </a:prstGeom>
            <a:solidFill>
              <a:srgbClr val="0072FF">
                <a:alpha val="4706"/>
              </a:srgbClr>
            </a:solidFill>
          </p:spPr>
        </p:sp>
        <p:sp>
          <p:nvSpPr>
            <p:cNvPr name="TextBox 15" id="15"/>
            <p:cNvSpPr txBox="true"/>
            <p:nvPr/>
          </p:nvSpPr>
          <p:spPr>
            <a:xfrm rot="0">
              <a:off x="1375742" y="389508"/>
              <a:ext cx="18821692" cy="619125"/>
            </a:xfrm>
            <a:prstGeom prst="rect">
              <a:avLst/>
            </a:prstGeom>
          </p:spPr>
          <p:txBody>
            <a:bodyPr anchor="t" rtlCol="false" tIns="0" lIns="0" bIns="0" rIns="0">
              <a:spAutoFit/>
            </a:bodyPr>
            <a:lstStyle/>
            <a:p>
              <a:pPr>
                <a:lnSpc>
                  <a:spcPts val="3600"/>
                </a:lnSpc>
              </a:pPr>
              <a:r>
                <a:rPr lang="en-US" sz="3000">
                  <a:solidFill>
                    <a:srgbClr val="31356E"/>
                  </a:solidFill>
                  <a:latin typeface="Poppins Medium"/>
                </a:rPr>
                <a:t>Vishal Jayaraman - Web crawler, Testing</a:t>
              </a:r>
            </a:p>
          </p:txBody>
        </p:sp>
      </p:grpSp>
      <p:pic>
        <p:nvPicPr>
          <p:cNvPr name="Picture 16" id="1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245573" y="1584941"/>
            <a:ext cx="1432840" cy="1112482"/>
          </a:xfrm>
          <a:prstGeom prst="rect">
            <a:avLst/>
          </a:prstGeom>
        </p:spPr>
      </p:pic>
      <p:pic>
        <p:nvPicPr>
          <p:cNvPr name="Picture 17" id="17"/>
          <p:cNvPicPr>
            <a:picLocks noChangeAspect="true"/>
          </p:cNvPicPr>
          <p:nvPr/>
        </p:nvPicPr>
        <p:blipFill>
          <a:blip r:embed="rId4"/>
          <a:srcRect l="0" t="0" r="0" b="0"/>
          <a:stretch>
            <a:fillRect/>
          </a:stretch>
        </p:blipFill>
        <p:spPr>
          <a:xfrm flipH="false" flipV="false" rot="0">
            <a:off x="0" y="0"/>
            <a:ext cx="1650569" cy="1028700"/>
          </a:xfrm>
          <a:prstGeom prst="rect">
            <a:avLst/>
          </a:prstGeom>
        </p:spPr>
      </p:pic>
      <p:grpSp>
        <p:nvGrpSpPr>
          <p:cNvPr name="Group 18" id="18"/>
          <p:cNvGrpSpPr/>
          <p:nvPr/>
        </p:nvGrpSpPr>
        <p:grpSpPr>
          <a:xfrm rot="0">
            <a:off x="597525" y="1431714"/>
            <a:ext cx="15355269" cy="2531417"/>
            <a:chOff x="0" y="0"/>
            <a:chExt cx="20473691" cy="3375222"/>
          </a:xfrm>
        </p:grpSpPr>
        <p:sp>
          <p:nvSpPr>
            <p:cNvPr name="TextBox 19" id="19"/>
            <p:cNvSpPr txBox="true"/>
            <p:nvPr/>
          </p:nvSpPr>
          <p:spPr>
            <a:xfrm rot="0">
              <a:off x="0" y="-9525"/>
              <a:ext cx="20473691" cy="1635125"/>
            </a:xfrm>
            <a:prstGeom prst="rect">
              <a:avLst/>
            </a:prstGeom>
          </p:spPr>
          <p:txBody>
            <a:bodyPr anchor="t" rtlCol="false" tIns="0" lIns="0" bIns="0" rIns="0">
              <a:spAutoFit/>
            </a:bodyPr>
            <a:lstStyle/>
            <a:p>
              <a:pPr>
                <a:lnSpc>
                  <a:spcPts val="9600"/>
                </a:lnSpc>
              </a:pPr>
              <a:r>
                <a:rPr lang="en-US" sz="8000">
                  <a:solidFill>
                    <a:srgbClr val="31356E"/>
                  </a:solidFill>
                  <a:latin typeface="Poppins Medium"/>
                </a:rPr>
                <a:t>Roles &amp; Responsibilitites</a:t>
              </a:r>
            </a:p>
          </p:txBody>
        </p:sp>
        <p:sp>
          <p:nvSpPr>
            <p:cNvPr name="TextBox 20" id="20"/>
            <p:cNvSpPr txBox="true"/>
            <p:nvPr/>
          </p:nvSpPr>
          <p:spPr>
            <a:xfrm rot="0">
              <a:off x="0" y="1987747"/>
              <a:ext cx="20473691" cy="1387475"/>
            </a:xfrm>
            <a:prstGeom prst="rect">
              <a:avLst/>
            </a:prstGeom>
          </p:spPr>
          <p:txBody>
            <a:bodyPr anchor="t" rtlCol="false" tIns="0" lIns="0" bIns="0" rIns="0">
              <a:spAutoFit/>
            </a:bodyPr>
            <a:lstStyle/>
            <a:p>
              <a:pPr marL="0" indent="0" lvl="0">
                <a:lnSpc>
                  <a:spcPts val="4200"/>
                </a:lnSpc>
                <a:spcBef>
                  <a:spcPct val="0"/>
                </a:spcBef>
              </a:pPr>
              <a:r>
                <a:rPr lang="en-US" sz="3000">
                  <a:solidFill>
                    <a:srgbClr val="242424"/>
                  </a:solidFill>
                  <a:latin typeface="Poppins Medium"/>
                </a:rPr>
                <a:t>The team equally divided the roles and collaborated with eachother for the development of the Search engine.</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488" y="1488"/>
            <a:ext cx="1859770" cy="1856795"/>
            <a:chOff x="0" y="0"/>
            <a:chExt cx="6350000" cy="6339840"/>
          </a:xfrm>
        </p:grpSpPr>
        <p:sp>
          <p:nvSpPr>
            <p:cNvPr name="Freeform 3" id="3"/>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31356E"/>
            </a:solidFill>
          </p:spPr>
        </p:sp>
      </p:grpSp>
      <p:grpSp>
        <p:nvGrpSpPr>
          <p:cNvPr name="Group 4" id="4"/>
          <p:cNvGrpSpPr/>
          <p:nvPr/>
        </p:nvGrpSpPr>
        <p:grpSpPr>
          <a:xfrm rot="-5400000">
            <a:off x="16429717" y="8428717"/>
            <a:ext cx="1859770" cy="1856795"/>
            <a:chOff x="0" y="0"/>
            <a:chExt cx="6350000" cy="6339840"/>
          </a:xfrm>
        </p:grpSpPr>
        <p:sp>
          <p:nvSpPr>
            <p:cNvPr name="Freeform 5" id="5"/>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31356E"/>
            </a:solidFill>
          </p:spPr>
        </p:sp>
      </p:grpSp>
      <p:pic>
        <p:nvPicPr>
          <p:cNvPr name="Picture 6" id="6"/>
          <p:cNvPicPr>
            <a:picLocks noChangeAspect="true"/>
          </p:cNvPicPr>
          <p:nvPr/>
        </p:nvPicPr>
        <p:blipFill>
          <a:blip r:embed="rId2"/>
          <a:srcRect l="0" t="0" r="0" b="0"/>
          <a:stretch>
            <a:fillRect/>
          </a:stretch>
        </p:blipFill>
        <p:spPr>
          <a:xfrm flipH="false" flipV="false" rot="0">
            <a:off x="206225" y="415535"/>
            <a:ext cx="1650569" cy="1028700"/>
          </a:xfrm>
          <a:prstGeom prst="rect">
            <a:avLst/>
          </a:prstGeom>
        </p:spPr>
      </p:pic>
      <p:pic>
        <p:nvPicPr>
          <p:cNvPr name="Picture 7" id="7"/>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320006" y="1911718"/>
            <a:ext cx="1276354" cy="1250826"/>
          </a:xfrm>
          <a:prstGeom prst="rect">
            <a:avLst/>
          </a:prstGeom>
        </p:spPr>
      </p:pic>
      <p:pic>
        <p:nvPicPr>
          <p:cNvPr name="Picture 8" id="8"/>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378284" y="3697757"/>
            <a:ext cx="1306451" cy="1223313"/>
          </a:xfrm>
          <a:prstGeom prst="rect">
            <a:avLst/>
          </a:prstGeom>
        </p:spPr>
      </p:pic>
      <p:pic>
        <p:nvPicPr>
          <p:cNvPr name="Picture 9" id="9"/>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531246" y="4740719"/>
            <a:ext cx="3125512" cy="3137277"/>
          </a:xfrm>
          <a:prstGeom prst="rect">
            <a:avLst/>
          </a:prstGeom>
        </p:spPr>
      </p:pic>
      <p:pic>
        <p:nvPicPr>
          <p:cNvPr name="Picture 10" id="10"/>
          <p:cNvPicPr>
            <a:picLocks noChangeAspect="true"/>
          </p:cNvPicPr>
          <p:nvPr/>
        </p:nvPicPr>
        <p:blipFill>
          <a:blip r:embed="rId9"/>
          <a:srcRect l="0" t="0" r="0" b="0"/>
          <a:stretch>
            <a:fillRect/>
          </a:stretch>
        </p:blipFill>
        <p:spPr>
          <a:xfrm flipH="false" flipV="false" rot="0">
            <a:off x="320006" y="7663033"/>
            <a:ext cx="1336226" cy="1336226"/>
          </a:xfrm>
          <a:prstGeom prst="rect">
            <a:avLst/>
          </a:prstGeom>
        </p:spPr>
      </p:pic>
      <p:sp>
        <p:nvSpPr>
          <p:cNvPr name="TextBox 11" id="11"/>
          <p:cNvSpPr txBox="true"/>
          <p:nvPr/>
        </p:nvSpPr>
        <p:spPr>
          <a:xfrm rot="0">
            <a:off x="2280669" y="920360"/>
            <a:ext cx="13726662" cy="1228725"/>
          </a:xfrm>
          <a:prstGeom prst="rect">
            <a:avLst/>
          </a:prstGeom>
        </p:spPr>
        <p:txBody>
          <a:bodyPr anchor="t" rtlCol="false" tIns="0" lIns="0" bIns="0" rIns="0">
            <a:spAutoFit/>
          </a:bodyPr>
          <a:lstStyle/>
          <a:p>
            <a:pPr algn="ctr">
              <a:lnSpc>
                <a:spcPts val="9600"/>
              </a:lnSpc>
            </a:pPr>
            <a:r>
              <a:rPr lang="en-US" sz="8000">
                <a:solidFill>
                  <a:srgbClr val="31356E"/>
                </a:solidFill>
                <a:latin typeface="Poppins Medium"/>
              </a:rPr>
              <a:t>Tools Used</a:t>
            </a:r>
          </a:p>
        </p:txBody>
      </p:sp>
      <p:sp>
        <p:nvSpPr>
          <p:cNvPr name="TextBox 12" id="12"/>
          <p:cNvSpPr txBox="true"/>
          <p:nvPr/>
        </p:nvSpPr>
        <p:spPr>
          <a:xfrm rot="0">
            <a:off x="4396331" y="2836829"/>
            <a:ext cx="9947134" cy="584756"/>
          </a:xfrm>
          <a:prstGeom prst="rect">
            <a:avLst/>
          </a:prstGeom>
        </p:spPr>
        <p:txBody>
          <a:bodyPr anchor="t" rtlCol="false" tIns="0" lIns="0" bIns="0" rIns="0">
            <a:spAutoFit/>
          </a:bodyPr>
          <a:lstStyle/>
          <a:p>
            <a:pPr algn="ctr">
              <a:lnSpc>
                <a:spcPts val="4759"/>
              </a:lnSpc>
            </a:pPr>
            <a:r>
              <a:rPr lang="en-US" sz="3399">
                <a:solidFill>
                  <a:srgbClr val="31356E"/>
                </a:solidFill>
                <a:latin typeface="Poppins Medium Bold"/>
              </a:rPr>
              <a:t>Github - For maintaining the code structure</a:t>
            </a:r>
          </a:p>
        </p:txBody>
      </p:sp>
      <p:sp>
        <p:nvSpPr>
          <p:cNvPr name="TextBox 13" id="13"/>
          <p:cNvSpPr txBox="true"/>
          <p:nvPr/>
        </p:nvSpPr>
        <p:spPr>
          <a:xfrm rot="0">
            <a:off x="5839867" y="3983698"/>
            <a:ext cx="6608266" cy="584756"/>
          </a:xfrm>
          <a:prstGeom prst="rect">
            <a:avLst/>
          </a:prstGeom>
        </p:spPr>
        <p:txBody>
          <a:bodyPr anchor="t" rtlCol="false" tIns="0" lIns="0" bIns="0" rIns="0">
            <a:spAutoFit/>
          </a:bodyPr>
          <a:lstStyle/>
          <a:p>
            <a:pPr algn="ctr">
              <a:lnSpc>
                <a:spcPts val="4759"/>
              </a:lnSpc>
            </a:pPr>
            <a:r>
              <a:rPr lang="en-US" sz="3399">
                <a:solidFill>
                  <a:srgbClr val="31356E"/>
                </a:solidFill>
                <a:latin typeface="Open Sans Light Bold"/>
              </a:rPr>
              <a:t>Eclipse - Running the java code</a:t>
            </a:r>
          </a:p>
        </p:txBody>
      </p:sp>
      <p:sp>
        <p:nvSpPr>
          <p:cNvPr name="TextBox 14" id="14"/>
          <p:cNvSpPr txBox="true"/>
          <p:nvPr/>
        </p:nvSpPr>
        <p:spPr>
          <a:xfrm rot="0">
            <a:off x="4988917" y="5076825"/>
            <a:ext cx="8310166" cy="584756"/>
          </a:xfrm>
          <a:prstGeom prst="rect">
            <a:avLst/>
          </a:prstGeom>
        </p:spPr>
        <p:txBody>
          <a:bodyPr anchor="t" rtlCol="false" tIns="0" lIns="0" bIns="0" rIns="0">
            <a:spAutoFit/>
          </a:bodyPr>
          <a:lstStyle/>
          <a:p>
            <a:pPr algn="ctr">
              <a:lnSpc>
                <a:spcPts val="4759"/>
              </a:lnSpc>
            </a:pPr>
            <a:r>
              <a:rPr lang="en-US" sz="3399">
                <a:solidFill>
                  <a:srgbClr val="31356E"/>
                </a:solidFill>
                <a:latin typeface="Open Sans Light Bold"/>
              </a:rPr>
              <a:t>Canva - For designing the presentation</a:t>
            </a:r>
          </a:p>
        </p:txBody>
      </p:sp>
      <p:sp>
        <p:nvSpPr>
          <p:cNvPr name="TextBox 15" id="15"/>
          <p:cNvSpPr txBox="true"/>
          <p:nvPr/>
        </p:nvSpPr>
        <p:spPr>
          <a:xfrm rot="0">
            <a:off x="2459335" y="6242683"/>
            <a:ext cx="13369330" cy="584756"/>
          </a:xfrm>
          <a:prstGeom prst="rect">
            <a:avLst/>
          </a:prstGeom>
        </p:spPr>
        <p:txBody>
          <a:bodyPr anchor="t" rtlCol="false" tIns="0" lIns="0" bIns="0" rIns="0">
            <a:spAutoFit/>
          </a:bodyPr>
          <a:lstStyle/>
          <a:p>
            <a:pPr algn="ctr">
              <a:lnSpc>
                <a:spcPts val="4759"/>
              </a:lnSpc>
            </a:pPr>
            <a:r>
              <a:rPr lang="en-US" sz="3399">
                <a:solidFill>
                  <a:srgbClr val="31356E"/>
                </a:solidFill>
                <a:latin typeface="Open Sans Light Bold"/>
              </a:rPr>
              <a:t>Microsoft Teams, Whatsapp - Communication within the team</a:t>
            </a:r>
          </a:p>
        </p:txBody>
      </p:sp>
      <p:sp>
        <p:nvSpPr>
          <p:cNvPr name="TextBox 16" id="16"/>
          <p:cNvSpPr txBox="true"/>
          <p:nvPr/>
        </p:nvSpPr>
        <p:spPr>
          <a:xfrm rot="0">
            <a:off x="5098779" y="7424305"/>
            <a:ext cx="8542238" cy="584756"/>
          </a:xfrm>
          <a:prstGeom prst="rect">
            <a:avLst/>
          </a:prstGeom>
        </p:spPr>
        <p:txBody>
          <a:bodyPr anchor="t" rtlCol="false" tIns="0" lIns="0" bIns="0" rIns="0">
            <a:spAutoFit/>
          </a:bodyPr>
          <a:lstStyle/>
          <a:p>
            <a:pPr algn="ctr">
              <a:lnSpc>
                <a:spcPts val="4759"/>
              </a:lnSpc>
            </a:pPr>
            <a:r>
              <a:rPr lang="en-US" sz="3399">
                <a:solidFill>
                  <a:srgbClr val="31356E"/>
                </a:solidFill>
                <a:latin typeface="Open Sans Light Bold"/>
              </a:rPr>
              <a:t>Outlook - For all official communication</a:t>
            </a:r>
          </a:p>
        </p:txBody>
      </p:sp>
      <p:sp>
        <p:nvSpPr>
          <p:cNvPr name="TextBox 17" id="17"/>
          <p:cNvSpPr txBox="true"/>
          <p:nvPr/>
        </p:nvSpPr>
        <p:spPr>
          <a:xfrm rot="0">
            <a:off x="5471792" y="8673544"/>
            <a:ext cx="7796212" cy="584756"/>
          </a:xfrm>
          <a:prstGeom prst="rect">
            <a:avLst/>
          </a:prstGeom>
        </p:spPr>
        <p:txBody>
          <a:bodyPr anchor="t" rtlCol="false" tIns="0" lIns="0" bIns="0" rIns="0">
            <a:spAutoFit/>
          </a:bodyPr>
          <a:lstStyle/>
          <a:p>
            <a:pPr algn="ctr">
              <a:lnSpc>
                <a:spcPts val="4759"/>
              </a:lnSpc>
            </a:pPr>
            <a:r>
              <a:rPr lang="en-US" sz="3399">
                <a:solidFill>
                  <a:srgbClr val="31356E"/>
                </a:solidFill>
                <a:latin typeface="Open Sans Light Bold"/>
              </a:rPr>
              <a:t>Lucidchart - Flow Diagram designing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31356E"/>
        </a:solidFill>
      </p:bgPr>
    </p:bg>
    <p:spTree>
      <p:nvGrpSpPr>
        <p:cNvPr id="1" name=""/>
        <p:cNvGrpSpPr/>
        <p:nvPr/>
      </p:nvGrpSpPr>
      <p:grpSpPr>
        <a:xfrm>
          <a:off x="0" y="0"/>
          <a:ext cx="0" cy="0"/>
          <a:chOff x="0" y="0"/>
          <a:chExt cx="0" cy="0"/>
        </a:xfrm>
      </p:grpSpPr>
      <p:grpSp>
        <p:nvGrpSpPr>
          <p:cNvPr name="Group 2" id="2"/>
          <p:cNvGrpSpPr/>
          <p:nvPr/>
        </p:nvGrpSpPr>
        <p:grpSpPr>
          <a:xfrm rot="-10800000">
            <a:off x="15271909" y="-670562"/>
            <a:ext cx="3974782" cy="3968422"/>
            <a:chOff x="0" y="0"/>
            <a:chExt cx="6350000" cy="6339840"/>
          </a:xfrm>
        </p:grpSpPr>
        <p:sp>
          <p:nvSpPr>
            <p:cNvPr name="Freeform 3" id="3"/>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FFFFFF"/>
            </a:solidFill>
          </p:spPr>
        </p:sp>
      </p:grpSp>
      <p:pic>
        <p:nvPicPr>
          <p:cNvPr name="Picture 4" id="4"/>
          <p:cNvPicPr>
            <a:picLocks noChangeAspect="true"/>
          </p:cNvPicPr>
          <p:nvPr/>
        </p:nvPicPr>
        <p:blipFill>
          <a:blip r:embed="rId2"/>
          <a:srcRect l="0" t="0" r="0" b="0"/>
          <a:stretch>
            <a:fillRect/>
          </a:stretch>
        </p:blipFill>
        <p:spPr>
          <a:xfrm flipH="false" flipV="false" rot="0">
            <a:off x="341486" y="284949"/>
            <a:ext cx="1650569" cy="1028700"/>
          </a:xfrm>
          <a:prstGeom prst="rect">
            <a:avLst/>
          </a:prstGeom>
        </p:spPr>
      </p:pic>
      <p:sp>
        <p:nvSpPr>
          <p:cNvPr name="TextBox 5" id="5"/>
          <p:cNvSpPr txBox="true"/>
          <p:nvPr/>
        </p:nvSpPr>
        <p:spPr>
          <a:xfrm rot="0">
            <a:off x="4032967" y="1019175"/>
            <a:ext cx="10222066" cy="1228725"/>
          </a:xfrm>
          <a:prstGeom prst="rect">
            <a:avLst/>
          </a:prstGeom>
        </p:spPr>
        <p:txBody>
          <a:bodyPr anchor="t" rtlCol="false" tIns="0" lIns="0" bIns="0" rIns="0">
            <a:spAutoFit/>
          </a:bodyPr>
          <a:lstStyle/>
          <a:p>
            <a:pPr algn="ctr" marL="0" indent="0" lvl="0">
              <a:lnSpc>
                <a:spcPts val="9600"/>
              </a:lnSpc>
              <a:spcBef>
                <a:spcPct val="0"/>
              </a:spcBef>
            </a:pPr>
            <a:r>
              <a:rPr lang="en-US" sz="8000">
                <a:solidFill>
                  <a:srgbClr val="FFFFFF"/>
                </a:solidFill>
                <a:latin typeface="Poppins Medium"/>
              </a:rPr>
              <a:t>Project Overview</a:t>
            </a:r>
          </a:p>
        </p:txBody>
      </p:sp>
      <p:grpSp>
        <p:nvGrpSpPr>
          <p:cNvPr name="Group 6" id="6"/>
          <p:cNvGrpSpPr/>
          <p:nvPr/>
        </p:nvGrpSpPr>
        <p:grpSpPr>
          <a:xfrm rot="0">
            <a:off x="1992055" y="3461091"/>
            <a:ext cx="12321163" cy="1748568"/>
            <a:chOff x="0" y="0"/>
            <a:chExt cx="16428217" cy="2331424"/>
          </a:xfrm>
        </p:grpSpPr>
        <p:sp>
          <p:nvSpPr>
            <p:cNvPr name="TextBox 7" id="7"/>
            <p:cNvSpPr txBox="true"/>
            <p:nvPr/>
          </p:nvSpPr>
          <p:spPr>
            <a:xfrm rot="0">
              <a:off x="0" y="9525"/>
              <a:ext cx="16428217" cy="579702"/>
            </a:xfrm>
            <a:prstGeom prst="rect">
              <a:avLst/>
            </a:prstGeom>
          </p:spPr>
          <p:txBody>
            <a:bodyPr anchor="t" rtlCol="false" tIns="0" lIns="0" bIns="0" rIns="0">
              <a:spAutoFit/>
            </a:bodyPr>
            <a:lstStyle/>
            <a:p>
              <a:pPr algn="l" marL="0" indent="0" lvl="0">
                <a:lnSpc>
                  <a:spcPts val="3479"/>
                </a:lnSpc>
                <a:spcBef>
                  <a:spcPct val="0"/>
                </a:spcBef>
              </a:pPr>
              <a:r>
                <a:rPr lang="en-US" sz="2900">
                  <a:solidFill>
                    <a:srgbClr val="FFFFFF"/>
                  </a:solidFill>
                  <a:latin typeface="Poppins Medium Bold"/>
                </a:rPr>
                <a:t>Basic idea : </a:t>
              </a:r>
            </a:p>
          </p:txBody>
        </p:sp>
        <p:sp>
          <p:nvSpPr>
            <p:cNvPr name="TextBox 8" id="8"/>
            <p:cNvSpPr txBox="true"/>
            <p:nvPr/>
          </p:nvSpPr>
          <p:spPr>
            <a:xfrm rot="0">
              <a:off x="0" y="1129634"/>
              <a:ext cx="16428217" cy="1201791"/>
            </a:xfrm>
            <a:prstGeom prst="rect">
              <a:avLst/>
            </a:prstGeom>
          </p:spPr>
          <p:txBody>
            <a:bodyPr anchor="t" rtlCol="false" tIns="0" lIns="0" bIns="0" rIns="0">
              <a:spAutoFit/>
            </a:bodyPr>
            <a:lstStyle/>
            <a:p>
              <a:pPr algn="l" marL="0" indent="0" lvl="0">
                <a:lnSpc>
                  <a:spcPts val="3639"/>
                </a:lnSpc>
                <a:spcBef>
                  <a:spcPct val="0"/>
                </a:spcBef>
              </a:pPr>
              <a:r>
                <a:rPr lang="en-US" sz="2599">
                  <a:solidFill>
                    <a:srgbClr val="FFFFFF"/>
                  </a:solidFill>
                  <a:latin typeface="Poppins Medium"/>
                </a:rPr>
                <a:t>To develop a web search engine that is designed for accessing the information available on the internet regarding a specific field of interest.</a:t>
              </a:r>
            </a:p>
          </p:txBody>
        </p:sp>
      </p:grpSp>
      <p:grpSp>
        <p:nvGrpSpPr>
          <p:cNvPr name="Group 9" id="9"/>
          <p:cNvGrpSpPr/>
          <p:nvPr/>
        </p:nvGrpSpPr>
        <p:grpSpPr>
          <a:xfrm rot="0">
            <a:off x="1992055" y="5983545"/>
            <a:ext cx="12321163" cy="2261569"/>
            <a:chOff x="0" y="0"/>
            <a:chExt cx="16428217" cy="3015425"/>
          </a:xfrm>
        </p:grpSpPr>
        <p:sp>
          <p:nvSpPr>
            <p:cNvPr name="TextBox 10" id="10"/>
            <p:cNvSpPr txBox="true"/>
            <p:nvPr/>
          </p:nvSpPr>
          <p:spPr>
            <a:xfrm rot="0">
              <a:off x="0" y="9525"/>
              <a:ext cx="16428217" cy="579702"/>
            </a:xfrm>
            <a:prstGeom prst="rect">
              <a:avLst/>
            </a:prstGeom>
          </p:spPr>
          <p:txBody>
            <a:bodyPr anchor="t" rtlCol="false" tIns="0" lIns="0" bIns="0" rIns="0">
              <a:spAutoFit/>
            </a:bodyPr>
            <a:lstStyle/>
            <a:p>
              <a:pPr algn="l" marL="0" indent="0" lvl="0">
                <a:lnSpc>
                  <a:spcPts val="3479"/>
                </a:lnSpc>
                <a:spcBef>
                  <a:spcPct val="0"/>
                </a:spcBef>
              </a:pPr>
              <a:r>
                <a:rPr lang="en-US" sz="2900">
                  <a:solidFill>
                    <a:srgbClr val="FFFFFF"/>
                  </a:solidFill>
                  <a:latin typeface="Poppins Medium Bold"/>
                </a:rPr>
                <a:t>Algorithms used: </a:t>
              </a:r>
            </a:p>
          </p:txBody>
        </p:sp>
        <p:sp>
          <p:nvSpPr>
            <p:cNvPr name="TextBox 11" id="11"/>
            <p:cNvSpPr txBox="true"/>
            <p:nvPr/>
          </p:nvSpPr>
          <p:spPr>
            <a:xfrm rot="0">
              <a:off x="0" y="1148684"/>
              <a:ext cx="16428217" cy="1866742"/>
            </a:xfrm>
            <a:prstGeom prst="rect">
              <a:avLst/>
            </a:prstGeom>
          </p:spPr>
          <p:txBody>
            <a:bodyPr anchor="t" rtlCol="false" tIns="0" lIns="0" bIns="0" rIns="0">
              <a:spAutoFit/>
            </a:bodyPr>
            <a:lstStyle/>
            <a:p>
              <a:pPr>
                <a:lnSpc>
                  <a:spcPts val="3779"/>
                </a:lnSpc>
              </a:pPr>
              <a:r>
                <a:rPr lang="en-US" sz="2699">
                  <a:solidFill>
                    <a:srgbClr val="FFFFFF"/>
                  </a:solidFill>
                  <a:latin typeface="Poppins Medium"/>
                </a:rPr>
                <a:t>Boyer - Moore Algorithm for Keyword searching</a:t>
              </a:r>
            </a:p>
            <a:p>
              <a:pPr>
                <a:lnSpc>
                  <a:spcPts val="3779"/>
                </a:lnSpc>
              </a:pPr>
              <a:r>
                <a:rPr lang="en-US" sz="2699">
                  <a:solidFill>
                    <a:srgbClr val="FFFFFF"/>
                  </a:solidFill>
                  <a:latin typeface="Poppins Medium"/>
                </a:rPr>
                <a:t>Merge sort - Webpage ranking, Frequency counter</a:t>
              </a:r>
            </a:p>
            <a:p>
              <a:pPr algn="l" marL="0" indent="0" lvl="0">
                <a:lnSpc>
                  <a:spcPts val="3779"/>
                </a:lnSpc>
                <a:spcBef>
                  <a:spcPct val="0"/>
                </a:spcBef>
              </a:pPr>
              <a:r>
                <a:rPr lang="en-US" sz="2699">
                  <a:solidFill>
                    <a:srgbClr val="FFFFFF"/>
                  </a:solidFill>
                  <a:latin typeface="Poppins Medium"/>
                </a:rPr>
                <a:t>Edit- Distance Algorithm - Spell checker</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31356E"/>
        </a:solidFill>
      </p:bgPr>
    </p:bg>
    <p:spTree>
      <p:nvGrpSpPr>
        <p:cNvPr id="1" name=""/>
        <p:cNvGrpSpPr/>
        <p:nvPr/>
      </p:nvGrpSpPr>
      <p:grpSpPr>
        <a:xfrm>
          <a:off x="0" y="0"/>
          <a:ext cx="0" cy="0"/>
          <a:chOff x="0" y="0"/>
          <a:chExt cx="0" cy="0"/>
        </a:xfrm>
      </p:grpSpPr>
      <p:grpSp>
        <p:nvGrpSpPr>
          <p:cNvPr name="Group 2" id="2"/>
          <p:cNvGrpSpPr/>
          <p:nvPr/>
        </p:nvGrpSpPr>
        <p:grpSpPr>
          <a:xfrm rot="-10800000">
            <a:off x="15650599" y="-317259"/>
            <a:ext cx="3974782" cy="3968422"/>
            <a:chOff x="0" y="0"/>
            <a:chExt cx="6350000" cy="6339840"/>
          </a:xfrm>
        </p:grpSpPr>
        <p:sp>
          <p:nvSpPr>
            <p:cNvPr name="Freeform 3" id="3"/>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FFFFFF"/>
            </a:solidFill>
          </p:spPr>
        </p:sp>
      </p:grpSp>
      <p:pic>
        <p:nvPicPr>
          <p:cNvPr name="Picture 4" id="4"/>
          <p:cNvPicPr>
            <a:picLocks noChangeAspect="true"/>
          </p:cNvPicPr>
          <p:nvPr/>
        </p:nvPicPr>
        <p:blipFill>
          <a:blip r:embed="rId2"/>
          <a:srcRect l="0" t="0" r="0" b="0"/>
          <a:stretch>
            <a:fillRect/>
          </a:stretch>
        </p:blipFill>
        <p:spPr>
          <a:xfrm flipH="false" flipV="false" rot="0">
            <a:off x="203415" y="360224"/>
            <a:ext cx="1650569" cy="1028700"/>
          </a:xfrm>
          <a:prstGeom prst="rect">
            <a:avLst/>
          </a:prstGeom>
        </p:spPr>
      </p:pic>
      <p:pic>
        <p:nvPicPr>
          <p:cNvPr name="Picture 5" id="5"/>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5871490" y="360224"/>
            <a:ext cx="1387810" cy="2057400"/>
          </a:xfrm>
          <a:prstGeom prst="rect">
            <a:avLst/>
          </a:prstGeom>
        </p:spPr>
      </p:pic>
      <p:sp>
        <p:nvSpPr>
          <p:cNvPr name="TextBox 6" id="6"/>
          <p:cNvSpPr txBox="true"/>
          <p:nvPr/>
        </p:nvSpPr>
        <p:spPr>
          <a:xfrm rot="0">
            <a:off x="3586592" y="1379399"/>
            <a:ext cx="12064007" cy="1228725"/>
          </a:xfrm>
          <a:prstGeom prst="rect">
            <a:avLst/>
          </a:prstGeom>
        </p:spPr>
        <p:txBody>
          <a:bodyPr anchor="t" rtlCol="false" tIns="0" lIns="0" bIns="0" rIns="0">
            <a:spAutoFit/>
          </a:bodyPr>
          <a:lstStyle/>
          <a:p>
            <a:pPr algn="ctr" marL="0" indent="0" lvl="0">
              <a:lnSpc>
                <a:spcPts val="9600"/>
              </a:lnSpc>
              <a:spcBef>
                <a:spcPct val="0"/>
              </a:spcBef>
            </a:pPr>
            <a:r>
              <a:rPr lang="en-US" sz="8000">
                <a:solidFill>
                  <a:srgbClr val="FFFFFF"/>
                </a:solidFill>
                <a:latin typeface="Poppins Medium"/>
              </a:rPr>
              <a:t>Features Implemented</a:t>
            </a:r>
          </a:p>
        </p:txBody>
      </p:sp>
      <p:sp>
        <p:nvSpPr>
          <p:cNvPr name="TextBox 7" id="7"/>
          <p:cNvSpPr txBox="true"/>
          <p:nvPr/>
        </p:nvSpPr>
        <p:spPr>
          <a:xfrm rot="0">
            <a:off x="5482332" y="3584489"/>
            <a:ext cx="7323336" cy="3606959"/>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Open Sans Light Bold"/>
              </a:rPr>
              <a:t>Web Crawler</a:t>
            </a:r>
          </a:p>
          <a:p>
            <a:pPr marL="734059" indent="-367030" lvl="1">
              <a:lnSpc>
                <a:spcPts val="4759"/>
              </a:lnSpc>
              <a:buFont typeface="Arial"/>
              <a:buChar char="•"/>
            </a:pPr>
            <a:r>
              <a:rPr lang="en-US" sz="3399">
                <a:solidFill>
                  <a:srgbClr val="FFFFFF"/>
                </a:solidFill>
                <a:latin typeface="Open Sans Light Bold"/>
              </a:rPr>
              <a:t>Keyword Search</a:t>
            </a:r>
          </a:p>
          <a:p>
            <a:pPr marL="734059" indent="-367030" lvl="1">
              <a:lnSpc>
                <a:spcPts val="4759"/>
              </a:lnSpc>
              <a:buFont typeface="Arial"/>
              <a:buChar char="•"/>
            </a:pPr>
            <a:r>
              <a:rPr lang="en-US" sz="3399">
                <a:solidFill>
                  <a:srgbClr val="FFFFFF"/>
                </a:solidFill>
                <a:latin typeface="Open Sans Light Bold"/>
              </a:rPr>
              <a:t>Ranking webpags</a:t>
            </a:r>
          </a:p>
          <a:p>
            <a:pPr marL="734059" indent="-367030" lvl="1">
              <a:lnSpc>
                <a:spcPts val="4759"/>
              </a:lnSpc>
              <a:buFont typeface="Arial"/>
              <a:buChar char="•"/>
            </a:pPr>
            <a:r>
              <a:rPr lang="en-US" sz="3399">
                <a:solidFill>
                  <a:srgbClr val="FFFFFF"/>
                </a:solidFill>
                <a:latin typeface="Open Sans Light Bold"/>
              </a:rPr>
              <a:t>Spell checking</a:t>
            </a:r>
          </a:p>
          <a:p>
            <a:pPr marL="734059" indent="-367030" lvl="1">
              <a:lnSpc>
                <a:spcPts val="4759"/>
              </a:lnSpc>
              <a:buFont typeface="Arial"/>
              <a:buChar char="•"/>
            </a:pPr>
            <a:r>
              <a:rPr lang="en-US" sz="3399">
                <a:solidFill>
                  <a:srgbClr val="FFFFFF"/>
                </a:solidFill>
                <a:latin typeface="Open Sans Light Bold"/>
              </a:rPr>
              <a:t>Scrape and parse of HTML files</a:t>
            </a:r>
          </a:p>
          <a:p>
            <a:pPr algn="ctr">
              <a:lnSpc>
                <a:spcPts val="475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31356E"/>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1128070" y="7568663"/>
            <a:ext cx="3138957" cy="2718337"/>
            <a:chOff x="0" y="0"/>
            <a:chExt cx="6350000" cy="5499100"/>
          </a:xfrm>
        </p:grpSpPr>
        <p:sp>
          <p:nvSpPr>
            <p:cNvPr name="Freeform 3" id="3"/>
            <p:cNvSpPr/>
            <p:nvPr/>
          </p:nvSpPr>
          <p:spPr>
            <a:xfrm>
              <a:off x="0" y="0"/>
              <a:ext cx="6350000" cy="5499100"/>
            </a:xfrm>
            <a:custGeom>
              <a:avLst/>
              <a:gdLst/>
              <a:ahLst/>
              <a:cxnLst/>
              <a:rect r="r" b="b" t="t" l="l"/>
              <a:pathLst>
                <a:path h="5499100" w="6350000">
                  <a:moveTo>
                    <a:pt x="0" y="5499100"/>
                  </a:moveTo>
                  <a:lnTo>
                    <a:pt x="3175000" y="0"/>
                  </a:lnTo>
                  <a:lnTo>
                    <a:pt x="6350000" y="5499100"/>
                  </a:lnTo>
                  <a:lnTo>
                    <a:pt x="0" y="5499100"/>
                  </a:lnTo>
                  <a:close/>
                </a:path>
              </a:pathLst>
            </a:custGeom>
            <a:solidFill>
              <a:srgbClr val="31356E"/>
            </a:solidFill>
          </p:spPr>
        </p:sp>
      </p:grpSp>
      <p:pic>
        <p:nvPicPr>
          <p:cNvPr name="Picture 4" id="4"/>
          <p:cNvPicPr>
            <a:picLocks noChangeAspect="true"/>
          </p:cNvPicPr>
          <p:nvPr/>
        </p:nvPicPr>
        <p:blipFill>
          <a:blip r:embed="rId2"/>
          <a:srcRect l="13579" t="0" r="17399" b="0"/>
          <a:stretch>
            <a:fillRect/>
          </a:stretch>
        </p:blipFill>
        <p:spPr>
          <a:xfrm flipH="false" flipV="false" rot="-1475978">
            <a:off x="9523908" y="1112860"/>
            <a:ext cx="11300987" cy="10915520"/>
          </a:xfrm>
          <a:prstGeom prst="rect">
            <a:avLst/>
          </a:prstGeom>
        </p:spPr>
      </p:pic>
      <p:sp>
        <p:nvSpPr>
          <p:cNvPr name="TextBox 5" id="5"/>
          <p:cNvSpPr txBox="true"/>
          <p:nvPr/>
        </p:nvSpPr>
        <p:spPr>
          <a:xfrm rot="0">
            <a:off x="1388650" y="5153025"/>
            <a:ext cx="6820547" cy="1304925"/>
          </a:xfrm>
          <a:prstGeom prst="rect">
            <a:avLst/>
          </a:prstGeom>
        </p:spPr>
        <p:txBody>
          <a:bodyPr anchor="t" rtlCol="false" tIns="0" lIns="0" bIns="0" rIns="0">
            <a:spAutoFit/>
          </a:bodyPr>
          <a:lstStyle/>
          <a:p>
            <a:pPr algn="l" marL="0" indent="0" lvl="0">
              <a:lnSpc>
                <a:spcPts val="3479"/>
              </a:lnSpc>
              <a:spcBef>
                <a:spcPct val="0"/>
              </a:spcBef>
            </a:pPr>
            <a:r>
              <a:rPr lang="en-US" sz="2899">
                <a:solidFill>
                  <a:srgbClr val="31356E"/>
                </a:solidFill>
                <a:latin typeface="Poppins Medium Bold"/>
              </a:rPr>
              <a:t>Printinglia has helped clients level up their marketing and stand out from their competitors</a:t>
            </a:r>
          </a:p>
        </p:txBody>
      </p:sp>
      <p:sp>
        <p:nvSpPr>
          <p:cNvPr name="TextBox 6" id="6"/>
          <p:cNvSpPr txBox="true"/>
          <p:nvPr/>
        </p:nvSpPr>
        <p:spPr>
          <a:xfrm rot="0">
            <a:off x="1388650" y="1612069"/>
            <a:ext cx="11623905" cy="1228725"/>
          </a:xfrm>
          <a:prstGeom prst="rect">
            <a:avLst/>
          </a:prstGeom>
        </p:spPr>
        <p:txBody>
          <a:bodyPr anchor="t" rtlCol="false" tIns="0" lIns="0" bIns="0" rIns="0">
            <a:spAutoFit/>
          </a:bodyPr>
          <a:lstStyle/>
          <a:p>
            <a:pPr>
              <a:lnSpc>
                <a:spcPts val="9600"/>
              </a:lnSpc>
            </a:pPr>
            <a:r>
              <a:rPr lang="en-US" sz="8000">
                <a:solidFill>
                  <a:srgbClr val="31356E"/>
                </a:solidFill>
                <a:latin typeface="Poppins Medium"/>
              </a:rPr>
              <a:t>Customer Testimonial</a:t>
            </a:r>
          </a:p>
        </p:txBody>
      </p:sp>
      <p:sp>
        <p:nvSpPr>
          <p:cNvPr name="AutoShape 7" id="7"/>
          <p:cNvSpPr/>
          <p:nvPr/>
        </p:nvSpPr>
        <p:spPr>
          <a:xfrm rot="7186307">
            <a:off x="-3435928" y="-4428009"/>
            <a:ext cx="18822226" cy="15232678"/>
          </a:xfrm>
          <a:prstGeom prst="rect">
            <a:avLst/>
          </a:prstGeom>
          <a:solidFill>
            <a:srgbClr val="FFFFFF"/>
          </a:solidFill>
        </p:spPr>
      </p:sp>
      <p:pic>
        <p:nvPicPr>
          <p:cNvPr name="Picture 8" id="8"/>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028700" y="7941403"/>
            <a:ext cx="1577787" cy="1577787"/>
          </a:xfrm>
          <a:prstGeom prst="rect">
            <a:avLst/>
          </a:prstGeom>
        </p:spPr>
      </p:pic>
      <p:pic>
        <p:nvPicPr>
          <p:cNvPr name="Picture 9" id="9"/>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4749038" y="7965346"/>
            <a:ext cx="1128444" cy="1355118"/>
          </a:xfrm>
          <a:prstGeom prst="rect">
            <a:avLst/>
          </a:prstGeom>
        </p:spPr>
      </p:pic>
      <p:grpSp>
        <p:nvGrpSpPr>
          <p:cNvPr name="Group 10" id="10"/>
          <p:cNvGrpSpPr/>
          <p:nvPr/>
        </p:nvGrpSpPr>
        <p:grpSpPr>
          <a:xfrm rot="0">
            <a:off x="0" y="8430205"/>
            <a:ext cx="1859770" cy="1856795"/>
            <a:chOff x="0" y="0"/>
            <a:chExt cx="6350000" cy="6339840"/>
          </a:xfrm>
        </p:grpSpPr>
        <p:sp>
          <p:nvSpPr>
            <p:cNvPr name="Freeform 11" id="11"/>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31356E"/>
            </a:solidFill>
          </p:spPr>
        </p:sp>
      </p:grpSp>
      <p:pic>
        <p:nvPicPr>
          <p:cNvPr name="Picture 12" id="12"/>
          <p:cNvPicPr>
            <a:picLocks noChangeAspect="true"/>
          </p:cNvPicPr>
          <p:nvPr/>
        </p:nvPicPr>
        <p:blipFill>
          <a:blip r:embed="rId7"/>
          <a:srcRect l="0" t="0" r="0" b="0"/>
          <a:stretch>
            <a:fillRect/>
          </a:stretch>
        </p:blipFill>
        <p:spPr>
          <a:xfrm flipH="false" flipV="false" rot="0">
            <a:off x="209201" y="250195"/>
            <a:ext cx="1650569" cy="1028700"/>
          </a:xfrm>
          <a:prstGeom prst="rect">
            <a:avLst/>
          </a:prstGeom>
        </p:spPr>
      </p:pic>
      <p:pic>
        <p:nvPicPr>
          <p:cNvPr name="Picture 13" id="13"/>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2877684" y="7979541"/>
            <a:ext cx="1362190" cy="1403005"/>
          </a:xfrm>
          <a:prstGeom prst="rect">
            <a:avLst/>
          </a:prstGeom>
        </p:spPr>
      </p:pic>
      <p:pic>
        <p:nvPicPr>
          <p:cNvPr name="Picture 14" id="14"/>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6223759" y="7941403"/>
            <a:ext cx="1541065" cy="1541065"/>
          </a:xfrm>
          <a:prstGeom prst="rect">
            <a:avLst/>
          </a:prstGeom>
        </p:spPr>
      </p:pic>
      <p:pic>
        <p:nvPicPr>
          <p:cNvPr name="Picture 15" id="15"/>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8000674" y="8133207"/>
            <a:ext cx="2918874" cy="1125093"/>
          </a:xfrm>
          <a:prstGeom prst="rect">
            <a:avLst/>
          </a:prstGeom>
        </p:spPr>
      </p:pic>
      <p:sp>
        <p:nvSpPr>
          <p:cNvPr name="TextBox 16" id="16"/>
          <p:cNvSpPr txBox="true"/>
          <p:nvPr/>
        </p:nvSpPr>
        <p:spPr>
          <a:xfrm rot="0">
            <a:off x="929885" y="2840794"/>
            <a:ext cx="8766749" cy="3626842"/>
          </a:xfrm>
          <a:prstGeom prst="rect">
            <a:avLst/>
          </a:prstGeom>
        </p:spPr>
        <p:txBody>
          <a:bodyPr anchor="t" rtlCol="false" tIns="0" lIns="0" bIns="0" rIns="0">
            <a:spAutoFit/>
          </a:bodyPr>
          <a:lstStyle/>
          <a:p>
            <a:pPr algn="just" marL="0" indent="0" lvl="0">
              <a:lnSpc>
                <a:spcPts val="4079"/>
              </a:lnSpc>
              <a:spcBef>
                <a:spcPct val="0"/>
              </a:spcBef>
            </a:pPr>
            <a:r>
              <a:rPr lang="en-US" sz="3399">
                <a:solidFill>
                  <a:srgbClr val="31356E"/>
                </a:solidFill>
                <a:latin typeface="Poppins Medium Bold"/>
              </a:rPr>
              <a:t>Search engine is a software program that allows users to find the information they are looking for online by using keywords or phrases. The user can literally search anything and everything on the internet using a search engine.</a:t>
            </a:r>
          </a:p>
        </p:txBody>
      </p:sp>
      <p:sp>
        <p:nvSpPr>
          <p:cNvPr name="TextBox 17" id="17"/>
          <p:cNvSpPr txBox="true"/>
          <p:nvPr/>
        </p:nvSpPr>
        <p:spPr>
          <a:xfrm rot="0">
            <a:off x="731135" y="1269370"/>
            <a:ext cx="12938934" cy="1198166"/>
          </a:xfrm>
          <a:prstGeom prst="rect">
            <a:avLst/>
          </a:prstGeom>
        </p:spPr>
        <p:txBody>
          <a:bodyPr anchor="t" rtlCol="false" tIns="0" lIns="0" bIns="0" rIns="0">
            <a:spAutoFit/>
          </a:bodyPr>
          <a:lstStyle/>
          <a:p>
            <a:pPr>
              <a:lnSpc>
                <a:spcPts val="9360"/>
              </a:lnSpc>
            </a:pPr>
            <a:r>
              <a:rPr lang="en-US" sz="7800">
                <a:solidFill>
                  <a:srgbClr val="31356E"/>
                </a:solidFill>
                <a:latin typeface="Poppins Medium"/>
              </a:rPr>
              <a:t>What is a Search Engine?</a:t>
            </a:r>
          </a:p>
        </p:txBody>
      </p:sp>
      <p:sp>
        <p:nvSpPr>
          <p:cNvPr name="TextBox 18" id="18"/>
          <p:cNvSpPr txBox="true"/>
          <p:nvPr/>
        </p:nvSpPr>
        <p:spPr>
          <a:xfrm rot="0">
            <a:off x="1028700" y="6757800"/>
            <a:ext cx="8118475" cy="584756"/>
          </a:xfrm>
          <a:prstGeom prst="rect">
            <a:avLst/>
          </a:prstGeom>
        </p:spPr>
        <p:txBody>
          <a:bodyPr anchor="t" rtlCol="false" tIns="0" lIns="0" bIns="0" rIns="0">
            <a:spAutoFit/>
          </a:bodyPr>
          <a:lstStyle/>
          <a:p>
            <a:pPr algn="ctr">
              <a:lnSpc>
                <a:spcPts val="4759"/>
              </a:lnSpc>
            </a:pPr>
            <a:r>
              <a:rPr lang="en-US" sz="3399">
                <a:solidFill>
                  <a:srgbClr val="31356E"/>
                </a:solidFill>
                <a:latin typeface="Poppins Medium Bold"/>
              </a:rPr>
              <a:t>Some common search engines are </a:t>
            </a:r>
            <a:r>
              <a:rPr lang="en-US" sz="3399">
                <a:solidFill>
                  <a:srgbClr val="31356E"/>
                </a:solidFill>
                <a:latin typeface="Poppins Medium"/>
              </a:rPr>
              <a: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9144000" y="0"/>
            <a:ext cx="9144000" cy="10287000"/>
          </a:xfrm>
          <a:prstGeom prst="rect">
            <a:avLst/>
          </a:prstGeom>
          <a:solidFill>
            <a:srgbClr val="31356E"/>
          </a:solidFill>
        </p:spPr>
      </p:sp>
      <p:grpSp>
        <p:nvGrpSpPr>
          <p:cNvPr name="Group 3" id="3"/>
          <p:cNvGrpSpPr/>
          <p:nvPr/>
        </p:nvGrpSpPr>
        <p:grpSpPr>
          <a:xfrm rot="5400000">
            <a:off x="1027828" y="1029572"/>
            <a:ext cx="1089448" cy="1087705"/>
            <a:chOff x="0" y="0"/>
            <a:chExt cx="6350000" cy="6339840"/>
          </a:xfrm>
        </p:grpSpPr>
        <p:sp>
          <p:nvSpPr>
            <p:cNvPr name="Freeform 4" id="4"/>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31356E"/>
            </a:solidFill>
          </p:spPr>
        </p:sp>
      </p:grpSp>
      <p:sp>
        <p:nvSpPr>
          <p:cNvPr name="TextBox 5" id="5"/>
          <p:cNvSpPr txBox="true"/>
          <p:nvPr/>
        </p:nvSpPr>
        <p:spPr>
          <a:xfrm rot="0">
            <a:off x="11556864" y="1497224"/>
            <a:ext cx="5694592" cy="655261"/>
          </a:xfrm>
          <a:prstGeom prst="rect">
            <a:avLst/>
          </a:prstGeom>
        </p:spPr>
        <p:txBody>
          <a:bodyPr anchor="t" rtlCol="false" tIns="0" lIns="0" bIns="0" rIns="0">
            <a:spAutoFit/>
          </a:bodyPr>
          <a:lstStyle/>
          <a:p>
            <a:pPr algn="l" marL="0" indent="0" lvl="0">
              <a:lnSpc>
                <a:spcPts val="5319"/>
              </a:lnSpc>
              <a:spcBef>
                <a:spcPct val="0"/>
              </a:spcBef>
            </a:pPr>
            <a:r>
              <a:rPr lang="en-US" sz="3799">
                <a:solidFill>
                  <a:srgbClr val="FFFFFF"/>
                </a:solidFill>
                <a:latin typeface="Poppins Medium"/>
              </a:rPr>
              <a:t>WEB CRAWLER</a:t>
            </a:r>
          </a:p>
        </p:txBody>
      </p:sp>
      <p:grpSp>
        <p:nvGrpSpPr>
          <p:cNvPr name="Group 6" id="6"/>
          <p:cNvGrpSpPr/>
          <p:nvPr/>
        </p:nvGrpSpPr>
        <p:grpSpPr>
          <a:xfrm rot="5400000">
            <a:off x="10468287" y="1029572"/>
            <a:ext cx="1089448" cy="1087705"/>
            <a:chOff x="0" y="0"/>
            <a:chExt cx="6350000" cy="6339840"/>
          </a:xfrm>
        </p:grpSpPr>
        <p:sp>
          <p:nvSpPr>
            <p:cNvPr name="Freeform 7" id="7"/>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FFFFFF"/>
            </a:solidFill>
          </p:spPr>
        </p:sp>
      </p:grpSp>
      <p:pic>
        <p:nvPicPr>
          <p:cNvPr name="Picture 8" id="8"/>
          <p:cNvPicPr>
            <a:picLocks noChangeAspect="true"/>
          </p:cNvPicPr>
          <p:nvPr/>
        </p:nvPicPr>
        <p:blipFill>
          <a:blip r:embed="rId2"/>
          <a:srcRect l="0" t="0" r="0" b="0"/>
          <a:stretch>
            <a:fillRect/>
          </a:stretch>
        </p:blipFill>
        <p:spPr>
          <a:xfrm flipH="false" flipV="false" rot="0">
            <a:off x="1028700" y="2789716"/>
            <a:ext cx="6947267" cy="3900064"/>
          </a:xfrm>
          <a:prstGeom prst="rect">
            <a:avLst/>
          </a:prstGeom>
        </p:spPr>
      </p:pic>
      <p:pic>
        <p:nvPicPr>
          <p:cNvPr name="Picture 9" id="9"/>
          <p:cNvPicPr>
            <a:picLocks noChangeAspect="true"/>
          </p:cNvPicPr>
          <p:nvPr/>
        </p:nvPicPr>
        <p:blipFill>
          <a:blip r:embed="rId3"/>
          <a:srcRect l="0" t="0" r="0" b="0"/>
          <a:stretch>
            <a:fillRect/>
          </a:stretch>
        </p:blipFill>
        <p:spPr>
          <a:xfrm flipH="false" flipV="false" rot="0">
            <a:off x="0" y="0"/>
            <a:ext cx="1650569" cy="1028700"/>
          </a:xfrm>
          <a:prstGeom prst="rect">
            <a:avLst/>
          </a:prstGeom>
        </p:spPr>
      </p:pic>
      <p:pic>
        <p:nvPicPr>
          <p:cNvPr name="Picture 10" id="10"/>
          <p:cNvPicPr>
            <a:picLocks noChangeAspect="true"/>
          </p:cNvPicPr>
          <p:nvPr/>
        </p:nvPicPr>
        <p:blipFill>
          <a:blip r:embed="rId4"/>
          <a:srcRect l="810" t="0" r="810" b="0"/>
          <a:stretch>
            <a:fillRect/>
          </a:stretch>
        </p:blipFill>
        <p:spPr>
          <a:xfrm flipH="false" flipV="false" rot="0">
            <a:off x="2116405" y="7355400"/>
            <a:ext cx="4596562" cy="2587262"/>
          </a:xfrm>
          <a:prstGeom prst="rect">
            <a:avLst/>
          </a:prstGeom>
        </p:spPr>
      </p:pic>
      <p:sp>
        <p:nvSpPr>
          <p:cNvPr name="TextBox 11" id="11"/>
          <p:cNvSpPr txBox="true"/>
          <p:nvPr/>
        </p:nvSpPr>
        <p:spPr>
          <a:xfrm rot="0">
            <a:off x="2116405" y="1525799"/>
            <a:ext cx="5694592" cy="839946"/>
          </a:xfrm>
          <a:prstGeom prst="rect">
            <a:avLst/>
          </a:prstGeom>
        </p:spPr>
        <p:txBody>
          <a:bodyPr anchor="t" rtlCol="false" tIns="0" lIns="0" bIns="0" rIns="0">
            <a:spAutoFit/>
          </a:bodyPr>
          <a:lstStyle/>
          <a:p>
            <a:pPr algn="l" marL="0" indent="0" lvl="0">
              <a:lnSpc>
                <a:spcPts val="3359"/>
              </a:lnSpc>
              <a:spcBef>
                <a:spcPct val="0"/>
              </a:spcBef>
            </a:pPr>
            <a:r>
              <a:rPr lang="en-US" sz="2400">
                <a:solidFill>
                  <a:srgbClr val="31356E"/>
                </a:solidFill>
                <a:latin typeface="Poppins Medium Bold"/>
              </a:rPr>
              <a:t>The figure below depicts the process of Web crawling.</a:t>
            </a:r>
          </a:p>
        </p:txBody>
      </p:sp>
      <p:sp>
        <p:nvSpPr>
          <p:cNvPr name="TextBox 12" id="12"/>
          <p:cNvSpPr txBox="true"/>
          <p:nvPr/>
        </p:nvSpPr>
        <p:spPr>
          <a:xfrm rot="0">
            <a:off x="10469158" y="2999361"/>
            <a:ext cx="6790142" cy="5308600"/>
          </a:xfrm>
          <a:prstGeom prst="rect">
            <a:avLst/>
          </a:prstGeom>
        </p:spPr>
        <p:txBody>
          <a:bodyPr anchor="t" rtlCol="false" tIns="0" lIns="0" bIns="0" rIns="0">
            <a:spAutoFit/>
          </a:bodyPr>
          <a:lstStyle/>
          <a:p>
            <a:pPr>
              <a:lnSpc>
                <a:spcPts val="3499"/>
              </a:lnSpc>
            </a:pPr>
            <a:r>
              <a:rPr lang="en-US" sz="2499">
                <a:solidFill>
                  <a:srgbClr val="FFFFFF"/>
                </a:solidFill>
                <a:latin typeface="Poppins Medium"/>
              </a:rPr>
              <a:t>A web crawler often called as spiderbot is an Internet bot that systematically browses the world Wide Web inorder to index pages for search engines.</a:t>
            </a:r>
          </a:p>
          <a:p>
            <a:pPr>
              <a:lnSpc>
                <a:spcPts val="3499"/>
              </a:lnSpc>
            </a:pPr>
          </a:p>
          <a:p>
            <a:pPr>
              <a:lnSpc>
                <a:spcPts val="3499"/>
              </a:lnSpc>
            </a:pPr>
            <a:r>
              <a:rPr lang="en-US" sz="2499">
                <a:solidFill>
                  <a:srgbClr val="FFFFFF"/>
                </a:solidFill>
                <a:latin typeface="Poppins Medium"/>
              </a:rPr>
              <a:t>For example, Google's major web crawler is called as 'GoogleBot' which is used for both mobile and desktop crawling.</a:t>
            </a:r>
          </a:p>
          <a:p>
            <a:pPr>
              <a:lnSpc>
                <a:spcPts val="3499"/>
              </a:lnSpc>
            </a:pPr>
          </a:p>
          <a:p>
            <a:pPr algn="l" marL="0" indent="0" lvl="0">
              <a:lnSpc>
                <a:spcPts val="3499"/>
              </a:lnSpc>
              <a:spcBef>
                <a:spcPct val="0"/>
              </a:spcBef>
            </a:pPr>
            <a:r>
              <a:rPr lang="en-US" sz="2499">
                <a:solidFill>
                  <a:srgbClr val="FFFFFF"/>
                </a:solidFill>
                <a:latin typeface="Poppins Medium"/>
              </a:rPr>
              <a:t>Yahoo's crawler is named as Yahoo!Slurp while DuckDuckGo's crawler is termed as DuckDuckGo Bot.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31356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786" t="6318" r="786" b="0"/>
          <a:stretch>
            <a:fillRect/>
          </a:stretch>
        </p:blipFill>
        <p:spPr>
          <a:xfrm flipH="false" flipV="false" rot="0">
            <a:off x="2937313" y="2764579"/>
            <a:ext cx="12936019" cy="6771750"/>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203415" y="330638"/>
            <a:ext cx="1650569" cy="1028700"/>
          </a:xfrm>
          <a:prstGeom prst="rect">
            <a:avLst/>
          </a:prstGeom>
        </p:spPr>
      </p:pic>
      <p:sp>
        <p:nvSpPr>
          <p:cNvPr name="TextBox 4" id="4"/>
          <p:cNvSpPr txBox="true"/>
          <p:nvPr/>
        </p:nvSpPr>
        <p:spPr>
          <a:xfrm rot="0">
            <a:off x="2414668" y="1019175"/>
            <a:ext cx="13458664" cy="1228725"/>
          </a:xfrm>
          <a:prstGeom prst="rect">
            <a:avLst/>
          </a:prstGeom>
        </p:spPr>
        <p:txBody>
          <a:bodyPr anchor="t" rtlCol="false" tIns="0" lIns="0" bIns="0" rIns="0">
            <a:spAutoFit/>
          </a:bodyPr>
          <a:lstStyle/>
          <a:p>
            <a:pPr algn="ctr" marL="0" indent="0" lvl="0">
              <a:lnSpc>
                <a:spcPts val="9600"/>
              </a:lnSpc>
              <a:spcBef>
                <a:spcPct val="0"/>
              </a:spcBef>
            </a:pPr>
            <a:r>
              <a:rPr lang="en-US" sz="8000">
                <a:solidFill>
                  <a:srgbClr val="FFFFFF"/>
                </a:solidFill>
                <a:latin typeface="Poppins Medium"/>
              </a:rPr>
              <a:t>Crawler Using JSoup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DAEwaDLpns0</dc:identifier>
  <dcterms:modified xsi:type="dcterms:W3CDTF">2011-08-01T06:04:30Z</dcterms:modified>
  <cp:revision>1</cp:revision>
  <dc:title>search_engine</dc:title>
</cp:coreProperties>
</file>