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876" y="13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ownloads\S.SANDHIYA%20(2).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[S.SANDHIYA (2).xlsx]Sheet2!PivotTable6</c:name>
    <c:fmtId val="-1"/>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
        <c:idx val="20"/>
        <c:spPr>
          <a:solidFill>
            <a:schemeClr val="accent1"/>
          </a:solidFill>
          <a:ln>
            <a:noFill/>
          </a:ln>
          <a:effectLst/>
        </c:spPr>
        <c:marker>
          <c:symbol val="none"/>
        </c:marker>
      </c:pivotFmt>
      <c:pivotFmt>
        <c:idx val="21"/>
        <c:spPr>
          <a:solidFill>
            <a:schemeClr val="accent1"/>
          </a:solidFill>
          <a:ln>
            <a:noFill/>
          </a:ln>
          <a:effectLst/>
        </c:spPr>
        <c:marker>
          <c:symbol val="none"/>
        </c:marker>
      </c:pivotFmt>
      <c:pivotFmt>
        <c:idx val="22"/>
        <c:spPr>
          <a:solidFill>
            <a:schemeClr val="accent1"/>
          </a:solidFill>
          <a:ln>
            <a:noFill/>
          </a:ln>
          <a:effectLst/>
        </c:spPr>
        <c:marker>
          <c:symbol val="none"/>
        </c:marker>
      </c:pivotFmt>
      <c:pivotFmt>
        <c:idx val="23"/>
        <c:spPr>
          <a:solidFill>
            <a:schemeClr val="accent1"/>
          </a:solidFill>
          <a:ln>
            <a:noFill/>
          </a:ln>
          <a:effectLst/>
        </c:spPr>
        <c:marker>
          <c:symbol val="none"/>
        </c:marker>
      </c:pivotFmt>
      <c:pivotFmt>
        <c:idx val="24"/>
        <c:spPr>
          <a:solidFill>
            <a:schemeClr val="accent1"/>
          </a:solidFill>
          <a:ln>
            <a:noFill/>
          </a:ln>
          <a:effectLst/>
        </c:spPr>
        <c:marker>
          <c:symbol val="none"/>
        </c:marker>
      </c:pivotFmt>
      <c:pivotFmt>
        <c:idx val="25"/>
        <c:spPr>
          <a:solidFill>
            <a:schemeClr val="accent1"/>
          </a:solidFill>
          <a:ln>
            <a:noFill/>
          </a:ln>
          <a:effectLst/>
        </c:spPr>
        <c:marker>
          <c:symbol val="none"/>
        </c:marker>
      </c:pivotFmt>
      <c:pivotFmt>
        <c:idx val="26"/>
        <c:spPr>
          <a:solidFill>
            <a:schemeClr val="accent1"/>
          </a:solidFill>
          <a:ln>
            <a:noFill/>
          </a:ln>
          <a:effectLst/>
        </c:spPr>
        <c:marker>
          <c:symbol val="none"/>
        </c:marker>
      </c:pivotFmt>
      <c:pivotFmt>
        <c:idx val="27"/>
        <c:spPr>
          <a:solidFill>
            <a:schemeClr val="accent1"/>
          </a:solidFill>
          <a:ln>
            <a:noFill/>
          </a:ln>
          <a:effectLst/>
        </c:spPr>
        <c:marker>
          <c:symbol val="none"/>
        </c:marker>
      </c:pivotFmt>
      <c:pivotFmt>
        <c:idx val="28"/>
        <c:spPr>
          <a:solidFill>
            <a:schemeClr val="accent1"/>
          </a:solidFill>
          <a:ln>
            <a:noFill/>
          </a:ln>
          <a:effectLst/>
        </c:spPr>
        <c:marker>
          <c:symbol val="none"/>
        </c:marker>
      </c:pivotFmt>
      <c:pivotFmt>
        <c:idx val="29"/>
        <c:spPr>
          <a:solidFill>
            <a:schemeClr val="accent1"/>
          </a:solidFill>
          <a:ln>
            <a:noFill/>
          </a:ln>
          <a:effectLst/>
        </c:spPr>
        <c:marker>
          <c:symbol val="none"/>
        </c:marker>
      </c:pivotFmt>
      <c:pivotFmt>
        <c:idx val="30"/>
        <c:spPr>
          <a:solidFill>
            <a:schemeClr val="accent1"/>
          </a:solidFill>
          <a:ln>
            <a:noFill/>
          </a:ln>
          <a:effectLst/>
        </c:spPr>
        <c:marker>
          <c:symbol val="none"/>
        </c:marker>
      </c:pivotFmt>
      <c:pivotFmt>
        <c:idx val="31"/>
        <c:spPr>
          <a:solidFill>
            <a:schemeClr val="accent1"/>
          </a:solidFill>
          <a:ln>
            <a:noFill/>
          </a:ln>
          <a:effectLst/>
        </c:spPr>
        <c:marker>
          <c:symbol val="none"/>
        </c:marker>
      </c:pivotFmt>
      <c:pivotFmt>
        <c:idx val="32"/>
        <c:spPr>
          <a:solidFill>
            <a:schemeClr val="accent1"/>
          </a:solidFill>
          <a:ln>
            <a:noFill/>
          </a:ln>
          <a:effectLst/>
        </c:spPr>
        <c:marker>
          <c:symbol val="none"/>
        </c:marker>
      </c:pivotFmt>
      <c:pivotFmt>
        <c:idx val="33"/>
        <c:spPr>
          <a:solidFill>
            <a:schemeClr val="accent1"/>
          </a:solidFill>
          <a:ln>
            <a:noFill/>
          </a:ln>
          <a:effectLst/>
        </c:spPr>
        <c:marker>
          <c:symbol val="none"/>
        </c:marker>
      </c:pivotFmt>
      <c:pivotFmt>
        <c:idx val="34"/>
        <c:spPr>
          <a:solidFill>
            <a:schemeClr val="accent1"/>
          </a:solidFill>
          <a:ln>
            <a:noFill/>
          </a:ln>
          <a:effectLst/>
        </c:spPr>
        <c:marker>
          <c:symbol val="none"/>
        </c:marker>
      </c:pivotFmt>
      <c:pivotFmt>
        <c:idx val="35"/>
        <c:spPr>
          <a:solidFill>
            <a:schemeClr val="accent1"/>
          </a:solidFill>
          <a:ln>
            <a:noFill/>
          </a:ln>
          <a:effectLst/>
        </c:spPr>
        <c:marker>
          <c:symbol val="none"/>
        </c:marker>
      </c:pivotFmt>
      <c:pivotFmt>
        <c:idx val="36"/>
        <c:spPr>
          <a:solidFill>
            <a:schemeClr val="accent1"/>
          </a:solidFill>
          <a:ln>
            <a:noFill/>
          </a:ln>
          <a:effectLst/>
        </c:spPr>
        <c:marker>
          <c:symbol val="none"/>
        </c:marker>
      </c:pivotFmt>
      <c:pivotFmt>
        <c:idx val="37"/>
        <c:spPr>
          <a:solidFill>
            <a:schemeClr val="accent1"/>
          </a:solidFill>
          <a:ln>
            <a:noFill/>
          </a:ln>
          <a:effectLst/>
        </c:spPr>
        <c:marker>
          <c:symbol val="none"/>
        </c:marker>
      </c:pivotFmt>
      <c:pivotFmt>
        <c:idx val="38"/>
        <c:spPr>
          <a:solidFill>
            <a:schemeClr val="accent1"/>
          </a:solidFill>
          <a:ln>
            <a:noFill/>
          </a:ln>
          <a:effectLst/>
        </c:spPr>
        <c:marker>
          <c:symbol val="none"/>
        </c:marker>
      </c:pivotFmt>
      <c:pivotFmt>
        <c:idx val="39"/>
        <c:spPr>
          <a:solidFill>
            <a:schemeClr val="accent1"/>
          </a:solidFill>
          <a:ln>
            <a:noFill/>
          </a:ln>
          <a:effectLst/>
        </c:spPr>
        <c:marker>
          <c:symbol val="none"/>
        </c:marker>
      </c:pivotFmt>
      <c:pivotFmt>
        <c:idx val="40"/>
        <c:spPr>
          <a:solidFill>
            <a:schemeClr val="accent1"/>
          </a:solidFill>
          <a:ln>
            <a:noFill/>
          </a:ln>
          <a:effectLst/>
        </c:spPr>
        <c:marker>
          <c:symbol val="none"/>
        </c:marker>
      </c:pivotFmt>
      <c:pivotFmt>
        <c:idx val="41"/>
        <c:spPr>
          <a:solidFill>
            <a:schemeClr val="accent1"/>
          </a:solidFill>
          <a:ln>
            <a:noFill/>
          </a:ln>
          <a:effectLst/>
        </c:spPr>
        <c:marker>
          <c:symbol val="none"/>
        </c:marker>
      </c:pivotFmt>
      <c:pivotFmt>
        <c:idx val="42"/>
        <c:spPr>
          <a:solidFill>
            <a:schemeClr val="accent1"/>
          </a:solidFill>
          <a:ln>
            <a:noFill/>
          </a:ln>
          <a:effectLst/>
        </c:spPr>
        <c:marker>
          <c:symbol val="none"/>
        </c:marker>
      </c:pivotFmt>
      <c:pivotFmt>
        <c:idx val="43"/>
        <c:spPr>
          <a:solidFill>
            <a:schemeClr val="accent1"/>
          </a:solidFill>
          <a:ln>
            <a:noFill/>
          </a:ln>
          <a:effectLst/>
        </c:spPr>
        <c:marker>
          <c:symbol val="none"/>
        </c:marker>
      </c:pivotFmt>
      <c:pivotFmt>
        <c:idx val="44"/>
        <c:spPr>
          <a:solidFill>
            <a:schemeClr val="accent1"/>
          </a:solidFill>
          <a:ln>
            <a:noFill/>
          </a:ln>
          <a:effectLst/>
        </c:spPr>
        <c:marker>
          <c:symbol val="none"/>
        </c:marker>
      </c:pivotFmt>
      <c:pivotFmt>
        <c:idx val="45"/>
        <c:spPr>
          <a:solidFill>
            <a:schemeClr val="accent1"/>
          </a:solidFill>
          <a:ln>
            <a:noFill/>
          </a:ln>
          <a:effectLst/>
        </c:spPr>
        <c:marker>
          <c:symbol val="none"/>
        </c:marker>
      </c:pivotFmt>
      <c:pivotFmt>
        <c:idx val="46"/>
        <c:spPr>
          <a:solidFill>
            <a:schemeClr val="accent1"/>
          </a:solidFill>
          <a:ln>
            <a:noFill/>
          </a:ln>
          <a:effectLst/>
        </c:spPr>
        <c:marker>
          <c:symbol val="none"/>
        </c:marker>
      </c:pivotFmt>
      <c:pivotFmt>
        <c:idx val="47"/>
        <c:spPr>
          <a:solidFill>
            <a:schemeClr val="accent1"/>
          </a:solidFill>
          <a:ln>
            <a:noFill/>
          </a:ln>
          <a:effectLst/>
        </c:spPr>
        <c:marker>
          <c:symbol val="none"/>
        </c:marker>
      </c:pivotFmt>
      <c:pivotFmt>
        <c:idx val="48"/>
        <c:spPr>
          <a:solidFill>
            <a:schemeClr val="accent1"/>
          </a:solidFill>
          <a:ln>
            <a:noFill/>
          </a:ln>
          <a:effectLst/>
        </c:spPr>
        <c:marker>
          <c:symbol val="none"/>
        </c:marker>
      </c:pivotFmt>
      <c:pivotFmt>
        <c:idx val="49"/>
        <c:spPr>
          <a:solidFill>
            <a:schemeClr val="accent1"/>
          </a:solidFill>
          <a:ln>
            <a:noFill/>
          </a:ln>
          <a:effectLst/>
        </c:spPr>
        <c:marker>
          <c:symbol val="none"/>
        </c:marker>
      </c:pivotFmt>
      <c:pivotFmt>
        <c:idx val="50"/>
        <c:spPr>
          <a:solidFill>
            <a:schemeClr val="accent1"/>
          </a:solidFill>
          <a:ln>
            <a:noFill/>
          </a:ln>
          <a:effectLst/>
        </c:spPr>
        <c:marker>
          <c:symbol val="none"/>
        </c:marker>
      </c:pivotFmt>
      <c:pivotFmt>
        <c:idx val="51"/>
        <c:spPr>
          <a:solidFill>
            <a:schemeClr val="accent1"/>
          </a:solidFill>
          <a:ln>
            <a:noFill/>
          </a:ln>
          <a:effectLst/>
        </c:spPr>
        <c:marker>
          <c:symbol val="none"/>
        </c:marker>
      </c:pivotFmt>
      <c:pivotFmt>
        <c:idx val="52"/>
        <c:spPr>
          <a:solidFill>
            <a:schemeClr val="accent1"/>
          </a:solidFill>
          <a:ln>
            <a:noFill/>
          </a:ln>
          <a:effectLst/>
        </c:spPr>
        <c:marker>
          <c:symbol val="none"/>
        </c:marker>
      </c:pivotFmt>
      <c:pivotFmt>
        <c:idx val="53"/>
        <c:spPr>
          <a:solidFill>
            <a:schemeClr val="accent1"/>
          </a:solidFill>
          <a:ln>
            <a:noFill/>
          </a:ln>
          <a:effectLst/>
        </c:spPr>
        <c:marker>
          <c:symbol val="none"/>
        </c:marker>
      </c:pivotFmt>
    </c:pivotFmts>
    <c:plotArea>
      <c:layout/>
      <c:barChart>
        <c:barDir val="bar"/>
        <c:grouping val="percentStacked"/>
        <c:varyColors val="0"/>
        <c:ser>
          <c:idx val="0"/>
          <c:order val="0"/>
          <c:tx>
            <c:strRef>
              <c:f>Sheet2!$B$3:$B$5</c:f>
              <c:strCache>
                <c:ptCount val="1"/>
                <c:pt idx="0">
                  <c:v>Absent - Finance</c:v>
                </c:pt>
              </c:strCache>
            </c:strRef>
          </c:tx>
          <c:spPr>
            <a:solidFill>
              <a:schemeClr val="accent1"/>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Sheet2!$B$6:$B$47</c:f>
              <c:numCache>
                <c:formatCode>General</c:formatCode>
                <c:ptCount val="41"/>
                <c:pt idx="17">
                  <c:v>1</c:v>
                </c:pt>
                <c:pt idx="29">
                  <c:v>1</c:v>
                </c:pt>
              </c:numCache>
            </c:numRef>
          </c:val>
          <c:extLst>
            <c:ext xmlns:c16="http://schemas.microsoft.com/office/drawing/2014/chart" uri="{C3380CC4-5D6E-409C-BE32-E72D297353CC}">
              <c16:uniqueId val="{00000000-ABCF-4027-BE83-3ABED21531F4}"/>
            </c:ext>
          </c:extLst>
        </c:ser>
        <c:ser>
          <c:idx val="1"/>
          <c:order val="1"/>
          <c:tx>
            <c:strRef>
              <c:f>Sheet2!$C$3:$C$5</c:f>
              <c:strCache>
                <c:ptCount val="1"/>
                <c:pt idx="0">
                  <c:v>Absent - HR</c:v>
                </c:pt>
              </c:strCache>
            </c:strRef>
          </c:tx>
          <c:spPr>
            <a:solidFill>
              <a:schemeClr val="accent2"/>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Sheet2!$C$6:$C$47</c:f>
              <c:numCache>
                <c:formatCode>General</c:formatCode>
                <c:ptCount val="41"/>
                <c:pt idx="8">
                  <c:v>1</c:v>
                </c:pt>
                <c:pt idx="30">
                  <c:v>1</c:v>
                </c:pt>
              </c:numCache>
            </c:numRef>
          </c:val>
          <c:extLst>
            <c:ext xmlns:c16="http://schemas.microsoft.com/office/drawing/2014/chart" uri="{C3380CC4-5D6E-409C-BE32-E72D297353CC}">
              <c16:uniqueId val="{00000001-ABCF-4027-BE83-3ABED21531F4}"/>
            </c:ext>
          </c:extLst>
        </c:ser>
        <c:ser>
          <c:idx val="2"/>
          <c:order val="2"/>
          <c:tx>
            <c:strRef>
              <c:f>Sheet2!$D$3:$D$5</c:f>
              <c:strCache>
                <c:ptCount val="1"/>
                <c:pt idx="0">
                  <c:v>Absent - IT</c:v>
                </c:pt>
              </c:strCache>
            </c:strRef>
          </c:tx>
          <c:spPr>
            <a:solidFill>
              <a:schemeClr val="accent3"/>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Sheet2!$D$6:$D$47</c:f>
              <c:numCache>
                <c:formatCode>General</c:formatCode>
                <c:ptCount val="41"/>
                <c:pt idx="9">
                  <c:v>1</c:v>
                </c:pt>
                <c:pt idx="35">
                  <c:v>1</c:v>
                </c:pt>
                <c:pt idx="39">
                  <c:v>1</c:v>
                </c:pt>
              </c:numCache>
            </c:numRef>
          </c:val>
          <c:extLst>
            <c:ext xmlns:c16="http://schemas.microsoft.com/office/drawing/2014/chart" uri="{C3380CC4-5D6E-409C-BE32-E72D297353CC}">
              <c16:uniqueId val="{00000002-ABCF-4027-BE83-3ABED21531F4}"/>
            </c:ext>
          </c:extLst>
        </c:ser>
        <c:ser>
          <c:idx val="3"/>
          <c:order val="3"/>
          <c:tx>
            <c:strRef>
              <c:f>Sheet2!$E$3:$E$5</c:f>
              <c:strCache>
                <c:ptCount val="1"/>
                <c:pt idx="0">
                  <c:v>Absent - Marketing</c:v>
                </c:pt>
              </c:strCache>
            </c:strRef>
          </c:tx>
          <c:spPr>
            <a:solidFill>
              <a:schemeClr val="accent4"/>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Sheet2!$E$6:$E$47</c:f>
              <c:numCache>
                <c:formatCode>General</c:formatCode>
                <c:ptCount val="41"/>
                <c:pt idx="27">
                  <c:v>1</c:v>
                </c:pt>
              </c:numCache>
            </c:numRef>
          </c:val>
          <c:extLst>
            <c:ext xmlns:c16="http://schemas.microsoft.com/office/drawing/2014/chart" uri="{C3380CC4-5D6E-409C-BE32-E72D297353CC}">
              <c16:uniqueId val="{00000003-ABCF-4027-BE83-3ABED21531F4}"/>
            </c:ext>
          </c:extLst>
        </c:ser>
        <c:ser>
          <c:idx val="4"/>
          <c:order val="4"/>
          <c:tx>
            <c:strRef>
              <c:f>Sheet2!$G$3:$G$5</c:f>
              <c:strCache>
                <c:ptCount val="1"/>
                <c:pt idx="0">
                  <c:v>Early Leave - HR</c:v>
                </c:pt>
              </c:strCache>
            </c:strRef>
          </c:tx>
          <c:spPr>
            <a:solidFill>
              <a:schemeClr val="accent5"/>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Sheet2!$G$6:$G$47</c:f>
              <c:numCache>
                <c:formatCode>General</c:formatCode>
                <c:ptCount val="41"/>
                <c:pt idx="1">
                  <c:v>1</c:v>
                </c:pt>
              </c:numCache>
            </c:numRef>
          </c:val>
          <c:extLst>
            <c:ext xmlns:c16="http://schemas.microsoft.com/office/drawing/2014/chart" uri="{C3380CC4-5D6E-409C-BE32-E72D297353CC}">
              <c16:uniqueId val="{00000004-ABCF-4027-BE83-3ABED21531F4}"/>
            </c:ext>
          </c:extLst>
        </c:ser>
        <c:ser>
          <c:idx val="5"/>
          <c:order val="5"/>
          <c:tx>
            <c:strRef>
              <c:f>Sheet2!$H$3:$H$5</c:f>
              <c:strCache>
                <c:ptCount val="1"/>
                <c:pt idx="0">
                  <c:v>Early Leave - IT</c:v>
                </c:pt>
              </c:strCache>
            </c:strRef>
          </c:tx>
          <c:spPr>
            <a:solidFill>
              <a:schemeClr val="accent6"/>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Sheet2!$H$6:$H$47</c:f>
              <c:numCache>
                <c:formatCode>General</c:formatCode>
                <c:ptCount val="41"/>
                <c:pt idx="2">
                  <c:v>1</c:v>
                </c:pt>
              </c:numCache>
            </c:numRef>
          </c:val>
          <c:extLst>
            <c:ext xmlns:c16="http://schemas.microsoft.com/office/drawing/2014/chart" uri="{C3380CC4-5D6E-409C-BE32-E72D297353CC}">
              <c16:uniqueId val="{00000005-ABCF-4027-BE83-3ABED21531F4}"/>
            </c:ext>
          </c:extLst>
        </c:ser>
        <c:ser>
          <c:idx val="6"/>
          <c:order val="6"/>
          <c:tx>
            <c:strRef>
              <c:f>Sheet2!$I$3:$I$5</c:f>
              <c:strCache>
                <c:ptCount val="1"/>
                <c:pt idx="0">
                  <c:v>Early Leave - Marketing</c:v>
                </c:pt>
              </c:strCache>
            </c:strRef>
          </c:tx>
          <c:spPr>
            <a:solidFill>
              <a:schemeClr val="accent1">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Sheet2!$I$6:$I$47</c:f>
              <c:numCache>
                <c:formatCode>General</c:formatCode>
                <c:ptCount val="41"/>
                <c:pt idx="22">
                  <c:v>1</c:v>
                </c:pt>
                <c:pt idx="25">
                  <c:v>1</c:v>
                </c:pt>
              </c:numCache>
            </c:numRef>
          </c:val>
          <c:extLst>
            <c:ext xmlns:c16="http://schemas.microsoft.com/office/drawing/2014/chart" uri="{C3380CC4-5D6E-409C-BE32-E72D297353CC}">
              <c16:uniqueId val="{00000006-ABCF-4027-BE83-3ABED21531F4}"/>
            </c:ext>
          </c:extLst>
        </c:ser>
        <c:ser>
          <c:idx val="7"/>
          <c:order val="7"/>
          <c:tx>
            <c:strRef>
              <c:f>Sheet2!$J$3:$J$5</c:f>
              <c:strCache>
                <c:ptCount val="1"/>
                <c:pt idx="0">
                  <c:v>Early Leave - Sales</c:v>
                </c:pt>
              </c:strCache>
            </c:strRef>
          </c:tx>
          <c:spPr>
            <a:solidFill>
              <a:schemeClr val="accent2">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Sheet2!$J$6:$J$47</c:f>
              <c:numCache>
                <c:formatCode>General</c:formatCode>
                <c:ptCount val="41"/>
                <c:pt idx="7">
                  <c:v>1</c:v>
                </c:pt>
              </c:numCache>
            </c:numRef>
          </c:val>
          <c:extLst>
            <c:ext xmlns:c16="http://schemas.microsoft.com/office/drawing/2014/chart" uri="{C3380CC4-5D6E-409C-BE32-E72D297353CC}">
              <c16:uniqueId val="{00000007-ABCF-4027-BE83-3ABED21531F4}"/>
            </c:ext>
          </c:extLst>
        </c:ser>
        <c:ser>
          <c:idx val="8"/>
          <c:order val="8"/>
          <c:tx>
            <c:strRef>
              <c:f>Sheet2!$L$3:$L$5</c:f>
              <c:strCache>
                <c:ptCount val="1"/>
                <c:pt idx="0">
                  <c:v>Late - Finance</c:v>
                </c:pt>
              </c:strCache>
            </c:strRef>
          </c:tx>
          <c:spPr>
            <a:solidFill>
              <a:schemeClr val="accent3">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Sheet2!$L$6:$L$47</c:f>
              <c:numCache>
                <c:formatCode>General</c:formatCode>
                <c:ptCount val="41"/>
                <c:pt idx="0">
                  <c:v>1</c:v>
                </c:pt>
              </c:numCache>
            </c:numRef>
          </c:val>
          <c:extLst>
            <c:ext xmlns:c16="http://schemas.microsoft.com/office/drawing/2014/chart" uri="{C3380CC4-5D6E-409C-BE32-E72D297353CC}">
              <c16:uniqueId val="{00000008-ABCF-4027-BE83-3ABED21531F4}"/>
            </c:ext>
          </c:extLst>
        </c:ser>
        <c:ser>
          <c:idx val="9"/>
          <c:order val="9"/>
          <c:tx>
            <c:strRef>
              <c:f>Sheet2!$M$3:$M$5</c:f>
              <c:strCache>
                <c:ptCount val="1"/>
                <c:pt idx="0">
                  <c:v>Late - IT</c:v>
                </c:pt>
              </c:strCache>
            </c:strRef>
          </c:tx>
          <c:spPr>
            <a:solidFill>
              <a:schemeClr val="accent4">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Sheet2!$M$6:$M$47</c:f>
              <c:numCache>
                <c:formatCode>General</c:formatCode>
                <c:ptCount val="41"/>
                <c:pt idx="32">
                  <c:v>1</c:v>
                </c:pt>
                <c:pt idx="33">
                  <c:v>1</c:v>
                </c:pt>
              </c:numCache>
            </c:numRef>
          </c:val>
          <c:extLst>
            <c:ext xmlns:c16="http://schemas.microsoft.com/office/drawing/2014/chart" uri="{C3380CC4-5D6E-409C-BE32-E72D297353CC}">
              <c16:uniqueId val="{00000009-ABCF-4027-BE83-3ABED21531F4}"/>
            </c:ext>
          </c:extLst>
        </c:ser>
        <c:ser>
          <c:idx val="10"/>
          <c:order val="10"/>
          <c:tx>
            <c:strRef>
              <c:f>Sheet2!$N$3:$N$5</c:f>
              <c:strCache>
                <c:ptCount val="1"/>
                <c:pt idx="0">
                  <c:v>Late - Marketing</c:v>
                </c:pt>
              </c:strCache>
            </c:strRef>
          </c:tx>
          <c:spPr>
            <a:solidFill>
              <a:schemeClr val="accent5">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Sheet2!$N$6:$N$47</c:f>
              <c:numCache>
                <c:formatCode>General</c:formatCode>
                <c:ptCount val="41"/>
                <c:pt idx="13">
                  <c:v>1</c:v>
                </c:pt>
                <c:pt idx="15">
                  <c:v>1</c:v>
                </c:pt>
              </c:numCache>
            </c:numRef>
          </c:val>
          <c:extLst>
            <c:ext xmlns:c16="http://schemas.microsoft.com/office/drawing/2014/chart" uri="{C3380CC4-5D6E-409C-BE32-E72D297353CC}">
              <c16:uniqueId val="{0000000A-ABCF-4027-BE83-3ABED21531F4}"/>
            </c:ext>
          </c:extLst>
        </c:ser>
        <c:ser>
          <c:idx val="11"/>
          <c:order val="11"/>
          <c:tx>
            <c:strRef>
              <c:f>Sheet2!$O$3:$O$5</c:f>
              <c:strCache>
                <c:ptCount val="1"/>
                <c:pt idx="0">
                  <c:v>Late - Sales</c:v>
                </c:pt>
              </c:strCache>
            </c:strRef>
          </c:tx>
          <c:spPr>
            <a:solidFill>
              <a:schemeClr val="accent6">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Sheet2!$O$6:$O$47</c:f>
              <c:numCache>
                <c:formatCode>General</c:formatCode>
                <c:ptCount val="41"/>
                <c:pt idx="18">
                  <c:v>1</c:v>
                </c:pt>
                <c:pt idx="31">
                  <c:v>1</c:v>
                </c:pt>
              </c:numCache>
            </c:numRef>
          </c:val>
          <c:extLst>
            <c:ext xmlns:c16="http://schemas.microsoft.com/office/drawing/2014/chart" uri="{C3380CC4-5D6E-409C-BE32-E72D297353CC}">
              <c16:uniqueId val="{0000000B-ABCF-4027-BE83-3ABED21531F4}"/>
            </c:ext>
          </c:extLst>
        </c:ser>
        <c:ser>
          <c:idx val="12"/>
          <c:order val="12"/>
          <c:tx>
            <c:strRef>
              <c:f>Sheet2!$Q$3:$Q$5</c:f>
              <c:strCache>
                <c:ptCount val="1"/>
                <c:pt idx="0">
                  <c:v>Present - Finance</c:v>
                </c:pt>
              </c:strCache>
            </c:strRef>
          </c:tx>
          <c:spPr>
            <a:solidFill>
              <a:schemeClr val="accent1">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Sheet2!$Q$6:$Q$47</c:f>
              <c:numCache>
                <c:formatCode>General</c:formatCode>
                <c:ptCount val="41"/>
                <c:pt idx="4">
                  <c:v>1</c:v>
                </c:pt>
                <c:pt idx="11">
                  <c:v>1</c:v>
                </c:pt>
                <c:pt idx="23">
                  <c:v>1</c:v>
                </c:pt>
                <c:pt idx="36">
                  <c:v>1</c:v>
                </c:pt>
              </c:numCache>
            </c:numRef>
          </c:val>
          <c:extLst>
            <c:ext xmlns:c16="http://schemas.microsoft.com/office/drawing/2014/chart" uri="{C3380CC4-5D6E-409C-BE32-E72D297353CC}">
              <c16:uniqueId val="{0000000C-ABCF-4027-BE83-3ABED21531F4}"/>
            </c:ext>
          </c:extLst>
        </c:ser>
        <c:ser>
          <c:idx val="13"/>
          <c:order val="13"/>
          <c:tx>
            <c:strRef>
              <c:f>Sheet2!$R$3:$R$5</c:f>
              <c:strCache>
                <c:ptCount val="1"/>
                <c:pt idx="0">
                  <c:v>Present - HR</c:v>
                </c:pt>
              </c:strCache>
            </c:strRef>
          </c:tx>
          <c:spPr>
            <a:solidFill>
              <a:schemeClr val="accent2">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Sheet2!$R$6:$R$47</c:f>
              <c:numCache>
                <c:formatCode>General</c:formatCode>
                <c:ptCount val="41"/>
                <c:pt idx="19">
                  <c:v>1</c:v>
                </c:pt>
                <c:pt idx="20">
                  <c:v>1</c:v>
                </c:pt>
                <c:pt idx="21">
                  <c:v>1</c:v>
                </c:pt>
                <c:pt idx="26">
                  <c:v>1</c:v>
                </c:pt>
              </c:numCache>
            </c:numRef>
          </c:val>
          <c:extLst>
            <c:ext xmlns:c16="http://schemas.microsoft.com/office/drawing/2014/chart" uri="{C3380CC4-5D6E-409C-BE32-E72D297353CC}">
              <c16:uniqueId val="{0000000D-ABCF-4027-BE83-3ABED21531F4}"/>
            </c:ext>
          </c:extLst>
        </c:ser>
        <c:ser>
          <c:idx val="14"/>
          <c:order val="14"/>
          <c:tx>
            <c:strRef>
              <c:f>Sheet2!$S$3:$S$5</c:f>
              <c:strCache>
                <c:ptCount val="1"/>
                <c:pt idx="0">
                  <c:v>Present - IT</c:v>
                </c:pt>
              </c:strCache>
            </c:strRef>
          </c:tx>
          <c:spPr>
            <a:solidFill>
              <a:schemeClr val="accent3">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Sheet2!$S$6:$S$47</c:f>
              <c:numCache>
                <c:formatCode>General</c:formatCode>
                <c:ptCount val="41"/>
                <c:pt idx="12">
                  <c:v>1</c:v>
                </c:pt>
                <c:pt idx="14">
                  <c:v>1</c:v>
                </c:pt>
                <c:pt idx="24">
                  <c:v>1</c:v>
                </c:pt>
                <c:pt idx="28">
                  <c:v>1</c:v>
                </c:pt>
              </c:numCache>
            </c:numRef>
          </c:val>
          <c:extLst>
            <c:ext xmlns:c16="http://schemas.microsoft.com/office/drawing/2014/chart" uri="{C3380CC4-5D6E-409C-BE32-E72D297353CC}">
              <c16:uniqueId val="{0000000E-ABCF-4027-BE83-3ABED21531F4}"/>
            </c:ext>
          </c:extLst>
        </c:ser>
        <c:ser>
          <c:idx val="15"/>
          <c:order val="15"/>
          <c:tx>
            <c:strRef>
              <c:f>Sheet2!$T$3:$T$5</c:f>
              <c:strCache>
                <c:ptCount val="1"/>
                <c:pt idx="0">
                  <c:v>Present - Marketing</c:v>
                </c:pt>
              </c:strCache>
            </c:strRef>
          </c:tx>
          <c:spPr>
            <a:solidFill>
              <a:schemeClr val="accent4">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Sheet2!$T$6:$T$47</c:f>
              <c:numCache>
                <c:formatCode>General</c:formatCode>
                <c:ptCount val="41"/>
                <c:pt idx="34">
                  <c:v>1</c:v>
                </c:pt>
                <c:pt idx="37">
                  <c:v>1</c:v>
                </c:pt>
                <c:pt idx="38">
                  <c:v>1</c:v>
                </c:pt>
              </c:numCache>
            </c:numRef>
          </c:val>
          <c:extLst>
            <c:ext xmlns:c16="http://schemas.microsoft.com/office/drawing/2014/chart" uri="{C3380CC4-5D6E-409C-BE32-E72D297353CC}">
              <c16:uniqueId val="{0000000F-ABCF-4027-BE83-3ABED21531F4}"/>
            </c:ext>
          </c:extLst>
        </c:ser>
        <c:ser>
          <c:idx val="16"/>
          <c:order val="16"/>
          <c:tx>
            <c:strRef>
              <c:f>Sheet2!$U$3:$U$5</c:f>
              <c:strCache>
                <c:ptCount val="1"/>
                <c:pt idx="0">
                  <c:v>Present - Sales</c:v>
                </c:pt>
              </c:strCache>
            </c:strRef>
          </c:tx>
          <c:spPr>
            <a:solidFill>
              <a:schemeClr val="accent5">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Sheet2!$U$6:$U$47</c:f>
              <c:numCache>
                <c:formatCode>General</c:formatCode>
                <c:ptCount val="41"/>
                <c:pt idx="3">
                  <c:v>1</c:v>
                </c:pt>
                <c:pt idx="5">
                  <c:v>1</c:v>
                </c:pt>
                <c:pt idx="6">
                  <c:v>1</c:v>
                </c:pt>
                <c:pt idx="10">
                  <c:v>1</c:v>
                </c:pt>
                <c:pt idx="16">
                  <c:v>1</c:v>
                </c:pt>
              </c:numCache>
            </c:numRef>
          </c:val>
          <c:extLst>
            <c:ext xmlns:c16="http://schemas.microsoft.com/office/drawing/2014/chart" uri="{C3380CC4-5D6E-409C-BE32-E72D297353CC}">
              <c16:uniqueId val="{00000010-ABCF-4027-BE83-3ABED21531F4}"/>
            </c:ext>
          </c:extLst>
        </c:ser>
        <c:ser>
          <c:idx val="17"/>
          <c:order val="17"/>
          <c:tx>
            <c:strRef>
              <c:f>Sheet2!$W$3:$W$5</c:f>
              <c:strCache>
                <c:ptCount val="1"/>
                <c:pt idx="0">
                  <c:v>(blank) - (blank)</c:v>
                </c:pt>
              </c:strCache>
            </c:strRef>
          </c:tx>
          <c:spPr>
            <a:solidFill>
              <a:schemeClr val="accent6">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Sheet2!$W$6:$W$47</c:f>
              <c:numCache>
                <c:formatCode>General</c:formatCode>
                <c:ptCount val="41"/>
              </c:numCache>
            </c:numRef>
          </c:val>
          <c:extLst>
            <c:ext xmlns:c16="http://schemas.microsoft.com/office/drawing/2014/chart" uri="{C3380CC4-5D6E-409C-BE32-E72D297353CC}">
              <c16:uniqueId val="{00000011-ABCF-4027-BE83-3ABED21531F4}"/>
            </c:ext>
          </c:extLst>
        </c:ser>
        <c:dLbls>
          <c:showLegendKey val="0"/>
          <c:showVal val="0"/>
          <c:showCatName val="0"/>
          <c:showSerName val="0"/>
          <c:showPercent val="0"/>
          <c:showBubbleSize val="0"/>
        </c:dLbls>
        <c:gapWidth val="219"/>
        <c:overlap val="100"/>
        <c:axId val="302747200"/>
        <c:axId val="302747528"/>
      </c:barChart>
      <c:catAx>
        <c:axId val="30274720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2747528"/>
        <c:crosses val="autoZero"/>
        <c:auto val="1"/>
        <c:lblAlgn val="ctr"/>
        <c:lblOffset val="100"/>
        <c:noMultiLvlLbl val="0"/>
      </c:catAx>
      <c:valAx>
        <c:axId val="302747528"/>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27472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463613" y="2920901"/>
            <a:ext cx="8610600" cy="2308324"/>
          </a:xfrm>
          <a:prstGeom prst="rect">
            <a:avLst/>
          </a:prstGeom>
          <a:noFill/>
        </p:spPr>
        <p:txBody>
          <a:bodyPr wrap="square" rtlCol="0">
            <a:spAutoFit/>
          </a:bodyPr>
          <a:lstStyle/>
          <a:p>
            <a:r>
              <a:rPr lang="en-US" sz="2400" b="1" dirty="0"/>
              <a:t>STUDENT NAME   </a:t>
            </a:r>
            <a:r>
              <a:rPr lang="en-US" sz="2400" dirty="0"/>
              <a:t>: ABINAYA B</a:t>
            </a:r>
          </a:p>
          <a:p>
            <a:r>
              <a:rPr lang="en-US" sz="2400" b="1" dirty="0"/>
              <a:t>REGISTER NO        </a:t>
            </a:r>
            <a:r>
              <a:rPr lang="en-US" sz="2400" dirty="0"/>
              <a:t>: 312203058(unm133312203058)</a:t>
            </a:r>
          </a:p>
          <a:p>
            <a:r>
              <a:rPr lang="en-US" sz="2400" b="1" dirty="0"/>
              <a:t>DEPARTMENT</a:t>
            </a:r>
            <a:r>
              <a:rPr lang="en-US" sz="2400" dirty="0"/>
              <a:t>       : BCOM(COMPUTER APPLICATION)</a:t>
            </a:r>
          </a:p>
          <a:p>
            <a:r>
              <a:rPr lang="en-US" sz="2400" b="1" dirty="0"/>
              <a:t>COLLEGE</a:t>
            </a:r>
            <a:r>
              <a:rPr lang="en-US" sz="2400" dirty="0"/>
              <a:t>                : ASAN MEMORIAL COLLEGE OF ARTS AND SCIENCE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1529265"/>
          </a:xfrm>
          <a:prstGeom prst="rect">
            <a:avLst/>
          </a:prstGeom>
        </p:spPr>
        <p:txBody>
          <a:bodyPr vert="horz" wrap="square" lIns="0" tIns="13335" rIns="0" bIns="0" rtlCol="0">
            <a:spAutoFit/>
          </a:bodyPr>
          <a:lstStyle/>
          <a:p>
            <a:pPr marL="12700">
              <a:lnSpc>
                <a:spcPct val="100000"/>
              </a:lnSpc>
              <a:spcBef>
                <a:spcPts val="105"/>
              </a:spcBef>
            </a:pPr>
            <a:r>
              <a:rPr sz="2400" b="1" u="sng" spc="15" dirty="0">
                <a:latin typeface="Trebuchet MS"/>
                <a:cs typeface="Trebuchet MS"/>
              </a:rPr>
              <a:t>M</a:t>
            </a:r>
            <a:r>
              <a:rPr sz="2400" b="1" u="sng" dirty="0">
                <a:latin typeface="Trebuchet MS"/>
                <a:cs typeface="Trebuchet MS"/>
              </a:rPr>
              <a:t>O</a:t>
            </a:r>
            <a:r>
              <a:rPr sz="2400" b="1" u="sng" spc="-15" dirty="0">
                <a:latin typeface="Trebuchet MS"/>
                <a:cs typeface="Trebuchet MS"/>
              </a:rPr>
              <a:t>D</a:t>
            </a:r>
            <a:r>
              <a:rPr sz="2400" b="1" u="sng" spc="-35" dirty="0">
                <a:latin typeface="Trebuchet MS"/>
                <a:cs typeface="Trebuchet MS"/>
              </a:rPr>
              <a:t>E</a:t>
            </a:r>
            <a:r>
              <a:rPr sz="2400" b="1" u="sng" spc="-30" dirty="0">
                <a:latin typeface="Trebuchet MS"/>
                <a:cs typeface="Trebuchet MS"/>
              </a:rPr>
              <a:t>LL</a:t>
            </a:r>
            <a:r>
              <a:rPr sz="2400" b="1" u="sng" spc="-5" dirty="0">
                <a:latin typeface="Trebuchet MS"/>
                <a:cs typeface="Trebuchet MS"/>
              </a:rPr>
              <a:t>I</a:t>
            </a:r>
            <a:r>
              <a:rPr sz="2400" b="1" u="sng" spc="30" dirty="0">
                <a:latin typeface="Trebuchet MS"/>
                <a:cs typeface="Trebuchet MS"/>
              </a:rPr>
              <a:t>N</a:t>
            </a:r>
            <a:r>
              <a:rPr sz="2400" b="1" u="sng" spc="5" dirty="0">
                <a:latin typeface="Trebuchet MS"/>
                <a:cs typeface="Trebuchet MS"/>
              </a:rPr>
              <a:t>G</a:t>
            </a:r>
            <a:endParaRPr lang="en-US" sz="2400" b="1" u="sng" spc="5" dirty="0">
              <a:latin typeface="Trebuchet MS"/>
              <a:cs typeface="Trebuchet MS"/>
            </a:endParaRPr>
          </a:p>
          <a:p>
            <a:pPr marL="12700">
              <a:lnSpc>
                <a:spcPct val="100000"/>
              </a:lnSpc>
              <a:spcBef>
                <a:spcPts val="105"/>
              </a:spcBef>
            </a:pPr>
            <a:endParaRPr lang="en-US" sz="2400" b="1" u="sng" spc="5" dirty="0">
              <a:latin typeface="Trebuchet MS"/>
              <a:cs typeface="Trebuchet MS"/>
            </a:endParaRPr>
          </a:p>
          <a:p>
            <a:pPr marL="12700">
              <a:lnSpc>
                <a:spcPct val="100000"/>
              </a:lnSpc>
              <a:spcBef>
                <a:spcPts val="105"/>
              </a:spcBef>
            </a:pPr>
            <a:endParaRPr lang="en-US" sz="2400" u="sng" dirty="0">
              <a:latin typeface="Trebuchet MS"/>
              <a:cs typeface="Trebuchet MS"/>
            </a:endParaRPr>
          </a:p>
          <a:p>
            <a:pPr marL="12700">
              <a:lnSpc>
                <a:spcPct val="100000"/>
              </a:lnSpc>
              <a:spcBef>
                <a:spcPts val="105"/>
              </a:spcBef>
            </a:pPr>
            <a:endParaRPr sz="2400" u="sng"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a:spLocks noChangeArrowheads="1"/>
          </p:cNvSpPr>
          <p:nvPr/>
        </p:nvSpPr>
        <p:spPr bwMode="auto">
          <a:xfrm>
            <a:off x="0" y="1283747"/>
            <a:ext cx="12192000"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Data Collection</a:t>
            </a:r>
            <a:r>
              <a:rPr kumimoji="0" lang="en-US" altLang="en-US" sz="2000" b="0" i="0" u="none" strike="noStrike" cap="none" normalizeH="0" baseline="0" dirty="0">
                <a:ln>
                  <a:noFill/>
                </a:ln>
                <a:solidFill>
                  <a:schemeClr val="tx1"/>
                </a:solidFill>
                <a:effectLst/>
                <a:latin typeface="Arial" panose="020B0604020202020204" pitchFamily="34" charset="0"/>
              </a:rPr>
              <a:t>: Gather attendance data from various sources (e.g., time clocks, manual entries).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Arial" panose="020B0604020202020204" pitchFamily="34" charset="0"/>
              </a:rPr>
              <a:t>Data Integration</a:t>
            </a:r>
            <a:r>
              <a:rPr kumimoji="0" lang="en-US" altLang="en-US" sz="2000" b="0" i="0" u="none" strike="noStrike" cap="none" normalizeH="0" baseline="0" dirty="0">
                <a:ln>
                  <a:noFill/>
                </a:ln>
                <a:solidFill>
                  <a:schemeClr val="tx1"/>
                </a:solidFill>
                <a:effectLst/>
                <a:latin typeface="Arial" panose="020B0604020202020204" pitchFamily="34" charset="0"/>
              </a:rPr>
              <a:t>: Combine data into a centralized system for comprehensive analysis.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Arial" panose="020B0604020202020204" pitchFamily="34" charset="0"/>
              </a:rPr>
              <a:t>Pattern Analysis</a:t>
            </a:r>
            <a:r>
              <a:rPr kumimoji="0" lang="en-US" altLang="en-US" sz="2000" b="0" i="0" u="none" strike="noStrike" cap="none" normalizeH="0" baseline="0" dirty="0">
                <a:ln>
                  <a:noFill/>
                </a:ln>
                <a:solidFill>
                  <a:schemeClr val="tx1"/>
                </a:solidFill>
                <a:effectLst/>
                <a:latin typeface="Arial" panose="020B0604020202020204" pitchFamily="34" charset="0"/>
              </a:rPr>
              <a:t>: Identify trends and patterns in attendance (e.g., frequent absences, peak times).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Arial" panose="020B0604020202020204" pitchFamily="34" charset="0"/>
              </a:rPr>
              <a:t>Predictive Analytics</a:t>
            </a:r>
            <a:r>
              <a:rPr kumimoji="0" lang="en-US" altLang="en-US" sz="2000" b="0" i="0" u="none" strike="noStrike" cap="none" normalizeH="0" baseline="0" dirty="0">
                <a:ln>
                  <a:noFill/>
                </a:ln>
                <a:solidFill>
                  <a:schemeClr val="tx1"/>
                </a:solidFill>
                <a:effectLst/>
                <a:latin typeface="Arial" panose="020B0604020202020204" pitchFamily="34" charset="0"/>
              </a:rPr>
              <a:t>: Use historical data to forecast future attendance issues and potential impacts.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tx1"/>
                </a:solidFill>
                <a:effectLst/>
                <a:latin typeface="Arial" panose="020B0604020202020204" pitchFamily="34" charset="0"/>
              </a:rPr>
              <a:t>Visualization</a:t>
            </a:r>
            <a:r>
              <a:rPr kumimoji="0" lang="en-US" altLang="en-US" sz="2000" b="0" i="0" u="none" strike="noStrike" cap="none" normalizeH="0" baseline="0" dirty="0">
                <a:ln>
                  <a:noFill/>
                </a:ln>
                <a:solidFill>
                  <a:schemeClr val="tx1"/>
                </a:solidFill>
                <a:effectLst/>
                <a:latin typeface="Arial" panose="020B0604020202020204" pitchFamily="34" charset="0"/>
              </a:rPr>
              <a:t>: Create charts, graphs, and dashboards to represent attendance trends and metrics clearly.</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000" b="1" i="0" u="none" strike="noStrike" cap="none" normalizeH="0" baseline="0" dirty="0">
                <a:ln>
                  <a:noFill/>
                </a:ln>
                <a:solidFill>
                  <a:schemeClr val="tx1"/>
                </a:solidFill>
                <a:effectLst/>
                <a:latin typeface="Arial" panose="020B0604020202020204" pitchFamily="34" charset="0"/>
              </a:rPr>
              <a:t>Reporting</a:t>
            </a:r>
            <a:r>
              <a:rPr kumimoji="0" lang="en-US" altLang="en-US" sz="2000" b="0" i="0" u="none" strike="noStrike" cap="none" normalizeH="0" baseline="0" dirty="0">
                <a:ln>
                  <a:noFill/>
                </a:ln>
                <a:solidFill>
                  <a:schemeClr val="tx1"/>
                </a:solidFill>
                <a:effectLst/>
                <a:latin typeface="Arial" panose="020B0604020202020204" pitchFamily="34" charset="0"/>
              </a:rPr>
              <a:t>: Generate detailed reports for HR and management to make informed decisions.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1121461"/>
          </a:xfrm>
          <a:prstGeom prst="rect">
            <a:avLst/>
          </a:prstGeom>
        </p:spPr>
        <p:txBody>
          <a:bodyPr vert="horz" wrap="square" lIns="0" tIns="13335" rIns="0" bIns="0" rtlCol="0">
            <a:spAutoFit/>
          </a:bodyPr>
          <a:lstStyle/>
          <a:p>
            <a:pPr marL="12700">
              <a:lnSpc>
                <a:spcPct val="100000"/>
              </a:lnSpc>
              <a:spcBef>
                <a:spcPts val="105"/>
              </a:spcBef>
            </a:pPr>
            <a:r>
              <a:rPr sz="2400" u="sng" dirty="0"/>
              <a:t>R</a:t>
            </a:r>
            <a:r>
              <a:rPr sz="2400" u="sng" spc="-40" dirty="0"/>
              <a:t>E</a:t>
            </a:r>
            <a:r>
              <a:rPr sz="2400" u="sng" spc="15" dirty="0"/>
              <a:t>S</a:t>
            </a:r>
            <a:r>
              <a:rPr sz="2400" u="sng" spc="-30" dirty="0"/>
              <a:t>U</a:t>
            </a:r>
            <a:r>
              <a:rPr sz="2400" u="sng" spc="-405" dirty="0"/>
              <a:t>L</a:t>
            </a:r>
            <a:r>
              <a:rPr sz="2400" u="sng" dirty="0"/>
              <a:t>TS</a:t>
            </a:r>
            <a:br>
              <a:rPr lang="en-US" sz="2400" u="sng" dirty="0"/>
            </a:br>
            <a:br>
              <a:rPr lang="en-US" sz="2400" u="sng" dirty="0"/>
            </a:br>
            <a:endParaRPr sz="2400" u="sng"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2724091007"/>
              </p:ext>
            </p:extLst>
          </p:nvPr>
        </p:nvGraphicFramePr>
        <p:xfrm>
          <a:off x="2209800" y="1142999"/>
          <a:ext cx="7143750" cy="46767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3016210"/>
          </a:xfrm>
        </p:spPr>
        <p:txBody>
          <a:bodyPr/>
          <a:lstStyle/>
          <a:p>
            <a:r>
              <a:rPr lang="en-US" sz="2400" u="sng" dirty="0">
                <a:latin typeface="Times New Roman" panose="02020603050405020304" pitchFamily="18" charset="0"/>
                <a:cs typeface="Times New Roman" panose="02020603050405020304" pitchFamily="18" charset="0"/>
              </a:rPr>
              <a:t>Conclusion</a:t>
            </a:r>
            <a:br>
              <a:rPr lang="en-US" sz="2400" u="sng" dirty="0">
                <a:latin typeface="Times New Roman" panose="02020603050405020304" pitchFamily="18" charset="0"/>
                <a:cs typeface="Times New Roman" panose="02020603050405020304" pitchFamily="18" charset="0"/>
              </a:rPr>
            </a:br>
            <a:br>
              <a:rPr lang="en-US" sz="2400" u="sng" dirty="0">
                <a:latin typeface="Times New Roman" panose="02020603050405020304" pitchFamily="18" charset="0"/>
                <a:cs typeface="Times New Roman" panose="02020603050405020304" pitchFamily="18" charset="0"/>
              </a:rPr>
            </a:br>
            <a:br>
              <a:rPr lang="en-US" sz="2400" u="sng" dirty="0">
                <a:latin typeface="Times New Roman" panose="02020603050405020304" pitchFamily="18" charset="0"/>
                <a:cs typeface="Times New Roman" panose="02020603050405020304" pitchFamily="18" charset="0"/>
              </a:rPr>
            </a:br>
            <a:br>
              <a:rPr lang="en-US" sz="2400" u="sng" dirty="0">
                <a:latin typeface="Times New Roman" panose="02020603050405020304" pitchFamily="18" charset="0"/>
                <a:cs typeface="Times New Roman" panose="02020603050405020304" pitchFamily="18" charset="0"/>
              </a:rPr>
            </a:br>
            <a:r>
              <a:rPr lang="en-US" sz="2000" dirty="0"/>
              <a:t>Visualizing employee attendance helps organizations monitor and manage attendance effectively. By using real-time data, detailed analytics, and easy-to-understand visuals, companies can quickly identify trends, address issues, and improve overall productivity. This approach streamlines processes, supports better decision-making, and enhances both employee and organizational performance.</a:t>
            </a:r>
            <a:endParaRPr lang="en-IN" sz="20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200329"/>
          </a:xfrm>
          <a:prstGeom prst="rect">
            <a:avLst/>
          </a:prstGeom>
          <a:noFill/>
        </p:spPr>
        <p:txBody>
          <a:bodyPr wrap="square" rtlCol="0">
            <a:spAutoFit/>
          </a:bodyPr>
          <a:lstStyle/>
          <a:p>
            <a:r>
              <a:rPr lang="en-US" sz="3600" b="1" dirty="0">
                <a:solidFill>
                  <a:srgbClr val="0F0F0F"/>
                </a:solidFill>
                <a:latin typeface="Times New Roman" panose="02020603050405020304" pitchFamily="18" charset="0"/>
                <a:cs typeface="Times New Roman" panose="02020603050405020304" pitchFamily="18" charset="0"/>
              </a:rPr>
              <a:t>Visualizing employee attendance trends with excel chart</a:t>
            </a:r>
            <a:endParaRPr lang="en-IN" sz="36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110158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2800" u="sng" spc="-20" dirty="0"/>
              <a:t>P</a:t>
            </a:r>
            <a:r>
              <a:rPr sz="2800" u="sng" spc="15" dirty="0"/>
              <a:t>ROB</a:t>
            </a:r>
            <a:r>
              <a:rPr sz="2800" u="sng" spc="55" dirty="0"/>
              <a:t>L</a:t>
            </a:r>
            <a:r>
              <a:rPr sz="2800" u="sng" spc="-20" dirty="0"/>
              <a:t>E</a:t>
            </a:r>
            <a:r>
              <a:rPr sz="2800" u="sng" spc="20" dirty="0"/>
              <a:t>M</a:t>
            </a:r>
            <a:r>
              <a:rPr lang="en-US" sz="2800" u="sng" dirty="0"/>
              <a:t> </a:t>
            </a:r>
            <a:r>
              <a:rPr sz="2800" u="sng" spc="10" dirty="0"/>
              <a:t>S</a:t>
            </a:r>
            <a:r>
              <a:rPr sz="2800" u="sng" spc="-370" dirty="0"/>
              <a:t>T</a:t>
            </a:r>
            <a:r>
              <a:rPr sz="2800" u="sng" spc="-375" dirty="0"/>
              <a:t>A</a:t>
            </a:r>
            <a:r>
              <a:rPr sz="2800" u="sng" spc="15" dirty="0"/>
              <a:t>T</a:t>
            </a:r>
            <a:r>
              <a:rPr sz="2800" u="sng" spc="-10" dirty="0"/>
              <a:t>E</a:t>
            </a:r>
            <a:r>
              <a:rPr sz="2800" u="sng" spc="-20" dirty="0"/>
              <a:t>ME</a:t>
            </a:r>
            <a:r>
              <a:rPr sz="2800" u="sng" spc="10" dirty="0"/>
              <a:t>NT</a:t>
            </a:r>
            <a:br>
              <a:rPr lang="en-US" sz="4250" spc="1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1"/>
          <p:cNvSpPr>
            <a:spLocks noChangeArrowheads="1"/>
          </p:cNvSpPr>
          <p:nvPr/>
        </p:nvSpPr>
        <p:spPr bwMode="auto">
          <a:xfrm>
            <a:off x="489267" y="1388099"/>
            <a:ext cx="11963400" cy="240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Problem</a:t>
            </a:r>
            <a:r>
              <a:rPr kumimoji="0" lang="en-US" altLang="en-US" sz="2000" b="0" i="0" u="none" strike="noStrike" cap="none" normalizeH="0" baseline="0" dirty="0">
                <a:ln>
                  <a:noFill/>
                </a:ln>
                <a:solidFill>
                  <a:schemeClr val="tx1"/>
                </a:solidFill>
                <a:effectLst/>
                <a:latin typeface="Arial" panose="020B0604020202020204" pitchFamily="34" charset="0"/>
              </a:rPr>
              <a:t>: Employees are frequently late or absent, impacting productivity</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Impact</a:t>
            </a:r>
            <a:r>
              <a:rPr kumimoji="0" lang="en-US" altLang="en-US" sz="2000" b="0" i="0" u="none" strike="noStrike" cap="none" normalizeH="0" baseline="0" dirty="0">
                <a:ln>
                  <a:noFill/>
                </a:ln>
                <a:solidFill>
                  <a:schemeClr val="tx1"/>
                </a:solidFill>
                <a:effectLst/>
                <a:latin typeface="Arial" panose="020B0604020202020204" pitchFamily="34" charset="0"/>
              </a:rPr>
              <a:t>: Disrupts operations, increases costs, and affects morale.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Arial" panose="020B0604020202020204" pitchFamily="34" charset="0"/>
              </a:rPr>
              <a:t>Data</a:t>
            </a:r>
            <a:r>
              <a:rPr kumimoji="0" lang="en-US" altLang="en-US" sz="2000" b="0" i="0" u="none" strike="noStrike" cap="none" normalizeH="0" baseline="0" dirty="0">
                <a:ln>
                  <a:noFill/>
                </a:ln>
                <a:solidFill>
                  <a:schemeClr val="tx1"/>
                </a:solidFill>
                <a:effectLst/>
                <a:latin typeface="Arial" panose="020B0604020202020204" pitchFamily="34" charset="0"/>
              </a:rPr>
              <a:t>: Collect attendance records and employee feedback.</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Arial" panose="020B0604020202020204" pitchFamily="34" charset="0"/>
              </a:rPr>
              <a:t>Objective</a:t>
            </a:r>
            <a:r>
              <a:rPr kumimoji="0" lang="en-US" altLang="en-US" sz="2000" b="0" i="0" u="none" strike="noStrike" cap="none" normalizeH="0" baseline="0" dirty="0">
                <a:ln>
                  <a:noFill/>
                </a:ln>
                <a:solidFill>
                  <a:schemeClr val="tx1"/>
                </a:solidFill>
                <a:effectLst/>
                <a:latin typeface="Arial" panose="020B0604020202020204" pitchFamily="34" charset="0"/>
              </a:rPr>
              <a:t>: Improve attendance and operational efficiency.</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tx1"/>
                </a:solidFill>
                <a:effectLst/>
                <a:latin typeface="Arial" panose="020B0604020202020204" pitchFamily="34" charset="0"/>
              </a:rPr>
              <a:t>Solutions</a:t>
            </a:r>
            <a:r>
              <a:rPr kumimoji="0" lang="en-US" altLang="en-US" sz="2000" b="0" i="0" u="none" strike="noStrike" cap="none" normalizeH="0" baseline="0" dirty="0">
                <a:ln>
                  <a:noFill/>
                </a:ln>
                <a:solidFill>
                  <a:schemeClr val="tx1"/>
                </a:solidFill>
                <a:effectLst/>
                <a:latin typeface="Arial" panose="020B0604020202020204" pitchFamily="34" charset="0"/>
              </a:rPr>
              <a:t>: Review policies, offer support like flexible hours, and use tracking tools.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000" b="1" i="0" u="none" strike="noStrike" cap="none" normalizeH="0" baseline="0" dirty="0">
                <a:ln>
                  <a:noFill/>
                </a:ln>
                <a:solidFill>
                  <a:schemeClr val="tx1"/>
                </a:solidFill>
                <a:effectLst/>
                <a:latin typeface="Arial" panose="020B0604020202020204" pitchFamily="34" charset="0"/>
              </a:rPr>
              <a:t>Metrics</a:t>
            </a:r>
            <a:r>
              <a:rPr kumimoji="0" lang="en-US" altLang="en-US" sz="2000" b="0" i="0" u="none" strike="noStrike" cap="none" normalizeH="0" baseline="0" dirty="0">
                <a:ln>
                  <a:noFill/>
                </a:ln>
                <a:solidFill>
                  <a:schemeClr val="tx1"/>
                </a:solidFill>
                <a:effectLst/>
                <a:latin typeface="Arial" panose="020B0604020202020204" pitchFamily="34" charset="0"/>
              </a:rPr>
              <a:t>: Measure changes in attendance rates and productivity.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8480425" cy="4017767"/>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2000" u="sng" spc="5" dirty="0"/>
              <a:t>PROJECT</a:t>
            </a:r>
            <a:r>
              <a:rPr lang="en-US" sz="2000" u="sng" spc="5" dirty="0"/>
              <a:t> </a:t>
            </a:r>
            <a:r>
              <a:rPr sz="2000" u="sng" spc="-20" dirty="0"/>
              <a:t>OVERVIEW</a:t>
            </a:r>
            <a:br>
              <a:rPr lang="en-US" sz="2000" u="sng" spc="-20" dirty="0"/>
            </a:br>
            <a:br>
              <a:rPr lang="en-US" sz="2000" u="sng" spc="-20" dirty="0"/>
            </a:br>
            <a:r>
              <a:rPr lang="en-US" sz="2000" dirty="0"/>
              <a:t>The employee attendance problem involves frequent tardiness and absences, which disrupts workflow and lowers productivity. This issue leads to operational inefficiencies, increased costs due to overtime or temporary staff, and decreased employee morale. To address this, it's crucial to analyze attendance data and gather employee feedback to identify underlying causes. Solutions may include revising attendance policies, offering flexible work options, and implementing effective tracking systems. Success is measured by improved attendance rates and enhanced overall productivity.</a:t>
            </a:r>
            <a:br>
              <a:rPr lang="en-US" sz="2000" u="sng" spc="-20" dirty="0"/>
            </a:br>
            <a:br>
              <a:rPr lang="en-US" sz="2000" u="sng" spc="-20" dirty="0"/>
            </a:br>
            <a:endParaRPr sz="200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1124667"/>
          </a:xfrm>
          <a:prstGeom prst="rect">
            <a:avLst/>
          </a:prstGeom>
        </p:spPr>
        <p:txBody>
          <a:bodyPr vert="horz" wrap="square" lIns="0" tIns="16510" rIns="0" bIns="0" rtlCol="0">
            <a:spAutoFit/>
          </a:bodyPr>
          <a:lstStyle/>
          <a:p>
            <a:pPr marL="12700">
              <a:lnSpc>
                <a:spcPct val="100000"/>
              </a:lnSpc>
              <a:spcBef>
                <a:spcPts val="130"/>
              </a:spcBef>
            </a:pPr>
            <a:r>
              <a:rPr sz="2400" u="sng" spc="25" dirty="0"/>
              <a:t>W</a:t>
            </a:r>
            <a:r>
              <a:rPr sz="2400" u="sng" spc="-20" dirty="0"/>
              <a:t>H</a:t>
            </a:r>
            <a:r>
              <a:rPr sz="2400" u="sng" spc="20" dirty="0"/>
              <a:t>O</a:t>
            </a:r>
            <a:r>
              <a:rPr sz="2400" u="sng" spc="-235" dirty="0"/>
              <a:t> </a:t>
            </a:r>
            <a:r>
              <a:rPr sz="2400" u="sng" spc="-10" dirty="0"/>
              <a:t>AR</a:t>
            </a:r>
            <a:r>
              <a:rPr sz="2400" u="sng" spc="15" dirty="0"/>
              <a:t>E</a:t>
            </a:r>
            <a:r>
              <a:rPr sz="2400" u="sng" spc="-35" dirty="0"/>
              <a:t> </a:t>
            </a:r>
            <a:r>
              <a:rPr sz="2400" u="sng" spc="-10" dirty="0"/>
              <a:t>T</a:t>
            </a:r>
            <a:r>
              <a:rPr sz="2400" u="sng" spc="-15" dirty="0"/>
              <a:t>H</a:t>
            </a:r>
            <a:r>
              <a:rPr sz="2400" u="sng" spc="15" dirty="0"/>
              <a:t>E</a:t>
            </a:r>
            <a:r>
              <a:rPr sz="2400" u="sng" spc="-35" dirty="0"/>
              <a:t> </a:t>
            </a:r>
            <a:r>
              <a:rPr sz="2400" u="sng" spc="-20" dirty="0"/>
              <a:t>E</a:t>
            </a:r>
            <a:r>
              <a:rPr sz="2400" u="sng" spc="30" dirty="0"/>
              <a:t>N</a:t>
            </a:r>
            <a:r>
              <a:rPr sz="2400" u="sng" spc="15" dirty="0"/>
              <a:t>D</a:t>
            </a:r>
            <a:r>
              <a:rPr sz="2400" u="sng" spc="-45" dirty="0"/>
              <a:t> </a:t>
            </a:r>
            <a:r>
              <a:rPr sz="2400" u="sng" dirty="0"/>
              <a:t>U</a:t>
            </a:r>
            <a:r>
              <a:rPr sz="2400" u="sng" spc="10" dirty="0"/>
              <a:t>S</a:t>
            </a:r>
            <a:r>
              <a:rPr sz="2400" u="sng" spc="-25" dirty="0"/>
              <a:t>E</a:t>
            </a:r>
            <a:r>
              <a:rPr sz="2400" u="sng" spc="-10" dirty="0"/>
              <a:t>R</a:t>
            </a:r>
            <a:r>
              <a:rPr sz="2400" u="sng" spc="5" dirty="0"/>
              <a:t>S?</a:t>
            </a:r>
            <a:br>
              <a:rPr lang="en-US" sz="2400" u="sng" spc="5" dirty="0"/>
            </a:br>
            <a:br>
              <a:rPr lang="en-US" sz="2400" u="sng" spc="5" dirty="0"/>
            </a:br>
            <a:endParaRPr sz="2400" u="sng"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1"/>
          <p:cNvSpPr>
            <a:spLocks noChangeArrowheads="1"/>
          </p:cNvSpPr>
          <p:nvPr/>
        </p:nvSpPr>
        <p:spPr bwMode="auto">
          <a:xfrm>
            <a:off x="228600" y="1858071"/>
            <a:ext cx="1005840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HR Managers</a:t>
            </a:r>
            <a:r>
              <a:rPr kumimoji="0" lang="en-US" altLang="en-US" sz="2000" b="0" i="0" u="none" strike="noStrike" cap="none" normalizeH="0" baseline="0" dirty="0">
                <a:ln>
                  <a:noFill/>
                </a:ln>
                <a:solidFill>
                  <a:schemeClr val="tx1"/>
                </a:solidFill>
                <a:effectLst/>
                <a:latin typeface="Arial" panose="020B0604020202020204" pitchFamily="34" charset="0"/>
              </a:rPr>
              <a:t>: They need to monitor attendance to manage staffing levels and address absenteeism issues.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Team Leaders/Supervisors</a:t>
            </a:r>
            <a:r>
              <a:rPr kumimoji="0" lang="en-US" altLang="en-US" sz="2000" b="0" i="0" u="none" strike="noStrike" cap="none" normalizeH="0" baseline="0" dirty="0">
                <a:ln>
                  <a:noFill/>
                </a:ln>
                <a:solidFill>
                  <a:schemeClr val="tx1"/>
                </a:solidFill>
                <a:effectLst/>
                <a:latin typeface="Arial" panose="020B0604020202020204" pitchFamily="34" charset="0"/>
              </a:rPr>
              <a:t>: They use attendance data to ensure their teams are adequately staffed and to manage daily operations smoothly.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Employees</a:t>
            </a:r>
            <a:r>
              <a:rPr kumimoji="0" lang="en-US" altLang="en-US" sz="2000" b="0" i="0" u="none" strike="noStrike" cap="none" normalizeH="0" baseline="0" dirty="0">
                <a:ln>
                  <a:noFill/>
                </a:ln>
                <a:solidFill>
                  <a:schemeClr val="tx1"/>
                </a:solidFill>
                <a:effectLst/>
                <a:latin typeface="Arial" panose="020B0604020202020204" pitchFamily="34" charset="0"/>
              </a:rPr>
              <a:t>: They might view their own attendance records and understand how their punctuality affects their performance evaluations.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Executives</a:t>
            </a:r>
            <a:r>
              <a:rPr kumimoji="0" lang="en-US" altLang="en-US" sz="2000" b="0" i="0" u="none" strike="noStrike" cap="none" normalizeH="0" baseline="0" dirty="0">
                <a:ln>
                  <a:noFill/>
                </a:ln>
                <a:solidFill>
                  <a:schemeClr val="tx1"/>
                </a:solidFill>
                <a:effectLst/>
                <a:latin typeface="Arial" panose="020B0604020202020204" pitchFamily="34" charset="0"/>
              </a:rPr>
              <a:t>: They use aggregated data to make strategic decisions about workforce management and overall company efficiency.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815888" y="857885"/>
            <a:ext cx="7444382" cy="1121461"/>
          </a:xfrm>
          <a:prstGeom prst="rect">
            <a:avLst/>
          </a:prstGeom>
        </p:spPr>
        <p:txBody>
          <a:bodyPr vert="horz" wrap="square" lIns="0" tIns="13335" rIns="0" bIns="0" rtlCol="0">
            <a:spAutoFit/>
          </a:bodyPr>
          <a:lstStyle/>
          <a:p>
            <a:pPr marL="12700">
              <a:lnSpc>
                <a:spcPct val="100000"/>
              </a:lnSpc>
              <a:spcBef>
                <a:spcPts val="105"/>
              </a:spcBef>
            </a:pPr>
            <a:r>
              <a:rPr sz="2400" u="sng" spc="10" dirty="0"/>
              <a:t>O</a:t>
            </a:r>
            <a:r>
              <a:rPr sz="2400" u="sng" spc="25" dirty="0"/>
              <a:t>U</a:t>
            </a:r>
            <a:r>
              <a:rPr sz="2400" u="sng" dirty="0"/>
              <a:t>R</a:t>
            </a:r>
            <a:r>
              <a:rPr sz="2400" u="sng" spc="5" dirty="0"/>
              <a:t> </a:t>
            </a:r>
            <a:r>
              <a:rPr sz="2400" u="sng" spc="25" dirty="0"/>
              <a:t>S</a:t>
            </a:r>
            <a:r>
              <a:rPr sz="2400" u="sng" spc="10" dirty="0"/>
              <a:t>O</a:t>
            </a:r>
            <a:r>
              <a:rPr sz="2400" u="sng" spc="25" dirty="0"/>
              <a:t>LU</a:t>
            </a:r>
            <a:r>
              <a:rPr sz="2400" u="sng" spc="-35" dirty="0"/>
              <a:t>T</a:t>
            </a:r>
            <a:r>
              <a:rPr sz="2400" u="sng" spc="-30" dirty="0"/>
              <a:t>I</a:t>
            </a:r>
            <a:r>
              <a:rPr sz="2400" u="sng" spc="10" dirty="0"/>
              <a:t>O</a:t>
            </a:r>
            <a:r>
              <a:rPr sz="2400" u="sng" dirty="0"/>
              <a:t>N</a:t>
            </a:r>
            <a:r>
              <a:rPr sz="2400" u="sng" spc="-345" dirty="0"/>
              <a:t> </a:t>
            </a:r>
            <a:r>
              <a:rPr sz="2400" u="sng" spc="-35" dirty="0"/>
              <a:t>A</a:t>
            </a:r>
            <a:r>
              <a:rPr sz="2400" u="sng" spc="-5" dirty="0"/>
              <a:t>N</a:t>
            </a:r>
            <a:r>
              <a:rPr sz="2400" u="sng" dirty="0"/>
              <a:t>D</a:t>
            </a:r>
            <a:r>
              <a:rPr sz="2400" u="sng" spc="35" dirty="0"/>
              <a:t> </a:t>
            </a:r>
            <a:r>
              <a:rPr sz="2400" u="sng" spc="-30" dirty="0"/>
              <a:t>I</a:t>
            </a:r>
            <a:r>
              <a:rPr sz="2400" u="sng" spc="-35" dirty="0"/>
              <a:t>T</a:t>
            </a:r>
            <a:r>
              <a:rPr sz="2400" u="sng" dirty="0"/>
              <a:t>S</a:t>
            </a:r>
            <a:r>
              <a:rPr sz="2400" u="sng" spc="60" dirty="0"/>
              <a:t> </a:t>
            </a:r>
            <a:r>
              <a:rPr sz="2400" u="sng" spc="-295" dirty="0"/>
              <a:t>V</a:t>
            </a:r>
            <a:r>
              <a:rPr sz="2400" u="sng" spc="-35" dirty="0"/>
              <a:t>A</a:t>
            </a:r>
            <a:r>
              <a:rPr sz="2400" u="sng" spc="25" dirty="0"/>
              <a:t>LU</a:t>
            </a:r>
            <a:r>
              <a:rPr sz="2400" u="sng" dirty="0"/>
              <a:t>E</a:t>
            </a:r>
            <a:r>
              <a:rPr sz="2400" u="sng" spc="-65" dirty="0"/>
              <a:t> </a:t>
            </a:r>
            <a:r>
              <a:rPr sz="2400" u="sng" spc="-15" dirty="0"/>
              <a:t>P</a:t>
            </a:r>
            <a:r>
              <a:rPr sz="2400" u="sng" spc="-30" dirty="0"/>
              <a:t>R</a:t>
            </a:r>
            <a:r>
              <a:rPr sz="2400" u="sng" spc="10" dirty="0"/>
              <a:t>O</a:t>
            </a:r>
            <a:r>
              <a:rPr sz="2400" u="sng" spc="-15" dirty="0"/>
              <a:t>P</a:t>
            </a:r>
            <a:r>
              <a:rPr sz="2400" u="sng" spc="10" dirty="0"/>
              <a:t>O</a:t>
            </a:r>
            <a:r>
              <a:rPr sz="2400" u="sng" spc="25" dirty="0"/>
              <a:t>S</a:t>
            </a:r>
            <a:r>
              <a:rPr sz="2400" u="sng" spc="-30" dirty="0"/>
              <a:t>I</a:t>
            </a:r>
            <a:r>
              <a:rPr sz="2400" u="sng" spc="-35" dirty="0"/>
              <a:t>T</a:t>
            </a:r>
            <a:r>
              <a:rPr sz="2400" u="sng" spc="-30" dirty="0"/>
              <a:t>I</a:t>
            </a:r>
            <a:r>
              <a:rPr sz="2400" u="sng" spc="10" dirty="0"/>
              <a:t>O</a:t>
            </a:r>
            <a:r>
              <a:rPr sz="2400" u="sng" dirty="0"/>
              <a:t>N</a:t>
            </a:r>
            <a:br>
              <a:rPr lang="en-US" sz="2400" dirty="0"/>
            </a:br>
            <a:br>
              <a:rPr lang="en-US" sz="2400" dirty="0"/>
            </a:br>
            <a:endParaRPr sz="24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1"/>
          <p:cNvSpPr>
            <a:spLocks noChangeArrowheads="1"/>
          </p:cNvSpPr>
          <p:nvPr/>
        </p:nvSpPr>
        <p:spPr bwMode="auto">
          <a:xfrm>
            <a:off x="2815888" y="1529843"/>
            <a:ext cx="9299912"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Solution:</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chemeClr val="tx1"/>
                </a:solidFill>
                <a:effectLst/>
                <a:latin typeface="Arial" panose="020B0604020202020204" pitchFamily="34" charset="0"/>
              </a:rPr>
              <a:t>Automated Attendance Tracking</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chemeClr val="tx1"/>
                </a:solidFill>
                <a:effectLst/>
                <a:latin typeface="Arial" panose="020B0604020202020204" pitchFamily="34" charset="0"/>
              </a:rPr>
              <a:t>Real-Time Data</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chemeClr val="tx1"/>
                </a:solidFill>
                <a:effectLst/>
                <a:latin typeface="Arial" panose="020B0604020202020204" pitchFamily="34" charset="0"/>
              </a:rPr>
              <a:t>Analytics Dashboard</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chemeClr val="tx1"/>
                </a:solidFill>
                <a:effectLst/>
                <a:latin typeface="Arial" panose="020B0604020202020204" pitchFamily="34" charset="0"/>
              </a:rPr>
              <a:t>Integration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Value Proposition:</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chemeClr val="tx1"/>
                </a:solidFill>
                <a:effectLst/>
                <a:latin typeface="Arial" panose="020B0604020202020204" pitchFamily="34" charset="0"/>
              </a:rPr>
              <a:t>Enhanced Accuracy</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chemeClr val="tx1"/>
                </a:solidFill>
                <a:effectLst/>
                <a:latin typeface="Arial" panose="020B0604020202020204" pitchFamily="34" charset="0"/>
              </a:rPr>
              <a:t>Increased Efficiency</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chemeClr val="tx1"/>
                </a:solidFill>
                <a:effectLst/>
                <a:latin typeface="Arial" panose="020B0604020202020204" pitchFamily="34" charset="0"/>
              </a:rPr>
              <a:t>Improved Decision-Making</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chemeClr val="tx1"/>
                </a:solidFill>
                <a:effectLst/>
                <a:latin typeface="Arial" panose="020B0604020202020204" pitchFamily="34" charset="0"/>
              </a:rPr>
              <a:t>Better Employee Engagement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62000" y="533400"/>
            <a:ext cx="10681335" cy="4124206"/>
          </a:xfrm>
        </p:spPr>
        <p:txBody>
          <a:bodyPr/>
          <a:lstStyle/>
          <a:p>
            <a:r>
              <a:rPr lang="en-IN" sz="2400" u="sng" dirty="0"/>
              <a:t>Dataset Description</a:t>
            </a:r>
            <a:br>
              <a:rPr lang="en-IN" sz="2400" u="sng" dirty="0"/>
            </a:br>
            <a:br>
              <a:rPr lang="en-IN" sz="2400" u="sng" dirty="0"/>
            </a:br>
            <a:r>
              <a:rPr lang="en-IN" sz="2000" dirty="0"/>
              <a:t>1) Employee ID</a:t>
            </a:r>
            <a:br>
              <a:rPr lang="en-IN" sz="2000" dirty="0"/>
            </a:br>
            <a:r>
              <a:rPr lang="en-IN" sz="2000" dirty="0"/>
              <a:t>2) Name</a:t>
            </a:r>
            <a:br>
              <a:rPr lang="en-IN" sz="2000" dirty="0"/>
            </a:br>
            <a:r>
              <a:rPr lang="en-IN" sz="2000" dirty="0"/>
              <a:t>3) Dates</a:t>
            </a:r>
            <a:br>
              <a:rPr lang="en-IN" sz="2000" dirty="0"/>
            </a:br>
            <a:r>
              <a:rPr lang="en-IN" sz="2000" dirty="0"/>
              <a:t>4) Check-in-time</a:t>
            </a:r>
            <a:br>
              <a:rPr lang="en-IN" sz="2000" dirty="0"/>
            </a:br>
            <a:r>
              <a:rPr lang="en-IN" sz="2000" dirty="0"/>
              <a:t>5) check-out-time</a:t>
            </a:r>
            <a:br>
              <a:rPr lang="en-IN" sz="2000" dirty="0"/>
            </a:br>
            <a:r>
              <a:rPr lang="en-IN" sz="2000" dirty="0"/>
              <a:t>6) status</a:t>
            </a:r>
            <a:br>
              <a:rPr lang="en-IN" sz="2000" dirty="0"/>
            </a:br>
            <a:r>
              <a:rPr lang="en-IN" sz="2000" dirty="0"/>
              <a:t>7)Department</a:t>
            </a:r>
            <a:br>
              <a:rPr lang="en-IN" sz="2000" dirty="0"/>
            </a:br>
            <a:r>
              <a:rPr lang="en-IN" sz="2000" dirty="0"/>
              <a:t>8) Hours worked</a:t>
            </a:r>
            <a:br>
              <a:rPr lang="en-IN" sz="2000" dirty="0"/>
            </a:br>
            <a:r>
              <a:rPr lang="en-IN" sz="2000" dirty="0"/>
              <a:t>9) Leave type</a:t>
            </a:r>
            <a:br>
              <a:rPr lang="en-IN" sz="2000" dirty="0"/>
            </a:br>
            <a:r>
              <a:rPr lang="en-IN" sz="2000" dirty="0"/>
              <a:t>10) Over time hours</a:t>
            </a:r>
            <a:br>
              <a:rPr lang="en-IN" sz="2000" dirty="0"/>
            </a:br>
            <a:endParaRPr lang="en-IN"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2717411"/>
          </a:xfrm>
          <a:prstGeom prst="rect">
            <a:avLst/>
          </a:prstGeom>
        </p:spPr>
        <p:txBody>
          <a:bodyPr vert="horz" wrap="square" lIns="0" tIns="16510" rIns="0" bIns="0" rtlCol="0">
            <a:spAutoFit/>
          </a:bodyPr>
          <a:lstStyle/>
          <a:p>
            <a:pPr marL="12700">
              <a:lnSpc>
                <a:spcPct val="100000"/>
              </a:lnSpc>
              <a:spcBef>
                <a:spcPts val="130"/>
              </a:spcBef>
            </a:pPr>
            <a:r>
              <a:rPr sz="2400" u="sng" spc="15" dirty="0"/>
              <a:t>THE</a:t>
            </a:r>
            <a:r>
              <a:rPr sz="2400" u="sng" spc="20" dirty="0"/>
              <a:t> </a:t>
            </a:r>
            <a:r>
              <a:rPr lang="en-US" sz="2400" u="sng" spc="20" dirty="0"/>
              <a:t>"</a:t>
            </a:r>
            <a:r>
              <a:rPr sz="2400" u="sng" spc="10" dirty="0"/>
              <a:t>WOW</a:t>
            </a:r>
            <a:r>
              <a:rPr lang="en-US" sz="2400" u="sng" spc="10" dirty="0"/>
              <a:t>"</a:t>
            </a:r>
            <a:r>
              <a:rPr sz="2400" u="sng" spc="85" dirty="0"/>
              <a:t> </a:t>
            </a:r>
            <a:r>
              <a:rPr sz="2400" u="sng" spc="10" dirty="0"/>
              <a:t>IN</a:t>
            </a:r>
            <a:r>
              <a:rPr sz="2400" u="sng" spc="-5" dirty="0"/>
              <a:t> </a:t>
            </a:r>
            <a:r>
              <a:rPr sz="2400" u="sng" spc="15" dirty="0"/>
              <a:t>OUR</a:t>
            </a:r>
            <a:r>
              <a:rPr sz="2400" u="sng" spc="-10" dirty="0"/>
              <a:t> </a:t>
            </a:r>
            <a:r>
              <a:rPr sz="2400" u="sng" spc="20" dirty="0"/>
              <a:t>SOLUTION</a:t>
            </a:r>
            <a:br>
              <a:rPr lang="en-US" sz="2400" u="sng" spc="20" dirty="0"/>
            </a:br>
            <a:br>
              <a:rPr lang="en-US" sz="2400" u="sng" spc="20" dirty="0"/>
            </a:br>
            <a:br>
              <a:rPr lang="en-US" sz="4250" spc="20" dirty="0"/>
            </a:br>
            <a:br>
              <a:rPr lang="en-US" sz="4250" spc="20" dirty="0"/>
            </a:b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1"/>
          <p:cNvSpPr>
            <a:spLocks noChangeArrowheads="1"/>
          </p:cNvSpPr>
          <p:nvPr/>
        </p:nvSpPr>
        <p:spPr bwMode="auto">
          <a:xfrm>
            <a:off x="304800" y="1551154"/>
            <a:ext cx="11430000"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Seamless Integration</a:t>
            </a:r>
            <a:r>
              <a:rPr kumimoji="0" lang="en-US" altLang="en-US" sz="2000" b="0" i="0" u="none" strike="noStrike" cap="none" normalizeH="0" baseline="0" dirty="0">
                <a:ln>
                  <a:noFill/>
                </a:ln>
                <a:solidFill>
                  <a:schemeClr val="tx1"/>
                </a:solidFill>
                <a:effectLst/>
                <a:latin typeface="Arial" panose="020B0604020202020204" pitchFamily="34" charset="0"/>
              </a:rPr>
              <a:t>: Effortlessly connects with existing systems, minimizing disruption.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Arial" panose="020B0604020202020204" pitchFamily="34" charset="0"/>
              </a:rPr>
              <a:t>Real-Time Insights</a:t>
            </a:r>
            <a:r>
              <a:rPr kumimoji="0" lang="en-US" altLang="en-US" sz="2000" b="0" i="0" u="none" strike="noStrike" cap="none" normalizeH="0" baseline="0" dirty="0">
                <a:ln>
                  <a:noFill/>
                </a:ln>
                <a:solidFill>
                  <a:schemeClr val="tx1"/>
                </a:solidFill>
                <a:effectLst/>
                <a:latin typeface="Arial" panose="020B0604020202020204" pitchFamily="34" charset="0"/>
              </a:rPr>
              <a:t>: Provides instant updates and alerts for immediate action.</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Arial" panose="020B0604020202020204" pitchFamily="34" charset="0"/>
              </a:rPr>
              <a:t>User-Friendly Interface</a:t>
            </a:r>
            <a:r>
              <a:rPr kumimoji="0" lang="en-US" altLang="en-US" sz="2000" b="0" i="0" u="none" strike="noStrike" cap="none" normalizeH="0" baseline="0" dirty="0">
                <a:ln>
                  <a:noFill/>
                </a:ln>
                <a:solidFill>
                  <a:schemeClr val="tx1"/>
                </a:solidFill>
                <a:effectLst/>
                <a:latin typeface="Arial" panose="020B0604020202020204" pitchFamily="34" charset="0"/>
              </a:rPr>
              <a:t>: Intuitive design for easy access and navigation by all users.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Arial" panose="020B0604020202020204" pitchFamily="34" charset="0"/>
              </a:rPr>
              <a:t>Advanced Analytics</a:t>
            </a:r>
            <a:r>
              <a:rPr kumimoji="0" lang="en-US" altLang="en-US" sz="2000" b="0" i="0" u="none" strike="noStrike" cap="none" normalizeH="0" baseline="0" dirty="0">
                <a:ln>
                  <a:noFill/>
                </a:ln>
                <a:solidFill>
                  <a:schemeClr val="tx1"/>
                </a:solidFill>
                <a:effectLst/>
                <a:latin typeface="Arial" panose="020B0604020202020204" pitchFamily="34" charset="0"/>
              </a:rPr>
              <a:t>: Offers deep insights with interactive visualizations and trends.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tx1"/>
                </a:solidFill>
                <a:effectLst/>
                <a:latin typeface="Arial" panose="020B0604020202020204" pitchFamily="34" charset="0"/>
              </a:rPr>
              <a:t>Customization Options</a:t>
            </a:r>
            <a:r>
              <a:rPr kumimoji="0" lang="en-US" altLang="en-US" sz="2000" b="0" i="0" u="none" strike="noStrike" cap="none" normalizeH="0" baseline="0" dirty="0">
                <a:ln>
                  <a:noFill/>
                </a:ln>
                <a:solidFill>
                  <a:schemeClr val="tx1"/>
                </a:solidFill>
                <a:effectLst/>
                <a:latin typeface="Arial" panose="020B0604020202020204" pitchFamily="34" charset="0"/>
              </a:rPr>
              <a:t>: Tailors features and reports to specific organizational needs.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219</TotalTime>
  <Words>418</Words>
  <Application>Microsoft Office PowerPoint</Application>
  <PresentationFormat>Widescreen</PresentationFormat>
  <Paragraphs>77</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vt:lpstr>
      <vt:lpstr>PROJECT OVERVIEW  The employee attendance problem involves frequent tardiness and absences, which disrupts workflow and lowers productivity. This issue leads to operational inefficiencies, increased costs due to overtime or temporary staff, and decreased employee morale. To address this, it's crucial to analyze attendance data and gather employee feedback to identify underlying causes. Solutions may include revising attendance policies, offering flexible work options, and implementing effective tracking systems. Success is measured by improved attendance rates and enhanced overall productivity.  </vt:lpstr>
      <vt:lpstr>WHO ARE THE END USERS?  </vt:lpstr>
      <vt:lpstr>OUR SOLUTION AND ITS VALUE PROPOSITION  </vt:lpstr>
      <vt:lpstr>Dataset Description  1) Employee ID 2) Name 3) Dates 4) Check-in-time 5) check-out-time 6) status 7)Department 8) Hours worked 9) Leave type 10) Over time hours </vt:lpstr>
      <vt:lpstr>THE "WOW" IN OUR SOLUTION    </vt:lpstr>
      <vt:lpstr>PowerPoint Presentation</vt:lpstr>
      <vt:lpstr>RESULTS  </vt:lpstr>
      <vt:lpstr>Conclusion    Visualizing employee attendance helps organizations monitor and manage attendance effectively. By using real-time data, detailed analytics, and easy-to-understand visuals, companies can quickly identify trends, address issues, and improve overall productivity. This approach streamlines processes, supports better decision-making, and enhances both employee and organizational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Logesh Abimanyu</cp:lastModifiedBy>
  <cp:revision>20</cp:revision>
  <dcterms:created xsi:type="dcterms:W3CDTF">2024-03-29T15:07:22Z</dcterms:created>
  <dcterms:modified xsi:type="dcterms:W3CDTF">2024-09-13T05:04:03Z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