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altLang="zh-CN" sz="2400" lang="en-US"/>
              <a:t> </a:t>
            </a:r>
            <a:r>
              <a:rPr altLang="zh-CN" sz="2400" lang="en-US"/>
              <a:t> </a:t>
            </a:r>
            <a:r>
              <a:rPr altLang="zh-CN" sz="2400" lang="en-US"/>
              <a:t>:</a:t>
            </a:r>
            <a:r>
              <a:rPr altLang="zh-CN" sz="2400" lang="en-US"/>
              <a:t> </a:t>
            </a:r>
            <a:r>
              <a:rPr altLang="zh-CN" sz="2400" lang="en-US"/>
              <a:t>A</a:t>
            </a:r>
            <a:r>
              <a:rPr altLang="zh-CN" sz="2400" lang="en-US"/>
              <a:t>B</a:t>
            </a:r>
            <a:r>
              <a:rPr altLang="zh-CN" sz="2400" lang="en-US"/>
              <a:t>I</a:t>
            </a:r>
            <a:r>
              <a:rPr altLang="zh-CN" sz="2400" lang="en-US"/>
              <a:t>N</a:t>
            </a:r>
            <a:r>
              <a:rPr altLang="zh-CN" sz="2400" lang="en-US"/>
              <a:t>A</a:t>
            </a:r>
            <a:r>
              <a:rPr altLang="zh-CN" sz="2400" lang="en-US"/>
              <a:t>Y</a:t>
            </a:r>
            <a:r>
              <a:rPr altLang="zh-CN" sz="2400" lang="en-US"/>
              <a:t>A</a:t>
            </a:r>
            <a:r>
              <a:rPr altLang="zh-CN" sz="2400" lang="en-US"/>
              <a:t>. </a:t>
            </a:r>
            <a:r>
              <a:rPr altLang="zh-CN" sz="2400" lang="en-US"/>
              <a:t>A</a:t>
            </a:r>
            <a:endParaRPr dirty="0" sz="2400" lang="en-US"/>
          </a:p>
          <a:p>
            <a:r>
              <a:rPr dirty="0" sz="2400" lang="en-US"/>
              <a:t>REGISTER NO</a:t>
            </a:r>
            <a:r>
              <a:rPr altLang="zh-CN" dirty="0" sz="2400" lang="en-US"/>
              <a:t> </a:t>
            </a:r>
            <a:r>
              <a:rPr altLang="zh-CN" dirty="0" sz="2400" lang="en-US"/>
              <a:t>:</a:t>
            </a:r>
            <a:r>
              <a:rPr altLang="zh-CN" dirty="0" sz="2400" lang="en-US"/>
              <a:t> </a:t>
            </a:r>
            <a:r>
              <a:rPr altLang="zh-CN" dirty="0" sz="2400" lang="en-US"/>
              <a:t> </a:t>
            </a:r>
            <a:r>
              <a:rPr altLang="zh-CN" dirty="0" sz="2400" lang="en-US"/>
              <a:t>1</a:t>
            </a:r>
            <a:r>
              <a:rPr altLang="zh-CN" dirty="0" sz="2400" lang="en-US"/>
              <a:t>2</a:t>
            </a:r>
            <a:r>
              <a:rPr altLang="zh-CN" dirty="0" sz="2400" lang="en-US"/>
              <a:t>2</a:t>
            </a:r>
            <a:r>
              <a:rPr altLang="zh-CN" dirty="0" sz="2400" lang="en-US"/>
              <a:t>2</a:t>
            </a:r>
            <a:r>
              <a:rPr altLang="zh-CN" dirty="0" sz="2400" lang="en-US"/>
              <a:t>0</a:t>
            </a:r>
            <a:r>
              <a:rPr altLang="zh-CN" dirty="0" sz="2400" lang="en-US"/>
              <a:t>0</a:t>
            </a:r>
            <a:r>
              <a:rPr altLang="zh-CN" dirty="0" sz="2400" lang="en-US"/>
              <a:t>0</a:t>
            </a:r>
            <a:r>
              <a:rPr altLang="zh-CN" dirty="0" sz="2400" lang="en-US"/>
              <a:t>7</a:t>
            </a:r>
            <a:r>
              <a:rPr altLang="zh-CN" dirty="0" sz="2400" lang="en-US"/>
              <a:t>1</a:t>
            </a:r>
            <a:endParaRPr altLang="en-US" lang="zh-CN"/>
          </a:p>
          <a:p>
            <a:r>
              <a:rPr dirty="0" sz="2400" lang="en-US"/>
              <a:t>DEPARTMENT:</a:t>
            </a:r>
            <a:r>
              <a:rPr altLang="zh-CN" dirty="0" sz="2400" lang="en-US"/>
              <a:t> </a:t>
            </a:r>
            <a:r>
              <a:rPr altLang="zh-CN" dirty="0" sz="2400" lang="en-US"/>
              <a:t> </a:t>
            </a:r>
            <a:r>
              <a:rPr altLang="zh-CN" dirty="0" sz="2400" lang="en-US"/>
              <a:t>B</a:t>
            </a:r>
            <a:r>
              <a:rPr altLang="zh-CN" dirty="0" sz="2400" lang="en-US"/>
              <a:t>.</a:t>
            </a:r>
            <a:r>
              <a:rPr altLang="zh-CN" dirty="0" sz="2400" lang="en-US"/>
              <a:t>C</a:t>
            </a:r>
            <a:r>
              <a:rPr altLang="zh-CN" dirty="0" sz="2400" lang="en-US"/>
              <a:t>O</a:t>
            </a:r>
            <a:r>
              <a:rPr altLang="zh-CN" dirty="0" sz="2400" lang="en-US"/>
              <a:t>M</a:t>
            </a:r>
            <a:r>
              <a:rPr altLang="zh-CN" dirty="0" sz="2400" lang="en-US"/>
              <a:t>(</a:t>
            </a:r>
            <a:r>
              <a:rPr altLang="zh-CN" dirty="0" sz="2400" lang="en-US"/>
              <a:t>C</a:t>
            </a:r>
            <a:r>
              <a:rPr altLang="zh-CN" dirty="0" sz="2400" lang="en-US"/>
              <a:t>S</a:t>
            </a:r>
            <a:r>
              <a:rPr altLang="zh-CN" dirty="0" sz="2400" lang="en-US"/>
              <a:t>)</a:t>
            </a:r>
            <a:endParaRPr altLang="en-US" lang="zh-CN"/>
          </a:p>
          <a:p>
            <a:r>
              <a:rPr dirty="0" sz="2400" lang="en-US"/>
              <a:t>COLLEGE</a:t>
            </a:r>
            <a:r>
              <a:rPr altLang="zh-CN" dirty="0" sz="2400" lang="en-US"/>
              <a:t> </a:t>
            </a:r>
            <a:r>
              <a:rPr altLang="zh-CN" dirty="0" sz="2400" lang="en-US"/>
              <a:t>:</a:t>
            </a:r>
            <a:r>
              <a:rPr altLang="zh-CN" dirty="0" sz="2400" lang="en-US"/>
              <a:t> </a:t>
            </a:r>
            <a:r>
              <a:rPr altLang="zh-CN" dirty="0" sz="2400" lang="en-US"/>
              <a:t>P</a:t>
            </a:r>
            <a:r>
              <a:rPr altLang="zh-CN" dirty="0" sz="2400" lang="en-US"/>
              <a:t>C</a:t>
            </a:r>
            <a:r>
              <a:rPr altLang="zh-CN" dirty="0" sz="2400" lang="en-US"/>
              <a:t>H</a:t>
            </a:r>
            <a:r>
              <a:rPr altLang="zh-CN" dirty="0" sz="2400" lang="en-US"/>
              <a:t>A</a:t>
            </a:r>
            <a:r>
              <a:rPr altLang="zh-CN" dirty="0" sz="2400" lang="en-US"/>
              <a:t>Y</a:t>
            </a:r>
            <a:r>
              <a:rPr altLang="zh-CN" dirty="0" sz="2400" lang="en-US"/>
              <a:t>A</a:t>
            </a:r>
            <a:r>
              <a:rPr altLang="zh-CN" dirty="0" sz="2400" lang="en-US"/>
              <a:t>P</a:t>
            </a:r>
            <a:r>
              <a:rPr altLang="zh-CN" dirty="0" sz="2400" lang="en-US"/>
              <a:t>P</a:t>
            </a:r>
            <a:r>
              <a:rPr altLang="zh-CN" dirty="0" sz="2400" lang="en-US"/>
              <a:t>A</a:t>
            </a:r>
            <a:r>
              <a:rPr altLang="zh-CN" dirty="0" sz="2400" lang="en-US"/>
              <a:t>'</a:t>
            </a:r>
            <a:r>
              <a:rPr altLang="zh-CN" dirty="0" sz="2400" lang="en-US"/>
              <a:t>S</a:t>
            </a:r>
            <a:r>
              <a:rPr altLang="zh-CN" dirty="0" sz="2400" lang="en-US"/>
              <a:t> </a:t>
            </a:r>
            <a:r>
              <a:rPr altLang="zh-CN" dirty="0" sz="2400" lang="en-US"/>
              <a:t>C</a:t>
            </a:r>
            <a:r>
              <a:rPr altLang="zh-CN" dirty="0" sz="2400" lang="en-US"/>
              <a:t>O</a:t>
            </a:r>
            <a:r>
              <a:rPr altLang="zh-CN" dirty="0" sz="2400" lang="en-US"/>
              <a:t>L</a:t>
            </a:r>
            <a:r>
              <a:rPr altLang="zh-CN" dirty="0" sz="2400" lang="en-US"/>
              <a:t>L</a:t>
            </a:r>
            <a:r>
              <a:rPr altLang="zh-CN" dirty="0" sz="2400" lang="en-US"/>
              <a:t>E</a:t>
            </a:r>
            <a:r>
              <a:rPr altLang="zh-CN" dirty="0" sz="2400" lang="en-US"/>
              <a:t>G</a:t>
            </a:r>
            <a:r>
              <a:rPr altLang="zh-CN" dirty="0" sz="2400" lang="en-US"/>
              <a:t>E</a:t>
            </a:r>
            <a:r>
              <a:rPr altLang="zh-CN" dirty="0" sz="2400" lang="en-US"/>
              <a:t> </a:t>
            </a:r>
            <a:r>
              <a:rPr altLang="zh-CN" dirty="0" sz="2400" lang="en-US"/>
              <a:t>F</a:t>
            </a:r>
            <a:r>
              <a:rPr altLang="zh-CN" dirty="0" sz="2400" lang="en-US"/>
              <a:t>O</a:t>
            </a:r>
            <a:r>
              <a:rPr altLang="zh-CN" dirty="0" sz="2400" lang="en-US"/>
              <a:t>R</a:t>
            </a:r>
            <a:r>
              <a:rPr altLang="zh-CN" dirty="0" sz="2400" lang="en-US"/>
              <a:t> </a:t>
            </a:r>
            <a:r>
              <a:rPr altLang="zh-CN" dirty="0" sz="2400" lang="en-US"/>
              <a:t>W</a:t>
            </a:r>
            <a:r>
              <a:rPr altLang="zh-CN" dirty="0" sz="2400" lang="en-US"/>
              <a:t>O</a:t>
            </a:r>
            <a:r>
              <a:rPr altLang="zh-CN" dirty="0" sz="2400" lang="en-US"/>
              <a:t>M</a:t>
            </a:r>
            <a:r>
              <a:rPr altLang="zh-CN" dirty="0" sz="2400" lang="en-US"/>
              <a:t>E</a:t>
            </a:r>
            <a:r>
              <a:rPr altLang="zh-CN" dirty="0" sz="2400" lang="en-US"/>
              <a:t>N</a:t>
            </a:r>
            <a:endParaRPr altLang="en-US" lang="zh-CN"/>
          </a:p>
          <a:p>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K</a:t>
            </a:r>
            <a:r>
              <a:rPr altLang="zh-CN" dirty="0" sz="2400" lang="en-US"/>
              <a:t>A</a:t>
            </a:r>
            <a:r>
              <a:rPr altLang="zh-CN" dirty="0" sz="2400" lang="en-US"/>
              <a:t>N</a:t>
            </a:r>
            <a:r>
              <a:rPr altLang="zh-CN" dirty="0" sz="2400" lang="en-US"/>
              <a:t>C</a:t>
            </a:r>
            <a:r>
              <a:rPr altLang="zh-CN" dirty="0" sz="2400" lang="en-US"/>
              <a:t>H</a:t>
            </a:r>
            <a:r>
              <a:rPr altLang="zh-CN" dirty="0" sz="2400" lang="en-US"/>
              <a:t>I</a:t>
            </a:r>
            <a:r>
              <a:rPr altLang="zh-CN" dirty="0" sz="2400" lang="en-US"/>
              <a:t>P</a:t>
            </a:r>
            <a:r>
              <a:rPr altLang="zh-CN" dirty="0" sz="2400" lang="en-US"/>
              <a:t>U</a:t>
            </a:r>
            <a:r>
              <a:rPr altLang="zh-CN" dirty="0" sz="2400" lang="en-US"/>
              <a:t>R</a:t>
            </a:r>
            <a:r>
              <a:rPr altLang="zh-CN" dirty="0" sz="2400" lang="en-US"/>
              <a:t>A</a:t>
            </a:r>
            <a:r>
              <a:rPr altLang="zh-CN"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060862" y="1311563"/>
            <a:ext cx="4572000" cy="3863340"/>
          </a:xfrm>
          <a:prstGeom prst="rect"/>
        </p:spPr>
        <p:txBody>
          <a:bodyPr rtlCol="0" wrap="square">
            <a:spAutoFit/>
          </a:bodyPr>
          <a:p>
            <a:r>
              <a:rPr sz="2800" lang="en-US">
                <a:solidFill>
                  <a:srgbClr val="000000"/>
                </a:solidFill>
              </a:rPr>
              <a:t>By using this modeling approach, the Excel dashboard will provide a comprehensive analysis of employee attrition, enabling organizations to identify key drivers, predict turnover risk, and develop data-driven retention strategies.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
          <p:cNvSpPr txBox="1"/>
          <p:nvPr/>
        </p:nvSpPr>
        <p:spPr>
          <a:xfrm>
            <a:off x="2391726" y="1497330"/>
            <a:ext cx="4572000" cy="3863340"/>
          </a:xfrm>
          <a:prstGeom prst="rect"/>
        </p:spPr>
        <p:txBody>
          <a:bodyPr rtlCol="0" wrap="square">
            <a:spAutoFit/>
          </a:bodyPr>
          <a:p>
            <a:r>
              <a:rPr sz="2800" lang="en-US">
                <a:solidFill>
                  <a:srgbClr val="000000"/>
                </a:solidFill>
              </a:rPr>
              <a:t>By using this modeling approach, the Excel dashboard will provide a comprehensive analysis of employee attrition, enabling organizations to identify key drivers, predict turnover risk, and develop data-driven retention strategies.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1125681" y="1991591"/>
            <a:ext cx="8284624" cy="405245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zh-CN" b="1" dirty="0" sz="4400" lang="en-US">
                <a:solidFill>
                  <a:srgbClr val="0F0F0F"/>
                </a:solidFill>
                <a:latin typeface="Times New Roman" panose="02020603050405020304" pitchFamily="18" charset="0"/>
                <a:cs typeface="Times New Roman" panose="02020603050405020304" pitchFamily="18" charset="0"/>
              </a:rPr>
              <a:t>Attrition </a:t>
            </a:r>
            <a:r>
              <a:rPr b="1" dirty="0" sz="4400" lang="en-US">
                <a:solidFill>
                  <a:srgbClr val="0F0F0F"/>
                </a:solidFill>
                <a:latin typeface="Times New Roman" panose="02020603050405020304" pitchFamily="18" charset="0"/>
                <a:cs typeface="Times New Roman" panose="02020603050405020304" pitchFamily="18" charset="0"/>
              </a:rPr>
              <a:t>Analysis using Excel</a:t>
            </a:r>
            <a:r>
              <a:rPr altLang="zh-CN" b="1" dirty="0" sz="4400" lang="en-US">
                <a:solidFill>
                  <a:srgbClr val="0F0F0F"/>
                </a:solidFill>
                <a:latin typeface="Times New Roman" panose="02020603050405020304" pitchFamily="18" charset="0"/>
                <a:cs typeface="Times New Roman" panose="02020603050405020304" pitchFamily="18" charset="0"/>
              </a:rPr>
              <a:t> </a:t>
            </a:r>
            <a:r>
              <a:rPr altLang="zh-CN" b="1" dirty="0" sz="4400" lang="en-US">
                <a:solidFill>
                  <a:srgbClr val="0F0F0F"/>
                </a:solidFill>
                <a:latin typeface="Times New Roman" panose="02020603050405020304" pitchFamily="18" charset="0"/>
                <a:cs typeface="Times New Roman" panose="02020603050405020304" pitchFamily="18" charset="0"/>
              </a:rPr>
              <a:t>dashboards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4" y="1857374"/>
            <a:ext cx="7550727" cy="3025140"/>
          </a:xfrm>
          <a:prstGeom prst="rect"/>
        </p:spPr>
        <p:txBody>
          <a:bodyPr rtlCol="0" wrap="square">
            <a:spAutoFit/>
          </a:bodyPr>
          <a:p>
            <a:r>
              <a:rPr sz="2800" lang="en-US">
                <a:solidFill>
                  <a:srgbClr val="000000"/>
                </a:solidFill>
              </a:rPr>
              <a:t>"Our organization is experiencing high employee turnover rates, resulting in significant recruitment and training costs, loss of productivity, and decreased morale. We lack a clear understanding of the key drivers of attrition and struggle to identify at-risk employees. We need a data-driven solution to:</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404202" y="1695450"/>
            <a:ext cx="5844464" cy="3444240"/>
          </a:xfrm>
          <a:prstGeom prst="rect"/>
        </p:spPr>
        <p:txBody>
          <a:bodyPr rtlCol="0" wrap="square">
            <a:spAutoFit/>
          </a:bodyPr>
          <a:p>
            <a:r>
              <a:rPr sz="2800" lang="en-US">
                <a:solidFill>
                  <a:srgbClr val="000000"/>
                </a:solidFill>
              </a:rPr>
              <a:t>The Employee Attrition Analysis project aims to create an interactive Excel dashboard to analyze and visualize employee turnover data, helping organizations identify key factors contributing to attrition and make data-driven decisions to reduce it.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177059" y="1771796"/>
            <a:ext cx="7117772" cy="4701540"/>
          </a:xfrm>
          <a:prstGeom prst="rect"/>
        </p:spPr>
        <p:txBody>
          <a:bodyPr rtlCol="0" wrap="square">
            <a:spAutoFit/>
          </a:bodyPr>
          <a:p>
            <a:r>
              <a:rPr sz="2800" lang="en-US">
                <a:solidFill>
                  <a:srgbClr val="000000"/>
                </a:solidFill>
              </a:rPr>
              <a:t>• Easily exploring attrition data
• Identifying trends and patterns
• Making data-driven decisions
Tracking the effectiveness of retention initiatives
Gaining insights to improve employee experience and engagement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368385" y="1695449"/>
            <a:ext cx="5662150" cy="3025140"/>
          </a:xfrm>
          <a:prstGeom prst="rect"/>
        </p:spPr>
        <p:txBody>
          <a:bodyPr rtlCol="0" wrap="square">
            <a:spAutoFit/>
          </a:bodyPr>
          <a:p>
            <a:r>
              <a:rPr sz="2800" lang="en-US">
                <a:solidFill>
                  <a:srgbClr val="000000"/>
                </a:solidFill>
              </a:rPr>
              <a:t>Our solution, "Attrition Insights," is an interactive Excel dashboard that empowers organizations to analyze and understand employee attrition trends, identify key drivers, and make data-driven decisions to reduce turnover.</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489363" y="1623290"/>
            <a:ext cx="6632864" cy="2186941"/>
          </a:xfrm>
          <a:prstGeom prst="rect"/>
        </p:spPr>
        <p:txBody>
          <a:bodyPr rtlCol="0" wrap="square">
            <a:spAutoFit/>
          </a:bodyPr>
          <a:p>
            <a:r>
              <a:rPr sz="2800" lang="en-US">
                <a:solidFill>
                  <a:srgbClr val="000000"/>
                </a:solidFill>
              </a:rPr>
              <a:t>Description: This data set contains</a:t>
            </a:r>
            <a:r>
              <a:rPr altLang="zh-CN" sz="2800" lang="en-US">
                <a:solidFill>
                  <a:srgbClr val="000000"/>
                </a:solidFill>
              </a:rPr>
              <a:t> </a:t>
            </a:r>
            <a:r>
              <a:rPr altLang="zh-CN" sz="2800" lang="en-US">
                <a:solidFill>
                  <a:srgbClr val="000000"/>
                </a:solidFill>
              </a:rPr>
              <a:t>e</a:t>
            </a:r>
            <a:r>
              <a:rPr sz="2800" lang="en-US">
                <a:solidFill>
                  <a:srgbClr val="000000"/>
                </a:solidFill>
              </a:rPr>
              <a:t>mployee-level information for a large organization, including demographic details, job information, and attrition status.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115427" y="1695450"/>
            <a:ext cx="5961147" cy="4282440"/>
          </a:xfrm>
          <a:prstGeom prst="rect"/>
        </p:spPr>
        <p:txBody>
          <a:bodyPr rtlCol="0" wrap="square">
            <a:spAutoFit/>
          </a:bodyPr>
          <a:p>
            <a:r>
              <a:rPr sz="2800" lang="en-US">
                <a:solidFill>
                  <a:srgbClr val="000000"/>
                </a:solidFill>
              </a:rPr>
              <a:t>The Predictive Attrition Risk Score provides a game-changing insight into employee turnover, enabling organizations to anticipate and prevent attrition. This proactive approach sets our solution apart, making it a must-have for HR and business leaders seeking to optimize talent management and reduce turnover costs.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2024-08-31T11:36:29Z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889a0e74efab44899d66a271937fe82d</vt:lpwstr>
  </property>
</Properties>
</file>