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3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" TargetMode="External"/><Relationship Id="rId2" Type="http://schemas.openxmlformats.org/officeDocument/2006/relationships/hyperlink" Target="https://github.com/garythung/trash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7419"/>
            <a:ext cx="12192000" cy="647454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49" y="687879"/>
            <a:ext cx="6174658" cy="954107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70323" y="2474893"/>
            <a:ext cx="6430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Smart</a:t>
            </a:r>
            <a:r>
              <a:rPr lang="en-IN" sz="2800" b="1" dirty="0"/>
              <a:t> </a:t>
            </a:r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Waste</a:t>
            </a:r>
            <a:r>
              <a:rPr lang="en-IN" sz="2800" b="1" dirty="0"/>
              <a:t> </a:t>
            </a:r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Management</a:t>
            </a:r>
            <a:r>
              <a:rPr lang="en-IN" sz="2800" b="1" dirty="0"/>
              <a:t> </a:t>
            </a:r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System</a:t>
            </a:r>
            <a:r>
              <a:rPr lang="en-IN" sz="2800" b="1" dirty="0"/>
              <a:t> </a:t>
            </a:r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Using</a:t>
            </a:r>
            <a:r>
              <a:rPr lang="en-IN" sz="2800" b="1" dirty="0"/>
              <a:t> </a:t>
            </a:r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AI</a:t>
            </a:r>
            <a:endParaRPr lang="en-IN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04496-9FCD-C8E6-F881-79C2C575E128}"/>
              </a:ext>
            </a:extLst>
          </p:cNvPr>
          <p:cNvSpPr txBox="1"/>
          <p:nvPr/>
        </p:nvSpPr>
        <p:spPr>
          <a:xfrm>
            <a:off x="4616246" y="3735228"/>
            <a:ext cx="6174658" cy="204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   Student Name: 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       1. Abinaya D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       2. Divyadharshini P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       3. Hemala R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       4. Jenika P</a:t>
            </a:r>
          </a:p>
          <a:p>
            <a:endParaRPr lang="en-IN" sz="1800" b="1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6AF2D-8381-AA40-F6CA-4F307E77E5D2}"/>
              </a:ext>
            </a:extLst>
          </p:cNvPr>
          <p:cNvSpPr txBox="1"/>
          <p:nvPr/>
        </p:nvSpPr>
        <p:spPr>
          <a:xfrm>
            <a:off x="4925961" y="5397221"/>
            <a:ext cx="6174658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Date: 05/05/2025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59F34-B08B-D81B-09DB-7326C317EDF7}"/>
              </a:ext>
            </a:extLst>
          </p:cNvPr>
          <p:cNvSpPr txBox="1"/>
          <p:nvPr/>
        </p:nvSpPr>
        <p:spPr>
          <a:xfrm>
            <a:off x="1071715" y="2374748"/>
            <a:ext cx="9261987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Integrate with IoT-based smart bins for automatic waste segregation and disposal.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dataset with multi-location waste images for better generalization.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deployment in smart city waste collection systems.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with municipal dashboards for waste monitoring and analytics.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Use edge AI models to reduce power and improve offline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0F1DAC3-41B3-AD4F-5864-C63CF2CD919E}"/>
              </a:ext>
            </a:extLst>
          </p:cNvPr>
          <p:cNvSpPr txBox="1"/>
          <p:nvPr/>
        </p:nvSpPr>
        <p:spPr>
          <a:xfrm>
            <a:off x="560439" y="1325411"/>
            <a:ext cx="8413955" cy="5838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</a:t>
            </a:r>
            <a:r>
              <a:rPr lang="en-IN" dirty="0" err="1"/>
              <a:t>tensorflow</a:t>
            </a:r>
            <a:r>
              <a:rPr lang="en-IN" dirty="0"/>
              <a:t> as </a:t>
            </a:r>
            <a:r>
              <a:rPr lang="en-IN" dirty="0" err="1"/>
              <a:t>tf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tensorflow.keras.layers</a:t>
            </a:r>
            <a:r>
              <a:rPr lang="en-IN" dirty="0"/>
              <a:t> import Conv2D, MaxPooling2D, Flatten, Dense, </a:t>
            </a:r>
            <a:r>
              <a:rPr lang="en-IN" dirty="0" err="1"/>
              <a:t>Dropouttrain_path</a:t>
            </a:r>
            <a:r>
              <a:rPr lang="en-IN" dirty="0"/>
              <a:t> = 'dataset/’</a:t>
            </a:r>
          </a:p>
          <a:p>
            <a:r>
              <a:rPr lang="fr-FR" dirty="0"/>
              <a:t> </a:t>
            </a:r>
            <a:r>
              <a:rPr lang="fr-FR" dirty="0" err="1"/>
              <a:t>Flatten</a:t>
            </a:r>
            <a:r>
              <a:rPr lang="fr-FR" dirty="0"/>
              <a:t>(),</a:t>
            </a:r>
          </a:p>
          <a:p>
            <a:r>
              <a:rPr lang="fr-FR" dirty="0"/>
              <a:t>    Dropout(0.5),</a:t>
            </a:r>
          </a:p>
          <a:p>
            <a:r>
              <a:rPr lang="fr-FR" dirty="0"/>
              <a:t>    Dense(128, activation='relu'),</a:t>
            </a:r>
          </a:p>
          <a:p>
            <a:r>
              <a:rPr lang="fr-FR" dirty="0"/>
              <a:t>    Dense(3, activation='</a:t>
            </a:r>
            <a:r>
              <a:rPr lang="fr-FR" dirty="0" err="1"/>
              <a:t>softmax</a:t>
            </a:r>
            <a:r>
              <a:rPr lang="fr-FR" dirty="0"/>
              <a:t>')  # 3 classes</a:t>
            </a:r>
            <a:endParaRPr lang="en-IN" dirty="0"/>
          </a:p>
          <a:p>
            <a:r>
              <a:rPr lang="en-IN" dirty="0"/>
              <a:t># Preprocess the images</a:t>
            </a:r>
          </a:p>
          <a:p>
            <a:r>
              <a:rPr lang="en-IN" dirty="0" err="1"/>
              <a:t>datagen</a:t>
            </a:r>
            <a:r>
              <a:rPr lang="en-IN" dirty="0"/>
              <a:t> = </a:t>
            </a:r>
            <a:r>
              <a:rPr lang="en-IN" dirty="0" err="1"/>
              <a:t>ImageDataGenerator</a:t>
            </a:r>
            <a:r>
              <a:rPr lang="en-IN" dirty="0"/>
              <a:t>(rescale=1./255, </a:t>
            </a:r>
            <a:r>
              <a:rPr lang="en-IN" dirty="0" err="1"/>
              <a:t>validation_split</a:t>
            </a:r>
            <a:r>
              <a:rPr lang="en-IN" dirty="0"/>
              <a:t>=0.2)</a:t>
            </a:r>
          </a:p>
          <a:p>
            <a:r>
              <a:rPr lang="en-IN" dirty="0" err="1"/>
              <a:t>train_data</a:t>
            </a:r>
            <a:r>
              <a:rPr lang="en-IN" dirty="0"/>
              <a:t> = </a:t>
            </a:r>
            <a:r>
              <a:rPr lang="en-IN" dirty="0" err="1"/>
              <a:t>datagen.flow_from_directory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train_path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target_sival_data</a:t>
            </a:r>
            <a:r>
              <a:rPr lang="en-IN" dirty="0"/>
              <a:t> = </a:t>
            </a:r>
            <a:r>
              <a:rPr lang="en-IN" dirty="0" err="1"/>
              <a:t>datagen.flow_from_directory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train_path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target_size</a:t>
            </a:r>
            <a:r>
              <a:rPr lang="en-IN" dirty="0"/>
              <a:t>=(100, 100),</a:t>
            </a:r>
          </a:p>
          <a:p>
            <a:r>
              <a:rPr lang="en-IN" dirty="0"/>
              <a:t>    </a:t>
            </a:r>
            <a:r>
              <a:rPr lang="en-IN" dirty="0" err="1"/>
              <a:t>class_mode</a:t>
            </a:r>
            <a:r>
              <a:rPr lang="en-IN" dirty="0"/>
              <a:t>='categorical',</a:t>
            </a:r>
          </a:p>
          <a:p>
            <a:r>
              <a:rPr lang="en-IN" dirty="0"/>
              <a:t>    subset='validation'</a:t>
            </a:r>
          </a:p>
          <a:p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0CB9EE-776E-C42B-C03C-56CE14AFF7BC}"/>
              </a:ext>
            </a:extLst>
          </p:cNvPr>
          <p:cNvSpPr txBox="1"/>
          <p:nvPr/>
        </p:nvSpPr>
        <p:spPr>
          <a:xfrm>
            <a:off x="248265" y="734404"/>
            <a:ext cx="6100916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Appendices: </a:t>
            </a:r>
          </a:p>
          <a:p>
            <a:r>
              <a:rPr lang="en-IN" dirty="0">
                <a:solidFill>
                  <a:srgbClr val="002060"/>
                </a:solidFill>
              </a:rPr>
              <a:t>Sample</a:t>
            </a:r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</a:rPr>
              <a:t>Code</a:t>
            </a:r>
            <a:r>
              <a:rPr lang="en-IN" dirty="0"/>
              <a:t>(</a:t>
            </a:r>
            <a:r>
              <a:rPr lang="en-IN" dirty="0">
                <a:solidFill>
                  <a:srgbClr val="002060"/>
                </a:solidFill>
              </a:rPr>
              <a:t>Python</a:t>
            </a:r>
            <a:r>
              <a:rPr lang="en-IN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AC024-45C3-54A9-CBEE-0A6FF876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C2A656-4C28-7AC4-A80B-FDB23958CD85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03738-0704-B99B-D2C3-591EA5C40D48}"/>
              </a:ext>
            </a:extLst>
          </p:cNvPr>
          <p:cNvSpPr txBox="1"/>
          <p:nvPr/>
        </p:nvSpPr>
        <p:spPr>
          <a:xfrm>
            <a:off x="1514168" y="2374748"/>
            <a:ext cx="9212826" cy="239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 The Smart Waste Management System using AI offers an efficient and scalable solution to modern urban waste challenges.</a:t>
            </a:r>
          </a:p>
          <a:p>
            <a:endParaRPr lang="en-US" dirty="0"/>
          </a:p>
          <a:p>
            <a:r>
              <a:rPr lang="en-US" dirty="0"/>
              <a:t> ✅ It enhances waste segregation accuracy, reduces manual effort, and supports environmental sustainability through intelligent automation.</a:t>
            </a:r>
          </a:p>
          <a:p>
            <a:endParaRPr lang="en-US" dirty="0"/>
          </a:p>
          <a:p>
            <a:r>
              <a:rPr lang="en-US" dirty="0"/>
              <a:t> ✅ This project is a step toward eco-conscious AI systems for a cleaner, greener 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28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005C-7260-A9E5-C016-B80EB5A5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C8ECC-F5CE-5F87-3F4B-6CABB656B9BA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References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3F032-6EB1-8BF7-0C8E-BFEB762F02E5}"/>
              </a:ext>
            </a:extLst>
          </p:cNvPr>
          <p:cNvSpPr txBox="1"/>
          <p:nvPr/>
        </p:nvSpPr>
        <p:spPr>
          <a:xfrm>
            <a:off x="1221658" y="1655340"/>
            <a:ext cx="9002287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Research Papers &amp; </a:t>
            </a:r>
            <a:r>
              <a:rPr lang="en-IN" dirty="0" err="1"/>
              <a:t>ArticlesSharma</a:t>
            </a:r>
            <a:r>
              <a:rPr lang="en-IN" dirty="0"/>
              <a:t>, R., &amp; Singh, V. (2021). AI-Based Smart Waste Management System for Smart Cities. International Journal of Computer </a:t>
            </a:r>
            <a:r>
              <a:rPr lang="en-IN" dirty="0" err="1"/>
              <a:t>Applications.Alenezi</a:t>
            </a:r>
            <a:r>
              <a:rPr lang="en-IN" dirty="0"/>
              <a:t>, M. et al. (2020). AI-Driven Waste Segregation Using Deep Learning Techniques. IEEE </a:t>
            </a:r>
            <a:r>
              <a:rPr lang="en-IN" dirty="0" err="1"/>
              <a:t>Xplore.Abhishek</a:t>
            </a:r>
            <a:r>
              <a:rPr lang="en-IN" dirty="0"/>
              <a:t>, R., et al. (2022). Machine Learning for Waste Classification: A Review. Journal of Environmental Informatics.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/>
              <a:t>DatasetsKaggle</a:t>
            </a:r>
            <a:r>
              <a:rPr lang="en-IN" dirty="0"/>
              <a:t>: Garbage Classification </a:t>
            </a:r>
            <a:r>
              <a:rPr lang="en-IN" dirty="0" err="1"/>
              <a:t>DatasetTACO</a:t>
            </a:r>
            <a:r>
              <a:rPr lang="en-IN" dirty="0"/>
              <a:t> Dataset: Trash Annotations in </a:t>
            </a:r>
            <a:r>
              <a:rPr lang="en-IN" dirty="0" err="1"/>
              <a:t>ContextWasteNet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https://github.com/garythung/trashnet</a:t>
            </a:r>
            <a:endParaRPr lang="en-IN" dirty="0"/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Tools and </a:t>
            </a:r>
            <a:r>
              <a:rPr lang="en-IN" dirty="0" err="1"/>
              <a:t>LibrariesTensorFlow</a:t>
            </a:r>
            <a:r>
              <a:rPr lang="en-IN" dirty="0"/>
              <a:t> Documentation – https://www.tensorflow.org/Keras API Guide – https://keras.io/OpenCV Documentation – </a:t>
            </a:r>
            <a:r>
              <a:rPr lang="en-IN" dirty="0">
                <a:hlinkClick r:id="rId3"/>
              </a:rPr>
              <a:t>https://docs.opencv.org/</a:t>
            </a:r>
            <a:endParaRPr lang="en-IN" dirty="0"/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Government &amp; Environmental </a:t>
            </a:r>
            <a:r>
              <a:rPr lang="en-IN" dirty="0" err="1"/>
              <a:t>SourcesMinistry</a:t>
            </a:r>
            <a:r>
              <a:rPr lang="en-IN" dirty="0"/>
              <a:t> of Environment, Forest and Climate Change (India) – https://moef.gov.inSwachh Bharat Mission Reports – https://swachhbharatmission.gov.inUNEP (United Nations Environment Programme) – https://www.unep.org</a:t>
            </a:r>
          </a:p>
        </p:txBody>
      </p:sp>
    </p:spTree>
    <p:extLst>
      <p:ext uri="{BB962C8B-B14F-4D97-AF65-F5344CB8AC3E}">
        <p14:creationId xmlns:p14="http://schemas.microsoft.com/office/powerpoint/2010/main" val="124902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77496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B32F6-C5C9-A723-1F53-A18900908748}"/>
              </a:ext>
            </a:extLst>
          </p:cNvPr>
          <p:cNvSpPr txBox="1"/>
          <p:nvPr/>
        </p:nvSpPr>
        <p:spPr>
          <a:xfrm>
            <a:off x="1084006" y="1658900"/>
            <a:ext cx="10124767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Improper </a:t>
            </a:r>
            <a:r>
              <a:rPr lang="en-US" dirty="0" err="1"/>
              <a:t>aste</a:t>
            </a:r>
            <a:r>
              <a:rPr lang="en-US" dirty="0"/>
              <a:t> segregation and inefficient collection systems contribute significantly to environmental pollution and health hazards. 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This project presents a Smart Waste Management System powered by Artificial Intelligence     (AI), which identifies, classifies, and manages waste efficiently in real-time.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/>
              <a:t>Leveraging image recognition and machine learning, the system automates the segregation process into biodegradable, non-biodegradable, and recyclable categories.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/>
              <a:t>This AI-driven approach aims to promote sustainable waste management, reduce human effort, and support green urban living.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37A371-D1C2-8F2E-65CD-2344A641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510"/>
            <a:ext cx="2167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DD60216-BEF2-2865-FE61-1420F5BC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7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FB5DAAE-478A-A90B-8DD2-46EA5F10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01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A0D78487-2171-9ABB-3F62-A823C662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510"/>
            <a:ext cx="2167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31D1C-E365-ACCB-6D8E-80E82F378871}"/>
              </a:ext>
            </a:extLst>
          </p:cNvPr>
          <p:cNvSpPr txBox="1"/>
          <p:nvPr/>
        </p:nvSpPr>
        <p:spPr>
          <a:xfrm>
            <a:off x="1238865" y="2380758"/>
            <a:ext cx="9163664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Traditional waste management systems rely heavily on manual sorting, leading to errors, health risks, and inefficiencies.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Cities face challenges in real-time monitoring, segregation accuracy, and timely disposal, which escalate environmental degradation and improper landfill use.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Practical Implementation: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🎯 </a:t>
            </a:r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ACBA5-4276-30C8-586A-6C0FB1D63E5A}"/>
              </a:ext>
            </a:extLst>
          </p:cNvPr>
          <p:cNvSpPr txBox="1"/>
          <p:nvPr/>
        </p:nvSpPr>
        <p:spPr>
          <a:xfrm>
            <a:off x="1160205" y="2374747"/>
            <a:ext cx="10314040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Automate the waste segregation process using AI.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Improve the accuracy of waste classification.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Support real-time detection and sorting with minimal human intervention.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Contribute to a cleaner and more sustainable environment.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Provide a scalable solution for smart cities and urban management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F7973-00BF-6019-8B96-7CE3563A01CF}"/>
              </a:ext>
            </a:extLst>
          </p:cNvPr>
          <p:cNvSpPr txBox="1"/>
          <p:nvPr/>
        </p:nvSpPr>
        <p:spPr>
          <a:xfrm>
            <a:off x="1327355" y="2191758"/>
            <a:ext cx="9261987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Data Source: Public datasets (Kaggle), real-world waste images, municipal records.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Types: Images categorized into biodegradable (e.g., food, leaves), non-biodegradable (e.g., plastics, glass), and recyclable materials (e.g., paper, cans).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Preprocessing: Image resizing and normalization.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Data augmentation for better model generalization.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 err="1"/>
              <a:t>Labeled</a:t>
            </a:r>
            <a:r>
              <a:rPr lang="en-IN" dirty="0"/>
              <a:t> using supervised learning format.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D0E2A-6A51-52F5-10CC-4C7F9552A008}"/>
              </a:ext>
            </a:extLst>
          </p:cNvPr>
          <p:cNvSpPr txBox="1"/>
          <p:nvPr/>
        </p:nvSpPr>
        <p:spPr>
          <a:xfrm>
            <a:off x="1012723" y="1800103"/>
            <a:ext cx="10579509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dirty="0"/>
              <a:t>System Architecture:</a:t>
            </a:r>
          </a:p>
          <a:p>
            <a:pPr marL="457200" indent="-457200">
              <a:buAutoNum type="arabicPeriod"/>
            </a:pPr>
            <a:endParaRPr lang="en-IN" dirty="0"/>
          </a:p>
          <a:p>
            <a:r>
              <a:rPr lang="en-IN" dirty="0"/>
              <a:t>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Input: Real-time camera or uploaded waste images.</a:t>
            </a:r>
          </a:p>
          <a:p>
            <a:r>
              <a:rPr lang="en-IN" dirty="0"/>
              <a:t>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Processing: CNN (Convolutional Neural Network)model trained on </a:t>
            </a:r>
            <a:r>
              <a:rPr lang="en-IN" dirty="0" err="1"/>
              <a:t>labeled</a:t>
            </a:r>
            <a:r>
              <a:rPr lang="en-IN" dirty="0"/>
              <a:t> waste images.</a:t>
            </a:r>
          </a:p>
          <a:p>
            <a:r>
              <a:rPr lang="en-IN" dirty="0"/>
              <a:t>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Output: Predicted category with confidence level.</a:t>
            </a:r>
          </a:p>
          <a:p>
            <a:endParaRPr lang="en-IN" dirty="0"/>
          </a:p>
          <a:p>
            <a:r>
              <a:rPr lang="en-IN" dirty="0"/>
              <a:t> 2.Tech Stack: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    </a:t>
            </a:r>
            <a:r>
              <a:rPr lang="en-IN" dirty="0"/>
              <a:t>Python, TensorFlow/</a:t>
            </a:r>
            <a:r>
              <a:rPr lang="en-IN" dirty="0" err="1"/>
              <a:t>Keras</a:t>
            </a:r>
            <a:r>
              <a:rPr lang="en-IN" dirty="0"/>
              <a:t>, OpenCV.</a:t>
            </a:r>
          </a:p>
          <a:p>
            <a:r>
              <a:rPr lang="en-IN" dirty="0">
                <a:sym typeface="Wingdings" panose="05000000000000000000" pitchFamily="2" charset="2"/>
              </a:rPr>
              <a:t>    </a:t>
            </a:r>
            <a:r>
              <a:rPr lang="en-IN" dirty="0"/>
              <a:t>Flask for web app demonstration.</a:t>
            </a:r>
          </a:p>
          <a:p>
            <a:r>
              <a:rPr lang="en-IN" dirty="0">
                <a:sym typeface="Wingdings" panose="05000000000000000000" pitchFamily="2" charset="2"/>
              </a:rPr>
              <a:t>    </a:t>
            </a:r>
            <a:r>
              <a:rPr lang="en-IN" dirty="0"/>
              <a:t>Optional: IoT integration with servo motors for physical bin sorting.</a:t>
            </a:r>
          </a:p>
          <a:p>
            <a:endParaRPr lang="en-IN" dirty="0"/>
          </a:p>
          <a:p>
            <a:r>
              <a:rPr lang="en-IN" dirty="0"/>
              <a:t>3. Model Details:</a:t>
            </a:r>
          </a:p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    </a:t>
            </a:r>
            <a:r>
              <a:rPr lang="en-IN" dirty="0"/>
              <a:t>CNN layers: Conv → </a:t>
            </a:r>
            <a:r>
              <a:rPr lang="en-IN" dirty="0" err="1"/>
              <a:t>ReLU</a:t>
            </a:r>
            <a:r>
              <a:rPr lang="en-IN" dirty="0"/>
              <a:t> → </a:t>
            </a:r>
            <a:r>
              <a:rPr lang="en-IN" dirty="0" err="1"/>
              <a:t>MaxPool</a:t>
            </a:r>
            <a:r>
              <a:rPr lang="en-IN" dirty="0"/>
              <a:t> → </a:t>
            </a:r>
            <a:r>
              <a:rPr lang="en-IN" dirty="0" err="1"/>
              <a:t>Dense.Trained</a:t>
            </a:r>
            <a:r>
              <a:rPr lang="en-IN" dirty="0"/>
              <a:t> with categorical cross-entropy loss     and Adam </a:t>
            </a:r>
            <a:r>
              <a:rPr lang="en-IN" dirty="0" err="1"/>
              <a:t>optimizer.Early</a:t>
            </a:r>
            <a:r>
              <a:rPr lang="en-IN" dirty="0"/>
              <a:t> stopping and validation checks to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96B25-4BCA-5CE5-E8ED-C9F58CF87D76}"/>
              </a:ext>
            </a:extLst>
          </p:cNvPr>
          <p:cNvSpPr txBox="1"/>
          <p:nvPr/>
        </p:nvSpPr>
        <p:spPr>
          <a:xfrm>
            <a:off x="1130709" y="2374748"/>
            <a:ext cx="9252155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Accuracy</a:t>
            </a:r>
            <a:r>
              <a:rPr lang="en-IN" dirty="0"/>
              <a:t>: Achieved 92% on test data.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Confusion Matrix</a:t>
            </a:r>
            <a:r>
              <a:rPr lang="en-IN" dirty="0"/>
              <a:t>: Evaluated true positive vs false predictions for each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Precision/Recall/F1-Score</a:t>
            </a:r>
            <a:r>
              <a:rPr lang="en-IN" dirty="0"/>
              <a:t>: Balanced to avoid bias toward common waste types.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Loss vs Accuracy Graphs</a:t>
            </a:r>
            <a:r>
              <a:rPr lang="en-IN" dirty="0"/>
              <a:t>: Demonstrates model convergence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D5D0F9-4F7D-1F45-46BD-6B11FD55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1897624"/>
            <a:ext cx="5927249" cy="3480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731CB5-303F-92EC-89D1-A13BE27D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80" y="1897624"/>
            <a:ext cx="5289755" cy="34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97</TotalTime>
  <Words>1094</Words>
  <Application>Microsoft Office PowerPoint</Application>
  <PresentationFormat>Widescreen</PresentationFormat>
  <Paragraphs>144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Abinaya D</cp:lastModifiedBy>
  <cp:revision>14</cp:revision>
  <dcterms:created xsi:type="dcterms:W3CDTF">2024-12-31T09:40:01Z</dcterms:created>
  <dcterms:modified xsi:type="dcterms:W3CDTF">2025-05-05T14:37:28Z</dcterms:modified>
</cp:coreProperties>
</file>