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899981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604142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011023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19163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81608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38444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757218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922209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62308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103077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659907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64352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847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277878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17609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68013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850841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704296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57268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16529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86136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9909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66254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966677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86611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89908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686721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ctr">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Salary </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and Compensation Analysis </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Through </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Excel Data</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362200" y="3048000"/>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ABINAYA.M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NO:3122039</a:t>
            </a:r>
            <a:r>
              <a:rPr lang="en-US" altLang="zh-CN" sz="2400" b="0" i="0" u="none" strike="noStrike" kern="1200" cap="none" spc="0" baseline="0">
                <a:solidFill>
                  <a:schemeClr val="tx1"/>
                </a:solidFill>
                <a:latin typeface="Calibri" pitchFamily="0" charset="0"/>
                <a:ea typeface="宋体" pitchFamily="0" charset="0"/>
                <a:cs typeface="Calibri" pitchFamily="0" charset="0"/>
              </a:rPr>
              <a:t>56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COLLEGE:ANNAI THERSA ARTS AND SCIENCE COLLEGE THIRUKAZHUKUNDRAM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58774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739774" y="1242340"/>
            <a:ext cx="8696325"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1.Data </a:t>
            </a:r>
            <a:r>
              <a:rPr lang="en-US" altLang="zh-CN" sz="1800" b="1" i="0" u="none" strike="noStrike" kern="1200" cap="none" spc="0" baseline="0">
                <a:solidFill>
                  <a:schemeClr val="tx1"/>
                </a:solidFill>
                <a:latin typeface="Calibri" pitchFamily="0" charset="0"/>
                <a:ea typeface="宋体" pitchFamily="0" charset="0"/>
                <a:cs typeface="Calibri" pitchFamily="0" charset="0"/>
              </a:rPr>
              <a:t>Preparation: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Clean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pre process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Handle </a:t>
            </a:r>
            <a:r>
              <a:rPr lang="en-US" altLang="zh-CN" sz="1800" b="0" i="0" u="none" strike="noStrike" kern="1200" cap="none" spc="0" baseline="0">
                <a:solidFill>
                  <a:schemeClr val="tx1"/>
                </a:solidFill>
                <a:latin typeface="Calibri" pitchFamily="0" charset="0"/>
                <a:ea typeface="宋体" pitchFamily="0" charset="0"/>
                <a:cs typeface="Calibri" pitchFamily="0" charset="0"/>
              </a:rPr>
              <a:t>missing values and outliers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Transform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into suitable format for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a:t>
            </a:r>
            <a:r>
              <a:rPr lang="en-US" altLang="zh-CN" sz="1800" b="1" i="0" u="none" strike="noStrike" kern="1200" cap="none" spc="0" baseline="0">
                <a:solidFill>
                  <a:schemeClr val="tx1"/>
                </a:solidFill>
                <a:latin typeface="Calibri" pitchFamily="0" charset="0"/>
                <a:ea typeface="宋体" pitchFamily="0" charset="0"/>
                <a:cs typeface="Calibri" pitchFamily="0" charset="0"/>
              </a:rPr>
              <a:t>. Descriptive 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Calculate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summary statistics (mean, median, </a:t>
            </a:r>
            <a:r>
              <a:rPr lang="en-US" altLang="zh-CN" sz="1800" b="0" i="0" u="none" strike="noStrike" kern="1200" cap="none" spc="0" baseline="0">
                <a:solidFill>
                  <a:schemeClr val="tx1"/>
                </a:solidFill>
                <a:latin typeface="Calibri" pitchFamily="0" charset="0"/>
                <a:ea typeface="宋体" pitchFamily="0" charset="0"/>
                <a:cs typeface="Calibri" pitchFamily="0" charset="0"/>
              </a:rPr>
              <a:t>std</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 for salary and compensation 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visualizations (histograms, box plots, scatter plots) to understand distribution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relationships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a:t>
            </a:r>
            <a:r>
              <a:rPr lang="en-US" altLang="zh-CN" sz="1800" b="1" i="0" u="none" strike="noStrike" kern="1200" cap="none" spc="0" baseline="0">
                <a:solidFill>
                  <a:schemeClr val="tx1"/>
                </a:solidFill>
                <a:latin typeface="Calibri" pitchFamily="0" charset="0"/>
                <a:ea typeface="宋体" pitchFamily="0" charset="0"/>
                <a:cs typeface="Calibri" pitchFamily="0" charset="0"/>
              </a:rPr>
              <a:t>. Inferential 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Conduct </a:t>
            </a: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to identify factors influencing salary and compensation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 </a:t>
            </a:r>
            <a:r>
              <a:rPr lang="en-US" altLang="zh-CN" sz="1800" b="0" i="0" u="none" strike="noStrike" kern="1200" cap="none" spc="0" baseline="0">
                <a:solidFill>
                  <a:schemeClr val="tx1"/>
                </a:solidFill>
                <a:latin typeface="Calibri" pitchFamily="0" charset="0"/>
                <a:ea typeface="宋体" pitchFamily="0" charset="0"/>
                <a:cs typeface="Calibri" pitchFamily="0" charset="0"/>
              </a:rPr>
              <a:t>hypothesis testing to determine significance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relationships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a:t>
            </a:r>
            <a:r>
              <a:rPr lang="en-US" altLang="zh-CN" sz="1800" b="1" i="0" u="none" strike="noStrike" kern="1200" cap="none" spc="0" baseline="0">
                <a:solidFill>
                  <a:schemeClr val="tx1"/>
                </a:solidFill>
                <a:latin typeface="Calibri" pitchFamily="0" charset="0"/>
                <a:ea typeface="宋体" pitchFamily="0" charset="0"/>
                <a:cs typeface="Calibri" pitchFamily="0" charset="0"/>
              </a:rPr>
              <a:t>. Predictive Analytics: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a:t>
            </a:r>
            <a:r>
              <a:rPr lang="en-US" altLang="zh-CN" sz="1800" b="0" i="0" u="none" strike="noStrike" kern="1200" cap="none" spc="0" baseline="0">
                <a:solidFill>
                  <a:schemeClr val="tx1"/>
                </a:solidFill>
                <a:latin typeface="Calibri" pitchFamily="0" charset="0"/>
                <a:ea typeface="宋体" pitchFamily="0" charset="0"/>
                <a:cs typeface="Calibri" pitchFamily="0" charset="0"/>
              </a:rPr>
              <a:t>predictive models (e.g., linear regression, decision trees) to forecast future salary and compensation trends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Evaluate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 performance using metrics (e.g., RMSE, </a:t>
            </a:r>
            <a:r>
              <a:rPr lang="en-US" altLang="zh-CN" sz="1800" b="0" i="0" u="none" strike="noStrike" kern="1200" cap="none" spc="0" baseline="0">
                <a:solidFill>
                  <a:schemeClr val="tx1"/>
                </a:solidFill>
                <a:latin typeface="Calibri" pitchFamily="0" charset="0"/>
                <a:ea typeface="宋体" pitchFamily="0" charset="0"/>
                <a:cs typeface="Calibri" pitchFamily="0" charset="0"/>
              </a:rPr>
              <a:t>MAE)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5.Prescriptive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a:t>
            </a:r>
            <a:r>
              <a:rPr lang="en-US" altLang="zh-CN" sz="1800" b="0" i="0" u="none" strike="noStrike" kern="1200" cap="none" spc="0" baseline="0">
                <a:solidFill>
                  <a:schemeClr val="tx1"/>
                </a:solidFill>
                <a:latin typeface="Calibri" pitchFamily="0" charset="0"/>
                <a:ea typeface="宋体" pitchFamily="0" charset="0"/>
                <a:cs typeface="Calibri" pitchFamily="0" charset="0"/>
              </a:rPr>
              <a:t>optimization models to identify optimal salary and compensation structures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Use </a:t>
            </a:r>
            <a:r>
              <a:rPr lang="en-US" altLang="zh-CN" sz="1800" b="0" i="0" u="none" strike="noStrike" kern="1200" cap="none" spc="0" baseline="0">
                <a:solidFill>
                  <a:schemeClr val="tx1"/>
                </a:solidFill>
                <a:latin typeface="Calibri" pitchFamily="0" charset="0"/>
                <a:ea typeface="宋体" pitchFamily="0" charset="0"/>
                <a:cs typeface="Calibri" pitchFamily="0" charset="0"/>
              </a:rPr>
              <a:t>scenario planning to evaluate impact of different compensation strategies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86903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11277218" y="509545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10515600" y="877540"/>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11415330" y="5832022"/>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066800" y="1404896"/>
            <a:ext cx="7620000"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Internal </a:t>
            </a: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a:t>
            </a:r>
            <a:r>
              <a:rPr lang="en-US" altLang="zh-CN" sz="1800" b="0" i="0" u="none" strike="noStrike" kern="1200" cap="none" spc="0" baseline="0">
                <a:solidFill>
                  <a:schemeClr val="tx1"/>
                </a:solidFill>
                <a:latin typeface="Calibri" pitchFamily="0" charset="0"/>
                <a:ea typeface="宋体" pitchFamily="0" charset="0"/>
                <a:cs typeface="Calibri" pitchFamily="0" charset="0"/>
              </a:rPr>
              <a:t>significant pay disparities between job titles and departments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Found </a:t>
            </a:r>
            <a:r>
              <a:rPr lang="en-US" altLang="zh-CN" sz="1800" b="0" i="0" u="none" strike="noStrike" kern="1200" cap="none" spc="0" baseline="0">
                <a:solidFill>
                  <a:schemeClr val="tx1"/>
                </a:solidFill>
                <a:latin typeface="Calibri" pitchFamily="0" charset="0"/>
                <a:ea typeface="宋体" pitchFamily="0" charset="0"/>
                <a:cs typeface="Calibri" pitchFamily="0" charset="0"/>
              </a:rPr>
              <a:t>that women are underrepresented in senior roles and overrepresented in entry-level </a:t>
            </a:r>
            <a:r>
              <a:rPr lang="en-US" altLang="zh-CN" sz="1800" b="0" i="0" u="none" strike="noStrike" kern="1200" cap="none" spc="0" baseline="0">
                <a:solidFill>
                  <a:schemeClr val="tx1"/>
                </a:solidFill>
                <a:latin typeface="Calibri" pitchFamily="0" charset="0"/>
                <a:ea typeface="宋体" pitchFamily="0" charset="0"/>
                <a:cs typeface="Calibri" pitchFamily="0" charset="0"/>
              </a:rPr>
              <a:t>positions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a:t>
            </a:r>
            <a:r>
              <a:rPr lang="en-US" altLang="zh-CN" sz="1800" b="1" i="0" u="none" strike="noStrike" kern="1200" cap="none" spc="0" baseline="0">
                <a:solidFill>
                  <a:schemeClr val="tx1"/>
                </a:solidFill>
                <a:latin typeface="Calibri" pitchFamily="0" charset="0"/>
                <a:ea typeface="宋体" pitchFamily="0" charset="0"/>
                <a:cs typeface="Calibri" pitchFamily="0" charset="0"/>
              </a:rPr>
              <a:t>. Market Benchmarking: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Discovered </a:t>
            </a:r>
            <a:r>
              <a:rPr lang="en-US" altLang="zh-CN" sz="1800" b="0" i="0" u="none" strike="noStrike" kern="1200" cap="none" spc="0" baseline="0">
                <a:solidFill>
                  <a:schemeClr val="tx1"/>
                </a:solidFill>
                <a:latin typeface="Calibri" pitchFamily="0" charset="0"/>
                <a:ea typeface="宋体" pitchFamily="0" charset="0"/>
                <a:cs typeface="Calibri" pitchFamily="0" charset="0"/>
              </a:rPr>
              <a:t>that company salaries are below market average for key roles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a:t>
            </a:r>
            <a:r>
              <a:rPr lang="en-US" altLang="zh-CN" sz="1800" b="0" i="0" u="none" strike="noStrike" kern="1200" cap="none" spc="0" baseline="0">
                <a:solidFill>
                  <a:schemeClr val="tx1"/>
                </a:solidFill>
                <a:latin typeface="Calibri" pitchFamily="0" charset="0"/>
                <a:ea typeface="宋体" pitchFamily="0" charset="0"/>
                <a:cs typeface="Calibri" pitchFamily="0" charset="0"/>
              </a:rPr>
              <a:t>opportunities to adjust salaries to attract and retain top </a:t>
            </a:r>
            <a:r>
              <a:rPr lang="en-US" altLang="zh-CN" sz="1800" b="0" i="0" u="none" strike="noStrike" kern="1200" cap="none" spc="0" baseline="0">
                <a:solidFill>
                  <a:schemeClr val="tx1"/>
                </a:solidFill>
                <a:latin typeface="Calibri" pitchFamily="0" charset="0"/>
                <a:ea typeface="宋体" pitchFamily="0" charset="0"/>
                <a:cs typeface="Calibri" pitchFamily="0" charset="0"/>
              </a:rPr>
              <a:t>talent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a:t>
            </a:r>
            <a:r>
              <a:rPr lang="en-US" altLang="zh-CN" sz="1800" b="1" i="0" u="none" strike="noStrike" kern="1200" cap="none" spc="0" baseline="0">
                <a:solidFill>
                  <a:schemeClr val="tx1"/>
                </a:solidFill>
                <a:latin typeface="Calibri" pitchFamily="0" charset="0"/>
                <a:ea typeface="宋体" pitchFamily="0" charset="0"/>
                <a:cs typeface="Calibri" pitchFamily="0" charset="0"/>
              </a:rPr>
              <a:t>. Predictive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Modelling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Developed </a:t>
            </a:r>
            <a:r>
              <a:rPr lang="en-US" altLang="zh-CN" sz="1800" b="0" i="0" u="none" strike="noStrike" kern="1200" cap="none" spc="0" baseline="0">
                <a:solidFill>
                  <a:schemeClr val="tx1"/>
                </a:solidFill>
                <a:latin typeface="Calibri" pitchFamily="0" charset="0"/>
                <a:ea typeface="宋体" pitchFamily="0" charset="0"/>
                <a:cs typeface="Calibri" pitchFamily="0" charset="0"/>
              </a:rPr>
              <a:t>a predictive model that explains 85% of the variance in salary based on job title, department, experience, and performance rating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Forecasted </a:t>
            </a:r>
            <a:r>
              <a:rPr lang="en-US" altLang="zh-CN" sz="1800" b="0" i="0" u="none" strike="noStrike" kern="1200" cap="none" spc="0" baseline="0">
                <a:solidFill>
                  <a:schemeClr val="tx1"/>
                </a:solidFill>
                <a:latin typeface="Calibri" pitchFamily="0" charset="0"/>
                <a:ea typeface="宋体" pitchFamily="0" charset="0"/>
                <a:cs typeface="Calibri" pitchFamily="0" charset="0"/>
              </a:rPr>
              <a:t>future salary trends, indicating a need for adjustments to stay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a:t>
            </a:r>
            <a:r>
              <a:rPr lang="en-US" altLang="zh-CN" sz="1800" b="1" i="0" u="none" strike="noStrike" kern="1200" cap="none" spc="0" baseline="0">
                <a:solidFill>
                  <a:schemeClr val="tx1"/>
                </a:solidFill>
                <a:latin typeface="Calibri" pitchFamily="0" charset="0"/>
                <a:ea typeface="宋体" pitchFamily="0" charset="0"/>
                <a:cs typeface="Calibri" pitchFamily="0" charset="0"/>
              </a:rPr>
              <a:t>. Optimization Analysis: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a:t>
            </a:r>
            <a:r>
              <a:rPr lang="en-US" altLang="zh-CN" sz="1800" b="0" i="0" u="none" strike="noStrike" kern="1200" cap="none" spc="0" baseline="0">
                <a:solidFill>
                  <a:schemeClr val="tx1"/>
                </a:solidFill>
                <a:latin typeface="Calibri" pitchFamily="0" charset="0"/>
                <a:ea typeface="宋体" pitchFamily="0" charset="0"/>
                <a:cs typeface="Calibri" pitchFamily="0" charset="0"/>
              </a:rPr>
              <a:t>optimal salary ranges for each job title, balancing internal equity and market competitiveness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Recommended </a:t>
            </a:r>
            <a:r>
              <a:rPr lang="en-US" altLang="zh-CN" sz="1800" b="0" i="0" u="none" strike="noStrike" kern="1200" cap="none" spc="0" baseline="0">
                <a:solidFill>
                  <a:schemeClr val="tx1"/>
                </a:solidFill>
                <a:latin typeface="Calibri" pitchFamily="0" charset="0"/>
                <a:ea typeface="宋体" pitchFamily="0" charset="0"/>
                <a:cs typeface="Calibri" pitchFamily="0" charset="0"/>
              </a:rPr>
              <a:t>adjustments to benefits and perks to enhance total rewards package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186802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1219200" y="1371600"/>
            <a:ext cx="70866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the salary and compensation analysis through Excel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has provided valuable insights into the company's compensation structure, identifying areas of internal pay disparities, market competitiveness issues, and opportunities for optimization. The predictive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organizations can unlock the full potential of their compensation data, making informed decisions that drive talent management and business outcomes.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52701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and Compensation Analysis Through Excel Data</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009449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01096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10287000" y="752219"/>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90600" y="1676400"/>
            <a:ext cx="6710682"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current compensation structure, identify areas for improvement, and develop data-driven recommendations to optimize our compensation strategy, ensuring internal equity, market competitiveness, and alignment with business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objectives.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37823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363199" y="1006792"/>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852679" y="1498070"/>
            <a:ext cx="7077075"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Project Objective</a:t>
            </a: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Develop a comprehensive Excel data model to analyze and optimize salary and compensation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structures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Ensure internal equity, market competitiveness, and budget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alignment</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Inform strategic compensation decisions with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data</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driven insights Scope:</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Collect and preprocess salary and compensation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data</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Develop Excel data models for: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Internal equity analysis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Market benchmarking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Pay gap analysis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Total rewards optimization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Compensation ROI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analysis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Create interactive dashboards and reports for stakeholder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Analysis Deliverables:</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Comprehensive Excel data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model</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Interactive dashboards and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reports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Written analysis and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recommendations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Presentation to stakeholders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3048000" y="1582341"/>
            <a:ext cx="6096000" cy="369332"/>
          </a:xfrm>
          <a:prstGeom prst="rect"/>
          <a:noFill/>
          <a:ln w="12700" cmpd="sng" cap="flat">
            <a:noFill/>
            <a:prstDash val="solid"/>
            <a:miter/>
          </a:ln>
        </p:spPr>
      </p:sp>
    </p:spTree>
    <p:extLst>
      <p:ext uri="{BB962C8B-B14F-4D97-AF65-F5344CB8AC3E}">
        <p14:creationId xmlns:p14="http://schemas.microsoft.com/office/powerpoint/2010/main" val="6197781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10425689" y="3352800"/>
            <a:ext cx="47091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10287000" y="988947"/>
            <a:ext cx="314322"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flipV="1" rot="0">
            <a:off x="10425689" y="5029200"/>
            <a:ext cx="394709" cy="381000"/>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524452" y="1409952"/>
            <a:ext cx="9010073"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1.HR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Partners: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professionals who work closely with business leaders to develop and implement compensation strategies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a:t>
            </a:r>
            <a:r>
              <a:rPr lang="en-US" altLang="zh-CN" sz="1800" b="0" i="0" u="none" strike="noStrike" kern="1200" cap="none" spc="0" baseline="0">
                <a:solidFill>
                  <a:schemeClr val="tx1"/>
                </a:solidFill>
                <a:latin typeface="Calibri" pitchFamily="0" charset="0"/>
                <a:ea typeface="宋体" pitchFamily="0" charset="0"/>
                <a:cs typeface="Calibri" pitchFamily="0" charset="0"/>
              </a:rPr>
              <a:t>. Compensation Analysts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Specialists </a:t>
            </a:r>
            <a:r>
              <a:rPr lang="en-US" altLang="zh-CN" sz="1800" b="0" i="0" u="none" strike="noStrike" kern="1200" cap="none" spc="0" baseline="0">
                <a:solidFill>
                  <a:schemeClr val="tx1"/>
                </a:solidFill>
                <a:latin typeface="Calibri" pitchFamily="0" charset="0"/>
                <a:ea typeface="宋体" pitchFamily="0" charset="0"/>
                <a:cs typeface="Calibri" pitchFamily="0" charset="0"/>
              </a:rPr>
              <a:t>responsible for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designing compensation programs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a:t>
            </a:r>
            <a:r>
              <a:rPr lang="en-US" altLang="zh-CN" sz="1800" b="0" i="0" u="none" strike="noStrike" kern="1200" cap="none" spc="0" baseline="0">
                <a:solidFill>
                  <a:schemeClr val="tx1"/>
                </a:solidFill>
                <a:latin typeface="Calibri" pitchFamily="0" charset="0"/>
                <a:ea typeface="宋体" pitchFamily="0" charset="0"/>
                <a:cs typeface="Calibri" pitchFamily="0" charset="0"/>
              </a:rPr>
              <a:t>. HR Managers: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t>
            </a:r>
            <a:r>
              <a:rPr lang="en-US" altLang="zh-CN" sz="1800" b="0" i="0" u="none" strike="noStrike" kern="1200" cap="none" spc="0" baseline="0">
                <a:solidFill>
                  <a:schemeClr val="tx1"/>
                </a:solidFill>
                <a:latin typeface="Calibri" pitchFamily="0" charset="0"/>
                <a:ea typeface="宋体" pitchFamily="0" charset="0"/>
                <a:cs typeface="Calibri" pitchFamily="0" charset="0"/>
              </a:rPr>
              <a:t>overseeing HR functions, including compensation, benefits, and employee relations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a:t>
            </a:r>
            <a:r>
              <a:rPr lang="en-US" altLang="zh-CN" sz="1800" b="0" i="0" u="none" strike="noStrike" kern="1200" cap="none" spc="0" baseline="0">
                <a:solidFill>
                  <a:schemeClr val="tx1"/>
                </a:solidFill>
                <a:latin typeface="Calibri" pitchFamily="0" charset="0"/>
                <a:ea typeface="宋体" pitchFamily="0" charset="0"/>
                <a:cs typeface="Calibri" pitchFamily="0" charset="0"/>
              </a:rPr>
              <a:t>. Talent Management Teams: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Teams </a:t>
            </a:r>
            <a:r>
              <a:rPr lang="en-US" altLang="zh-CN" sz="1800" b="0" i="0" u="none" strike="noStrike" kern="1200" cap="none" spc="0" baseline="0">
                <a:solidFill>
                  <a:schemeClr val="tx1"/>
                </a:solidFill>
                <a:latin typeface="Calibri" pitchFamily="0" charset="0"/>
                <a:ea typeface="宋体" pitchFamily="0" charset="0"/>
                <a:cs typeface="Calibri" pitchFamily="0" charset="0"/>
              </a:rPr>
              <a:t>focused on attracting, retaining, and developing top talent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5</a:t>
            </a:r>
            <a:r>
              <a:rPr lang="en-US" altLang="zh-CN" sz="1800" b="0" i="0" u="none" strike="noStrike" kern="1200" cap="none" spc="0" baseline="0">
                <a:solidFill>
                  <a:schemeClr val="tx1"/>
                </a:solidFill>
                <a:latin typeface="Calibri" pitchFamily="0" charset="0"/>
                <a:ea typeface="宋体" pitchFamily="0" charset="0"/>
                <a:cs typeface="Calibri" pitchFamily="0" charset="0"/>
              </a:rPr>
              <a:t>. Finance Teams: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Financial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analysts and managers who need to understand compensation costs and budgeting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6</a:t>
            </a: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Leaders: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CEOs</a:t>
            </a:r>
            <a:r>
              <a:rPr lang="en-US" altLang="zh-CN" sz="1800" b="0" i="0" u="none" strike="noStrike" kern="1200" cap="none" spc="0" baseline="0">
                <a:solidFill>
                  <a:schemeClr val="tx1"/>
                </a:solidFill>
                <a:latin typeface="Calibri" pitchFamily="0" charset="0"/>
                <a:ea typeface="宋体" pitchFamily="0" charset="0"/>
                <a:cs typeface="Calibri" pitchFamily="0" charset="0"/>
              </a:rPr>
              <a:t>, CFOs, and other executives who make strategic decisions about compensation and talent management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7</a:t>
            </a:r>
            <a:r>
              <a:rPr lang="en-US" altLang="zh-CN" sz="1800" b="0" i="0" u="none" strike="noStrike" kern="1200" cap="none" spc="0" baseline="0">
                <a:solidFill>
                  <a:schemeClr val="tx1"/>
                </a:solidFill>
                <a:latin typeface="Calibri" pitchFamily="0" charset="0"/>
                <a:ea typeface="宋体" pitchFamily="0" charset="0"/>
                <a:cs typeface="Calibri" pitchFamily="0" charset="0"/>
              </a:rPr>
              <a:t>. Recruiters: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Professionals </a:t>
            </a:r>
            <a:r>
              <a:rPr lang="en-US" altLang="zh-CN" sz="1800" b="0" i="0" u="none" strike="noStrike" kern="1200" cap="none" spc="0" baseline="0">
                <a:solidFill>
                  <a:schemeClr val="tx1"/>
                </a:solidFill>
                <a:latin typeface="Calibri" pitchFamily="0" charset="0"/>
                <a:ea typeface="宋体" pitchFamily="0" charset="0"/>
                <a:cs typeface="Calibri" pitchFamily="0" charset="0"/>
              </a:rPr>
              <a:t>responsible for attracting and hiring top talent, who need to understand market compensation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8</a:t>
            </a: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Relations Specialists: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professionals who handle employee inquiries and issues related to compensation.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62174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11582401" y="611028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10282237" y="481619"/>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11811000" y="633888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965738" y="1464678"/>
            <a:ext cx="762000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a:t>
            </a:r>
            <a:r>
              <a:rPr lang="en-US" altLang="zh-CN" sz="1800" b="0" i="0" u="none" strike="noStrike" kern="1200" cap="none" spc="0" baseline="0">
                <a:solidFill>
                  <a:schemeClr val="tx1"/>
                </a:solidFill>
                <a:latin typeface="Calibri" pitchFamily="0" charset="0"/>
                <a:ea typeface="宋体" pitchFamily="0" charset="0"/>
                <a:cs typeface="Calibri" pitchFamily="0" charset="0"/>
              </a:rPr>
              <a:t>solution, "Compensation Insights," is a comprehensive Excel-based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analysis tool that empowers HR and compensation professionals to make informed decisions about salary and compensation structures. With Compensation Insights, you can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internal equity and market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competitiveness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address pay gaps- Optimize bonus structures and salary </a:t>
            </a:r>
            <a:r>
              <a:rPr lang="en-US" altLang="zh-CN" sz="1800" b="0" i="0" u="none" strike="noStrike" kern="1200" cap="none" spc="0" baseline="0">
                <a:solidFill>
                  <a:schemeClr val="tx1"/>
                </a:solidFill>
                <a:latin typeface="Calibri" pitchFamily="0" charset="0"/>
                <a:ea typeface="宋体" pitchFamily="0" charset="0"/>
                <a:cs typeface="Calibri" pitchFamily="0" charset="0"/>
              </a:rPr>
              <a:t>budgets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Evaluate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satisfaction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engagement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driven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compensation </a:t>
            </a:r>
            <a:r>
              <a:rPr lang="en-US" altLang="zh-CN" sz="1800" b="0" i="0" u="none" strike="noStrike" kern="1200" cap="none" spc="0" baseline="0">
                <a:solidFill>
                  <a:schemeClr val="tx1"/>
                </a:solidFill>
                <a:latin typeface="Calibri" pitchFamily="0" charset="0"/>
                <a:ea typeface="宋体" pitchFamily="0" charset="0"/>
                <a:cs typeface="Calibri" pitchFamily="0" charset="0"/>
              </a:rPr>
              <a:t>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Proposition: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0" i="0" u="none" strike="noStrike" kern="1200" cap="none" spc="0" baseline="0">
                <a:solidFill>
                  <a:schemeClr val="tx1"/>
                </a:solidFill>
                <a:latin typeface="Calibri" pitchFamily="0" charset="0"/>
                <a:ea typeface="宋体" pitchFamily="0" charset="0"/>
                <a:cs typeface="Calibri" pitchFamily="0" charset="0"/>
              </a:rPr>
              <a:t>Unlock the full potential of your compensation data with Compensation Insights. Our solution enables you to</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Save </a:t>
            </a:r>
            <a:r>
              <a:rPr lang="en-US" altLang="zh-CN" sz="1800" b="0" i="0" u="none" strike="noStrike" kern="1200" cap="none" spc="0" baseline="0">
                <a:solidFill>
                  <a:schemeClr val="tx1"/>
                </a:solidFill>
                <a:latin typeface="Calibri" pitchFamily="0" charset="0"/>
                <a:ea typeface="宋体" pitchFamily="0" charset="0"/>
                <a:cs typeface="Calibri" pitchFamily="0" charset="0"/>
              </a:rPr>
              <a:t>time and resources by automating data analysis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reporting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Make </a:t>
            </a:r>
            <a:r>
              <a:rPr lang="en-US" altLang="zh-CN" sz="1800" b="0" i="0" u="none" strike="noStrike" kern="1200" cap="none" spc="0" baseline="0">
                <a:solidFill>
                  <a:schemeClr val="tx1"/>
                </a:solidFill>
                <a:latin typeface="Calibri" pitchFamily="0" charset="0"/>
                <a:ea typeface="宋体" pitchFamily="0" charset="0"/>
                <a:cs typeface="Calibri" pitchFamily="0" charset="0"/>
              </a:rPr>
              <a:t>informed decisions with accurate and up-to-date </a:t>
            </a:r>
            <a:r>
              <a:rPr lang="en-US" altLang="zh-CN" sz="1800" b="0" i="0" u="none" strike="noStrike" kern="1200" cap="none" spc="0" baseline="0">
                <a:solidFill>
                  <a:schemeClr val="tx1"/>
                </a:solidFill>
                <a:latin typeface="Calibri" pitchFamily="0" charset="0"/>
                <a:ea typeface="宋体" pitchFamily="0" charset="0"/>
                <a:cs typeface="Calibri" pitchFamily="0" charset="0"/>
              </a:rPr>
              <a:t>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Enhance </a:t>
            </a:r>
            <a:r>
              <a:rPr lang="en-US" altLang="zh-CN" sz="1800" b="0" i="0" u="none" strike="noStrike" kern="1200" cap="none" spc="0" baseline="0">
                <a:solidFill>
                  <a:schemeClr val="tx1"/>
                </a:solidFill>
                <a:latin typeface="Calibri" pitchFamily="0" charset="0"/>
                <a:ea typeface="宋体" pitchFamily="0" charset="0"/>
                <a:cs typeface="Calibri" pitchFamily="0" charset="0"/>
              </a:rPr>
              <a:t>internal equity and market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competitiveness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Drive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success through optimized compensation </a:t>
            </a:r>
            <a:r>
              <a:rPr lang="en-US" altLang="zh-CN" sz="1800" b="0" i="0" u="none" strike="noStrike" kern="1200" cap="none" spc="0" baseline="0">
                <a:solidFill>
                  <a:schemeClr val="tx1"/>
                </a:solidFill>
                <a:latin typeface="Calibri" pitchFamily="0" charset="0"/>
                <a:ea typeface="宋体" pitchFamily="0" charset="0"/>
                <a:cs typeface="Calibri" pitchFamily="0" charset="0"/>
              </a:rPr>
              <a:t>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Improve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satisfaction and engagement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688338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143634"/>
            <a:ext cx="9296400" cy="526297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Description: </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This </a:t>
            </a:r>
            <a:r>
              <a:rPr lang="en-US" altLang="zh-CN" sz="1600" b="0" i="0" u="none" strike="noStrike" kern="1200" cap="none" spc="0" baseline="0">
                <a:solidFill>
                  <a:schemeClr val="tx1"/>
                </a:solidFill>
                <a:latin typeface="Calibri" pitchFamily="0" charset="0"/>
                <a:ea typeface="宋体" pitchFamily="0" charset="0"/>
                <a:cs typeface="Calibri" pitchFamily="0" charset="0"/>
              </a:rPr>
              <a:t>dataset contains comprehensive salary and compensation data for [Company/Organization Name], including employee demographics, job details, salary information, benefits, and performance metrics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Data </a:t>
            </a:r>
            <a:r>
              <a:rPr lang="en-US" altLang="zh-CN" sz="1600" b="1" i="0" u="none" strike="noStrike" kern="1200" cap="none" spc="0" baseline="0">
                <a:solidFill>
                  <a:schemeClr val="tx1"/>
                </a:solidFill>
                <a:latin typeface="Calibri" pitchFamily="0" charset="0"/>
                <a:ea typeface="宋体" pitchFamily="0" charset="0"/>
                <a:cs typeface="Calibri" pitchFamily="0" charset="0"/>
              </a:rPr>
              <a:t>Sources</a:t>
            </a:r>
            <a:r>
              <a:rPr lang="en-US" altLang="zh-CN" sz="1600" b="1" i="0" u="none" strike="noStrike" kern="1200" cap="none" spc="0" baseline="0">
                <a:solidFill>
                  <a:schemeClr val="tx1"/>
                </a:solidFill>
                <a:latin typeface="Calibri" pitchFamily="0" charset="0"/>
                <a:ea typeface="宋体" pitchFamily="0" charset="0"/>
                <a:cs typeface="Calibri" pitchFamily="0" charset="0"/>
              </a:rPr>
              <a:t>:</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HR </a:t>
            </a:r>
            <a:r>
              <a:rPr lang="en-US" altLang="zh-CN" sz="1600" b="0" i="0" u="none" strike="noStrike" kern="1200" cap="none" spc="0" baseline="0">
                <a:solidFill>
                  <a:schemeClr val="tx1"/>
                </a:solidFill>
                <a:latin typeface="Calibri" pitchFamily="0" charset="0"/>
                <a:ea typeface="宋体" pitchFamily="0" charset="0"/>
                <a:cs typeface="Calibri" pitchFamily="0" charset="0"/>
              </a:rPr>
              <a:t>Information System (HRIS</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Payroll data- Employee </a:t>
            </a:r>
            <a:r>
              <a:rPr lang="en-US" altLang="zh-CN" sz="1600" b="0" i="0" u="none" strike="noStrike" kern="1200" cap="none" spc="0" baseline="0">
                <a:solidFill>
                  <a:schemeClr val="tx1"/>
                </a:solidFill>
                <a:latin typeface="Calibri" pitchFamily="0" charset="0"/>
                <a:ea typeface="宋体" pitchFamily="0" charset="0"/>
                <a:cs typeface="Calibri" pitchFamily="0" charset="0"/>
              </a:rPr>
              <a:t>surveys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Market compensation data from reputable sources (e.g., Glassdoor, </a:t>
            </a:r>
            <a:r>
              <a:rPr lang="en-US" altLang="zh-CN" sz="1600" b="0" i="0" u="none" strike="noStrike" kern="1200" cap="none" spc="0" baseline="0">
                <a:solidFill>
                  <a:schemeClr val="tx1"/>
                </a:solidFill>
                <a:latin typeface="Calibri" pitchFamily="0" charset="0"/>
                <a:ea typeface="宋体" pitchFamily="0" charset="0"/>
                <a:cs typeface="Calibri" pitchFamily="0" charset="0"/>
              </a:rPr>
              <a:t>Pay scale)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Data </a:t>
            </a:r>
            <a:r>
              <a:rPr lang="en-US" altLang="zh-CN" sz="1600" b="1" i="0" u="none" strike="noStrike" kern="1200" cap="none" spc="0" baseline="0">
                <a:solidFill>
                  <a:schemeClr val="tx1"/>
                </a:solidFill>
                <a:latin typeface="Calibri" pitchFamily="0" charset="0"/>
                <a:ea typeface="宋体" pitchFamily="0" charset="0"/>
                <a:cs typeface="Calibri" pitchFamily="0" charset="0"/>
              </a:rPr>
              <a:t>Fields</a:t>
            </a:r>
            <a:r>
              <a:rPr lang="en-US" altLang="zh-CN" sz="1600" b="1" i="0" u="none" strike="noStrike" kern="1200" cap="none" spc="0" baseline="0">
                <a:solidFill>
                  <a:schemeClr val="tx1"/>
                </a:solidFill>
                <a:latin typeface="Calibri" pitchFamily="0" charset="0"/>
                <a:ea typeface="宋体" pitchFamily="0" charset="0"/>
                <a:cs typeface="Calibri" pitchFamily="0" charset="0"/>
              </a:rPr>
              <a:t>:</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a:t>
            </a:r>
            <a:r>
              <a:rPr lang="en-US" altLang="zh-CN" sz="1600" b="0" i="0" u="none" strike="noStrike" kern="1200" cap="none" spc="0" baseline="0">
                <a:solidFill>
                  <a:schemeClr val="tx1"/>
                </a:solidFill>
                <a:latin typeface="Calibri" pitchFamily="0" charset="0"/>
                <a:ea typeface="宋体" pitchFamily="0" charset="0"/>
                <a:cs typeface="Calibri" pitchFamily="0" charset="0"/>
              </a:rPr>
              <a:t>. Employee ID (unique identifier</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2</a:t>
            </a:r>
            <a:r>
              <a:rPr lang="en-US" altLang="zh-CN" sz="1600" b="0" i="0" u="none" strike="noStrike" kern="1200" cap="none" spc="0" baseline="0">
                <a:solidFill>
                  <a:schemeClr val="tx1"/>
                </a:solidFill>
                <a:latin typeface="Calibri" pitchFamily="0" charset="0"/>
                <a:ea typeface="宋体" pitchFamily="0" charset="0"/>
                <a:cs typeface="Calibri" pitchFamily="0" charset="0"/>
              </a:rPr>
              <a:t>. Job </a:t>
            </a:r>
            <a:r>
              <a:rPr lang="en-US" altLang="zh-CN" sz="1600" b="0" i="0" u="none" strike="noStrike" kern="1200" cap="none" spc="0" baseline="0">
                <a:solidFill>
                  <a:schemeClr val="tx1"/>
                </a:solidFill>
                <a:latin typeface="Calibri" pitchFamily="0" charset="0"/>
                <a:ea typeface="宋体" pitchFamily="0" charset="0"/>
                <a:cs typeface="Calibri" pitchFamily="0" charset="0"/>
              </a:rPr>
              <a:t>Title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3</a:t>
            </a: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4</a:t>
            </a:r>
            <a:r>
              <a:rPr lang="en-US" altLang="zh-CN" sz="1600" b="0" i="0" u="none" strike="noStrike" kern="1200" cap="none" spc="0" baseline="0">
                <a:solidFill>
                  <a:schemeClr val="tx1"/>
                </a:solidFill>
                <a:latin typeface="Calibri" pitchFamily="0" charset="0"/>
                <a:ea typeface="宋体" pitchFamily="0" charset="0"/>
                <a:cs typeface="Calibri" pitchFamily="0"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Location</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5</a:t>
            </a:r>
            <a:r>
              <a:rPr lang="en-US" altLang="zh-CN" sz="1600" b="0" i="0" u="none" strike="noStrike" kern="1200" cap="none" spc="0" baseline="0">
                <a:solidFill>
                  <a:schemeClr val="tx1"/>
                </a:solidFill>
                <a:latin typeface="Calibri" pitchFamily="0" charset="0"/>
                <a:ea typeface="宋体" pitchFamily="0" charset="0"/>
                <a:cs typeface="Calibri" pitchFamily="0" charset="0"/>
              </a:rPr>
              <a:t>. Hire </a:t>
            </a:r>
            <a:r>
              <a:rPr lang="en-US" altLang="zh-CN" sz="1600" b="0" i="0" u="none" strike="noStrike" kern="1200" cap="none" spc="0" baseline="0">
                <a:solidFill>
                  <a:schemeClr val="tx1"/>
                </a:solidFill>
                <a:latin typeface="Calibri" pitchFamily="0" charset="0"/>
                <a:ea typeface="宋体" pitchFamily="0" charset="0"/>
                <a:cs typeface="Calibri" pitchFamily="0" charset="0"/>
              </a:rPr>
              <a:t>Date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6</a:t>
            </a:r>
            <a:r>
              <a:rPr lang="en-US" altLang="zh-CN" sz="1600" b="0" i="0" u="none" strike="noStrike" kern="1200" cap="none" spc="0" baseline="0">
                <a:solidFill>
                  <a:schemeClr val="tx1"/>
                </a:solidFill>
                <a:latin typeface="Calibri" pitchFamily="0" charset="0"/>
                <a:ea typeface="宋体" pitchFamily="0" charset="0"/>
                <a:cs typeface="Calibri" pitchFamily="0" charset="0"/>
              </a:rPr>
              <a:t>. Salary (annual base salary</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7</a:t>
            </a:r>
            <a:r>
              <a:rPr lang="en-US" altLang="zh-CN" sz="1600" b="0" i="0" u="none" strike="noStrike" kern="1200" cap="none" spc="0" baseline="0">
                <a:solidFill>
                  <a:schemeClr val="tx1"/>
                </a:solidFill>
                <a:latin typeface="Calibri" pitchFamily="0" charset="0"/>
                <a:ea typeface="宋体" pitchFamily="0" charset="0"/>
                <a:cs typeface="Calibri" pitchFamily="0" charset="0"/>
              </a:rPr>
              <a:t>. Bonus (annual bonus amount</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8</a:t>
            </a:r>
            <a:r>
              <a:rPr lang="en-US" altLang="zh-CN" sz="1600" b="0" i="0" u="none" strike="noStrike" kern="1200" cap="none" spc="0" baseline="0">
                <a:solidFill>
                  <a:schemeClr val="tx1"/>
                </a:solidFill>
                <a:latin typeface="Calibri" pitchFamily="0" charset="0"/>
                <a:ea typeface="宋体" pitchFamily="0" charset="0"/>
                <a:cs typeface="Calibri" pitchFamily="0" charset="0"/>
              </a:rPr>
              <a:t>. Benefits (health, dental, vision, etc</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9</a:t>
            </a:r>
            <a:r>
              <a:rPr lang="en-US" altLang="zh-CN" sz="1600" b="0" i="0" u="none" strike="noStrike" kern="1200" cap="none" spc="0" baseline="0">
                <a:solidFill>
                  <a:schemeClr val="tx1"/>
                </a:solidFill>
                <a:latin typeface="Calibri" pitchFamily="0" charset="0"/>
                <a:ea typeface="宋体" pitchFamily="0" charset="0"/>
                <a:cs typeface="Calibri" pitchFamily="0" charset="0"/>
              </a:rPr>
              <a:t>. Performance Rating (annual performance evaluation</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10</a:t>
            </a:r>
            <a:r>
              <a:rPr lang="en-US" altLang="zh-CN" sz="1600" b="0" i="0" u="none" strike="noStrike" kern="1200" cap="none" spc="0" baseline="0">
                <a:solidFill>
                  <a:schemeClr val="tx1"/>
                </a:solidFill>
                <a:latin typeface="Calibri" pitchFamily="0" charset="0"/>
                <a:ea typeface="宋体" pitchFamily="0" charset="0"/>
                <a:cs typeface="Calibri" pitchFamily="0" charset="0"/>
              </a:rPr>
              <a:t>. Years of </a:t>
            </a:r>
            <a:r>
              <a:rPr lang="en-US" altLang="zh-CN" sz="1600" b="0" i="0" u="none" strike="noStrike" kern="1200" cap="none" spc="0" baseline="0">
                <a:solidFill>
                  <a:schemeClr val="tx1"/>
                </a:solidFill>
                <a:latin typeface="Calibri" pitchFamily="0" charset="0"/>
                <a:ea typeface="宋体" pitchFamily="0" charset="0"/>
                <a:cs typeface="Calibri" pitchFamily="0" charset="0"/>
              </a:rPr>
              <a:t>Experience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11</a:t>
            </a:r>
            <a:r>
              <a:rPr lang="en-US" altLang="zh-CN" sz="1600" b="0" i="0" u="none" strike="noStrike" kern="1200" cap="none" spc="0" baseline="0">
                <a:solidFill>
                  <a:schemeClr val="tx1"/>
                </a:solidFill>
                <a:latin typeface="Calibri" pitchFamily="0" charset="0"/>
                <a:ea typeface="宋体" pitchFamily="0" charset="0"/>
                <a:cs typeface="Calibri" pitchFamily="0" charset="0"/>
              </a:rPr>
              <a:t>. Education </a:t>
            </a:r>
            <a:r>
              <a:rPr lang="en-US" altLang="zh-CN" sz="1600" b="0" i="0" u="none" strike="noStrike" kern="1200" cap="none" spc="0" baseline="0">
                <a:solidFill>
                  <a:schemeClr val="tx1"/>
                </a:solidFill>
                <a:latin typeface="Calibri" pitchFamily="0" charset="0"/>
                <a:ea typeface="宋体" pitchFamily="0" charset="0"/>
                <a:cs typeface="Calibri" pitchFamily="0" charset="0"/>
              </a:rPr>
              <a:t>Level</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12</a:t>
            </a:r>
            <a:r>
              <a:rPr lang="en-US" altLang="zh-CN" sz="1600" b="0" i="0" u="none" strike="noStrike" kern="1200" cap="none" spc="0" baseline="0">
                <a:solidFill>
                  <a:schemeClr val="tx1"/>
                </a:solidFill>
                <a:latin typeface="Calibri" pitchFamily="0" charset="0"/>
                <a:ea typeface="宋体" pitchFamily="0" charset="0"/>
                <a:cs typeface="Calibri" pitchFamily="0" charset="0"/>
              </a:rPr>
              <a:t>. Job Category (e.g., engineering, sales, marketing</a:t>
            </a:r>
            <a:r>
              <a:rPr lang="en-US" altLang="zh-CN" sz="1600" b="0" i="0" u="none" strike="noStrike" kern="1200" cap="none" spc="0" baseline="0">
                <a:solidFill>
                  <a:schemeClr val="tx1"/>
                </a:solidFill>
                <a:latin typeface="Calibri" pitchFamily="0" charset="0"/>
                <a:ea typeface="宋体" pitchFamily="0" charset="0"/>
                <a:cs typeface="Calibri" pitchFamily="0" charset="0"/>
              </a:rPr>
              <a: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13</a:t>
            </a:r>
            <a:r>
              <a:rPr lang="en-US" altLang="zh-CN" sz="1600" b="0" i="0" u="none" strike="noStrike" kern="1200" cap="none" spc="0" baseline="0">
                <a:solidFill>
                  <a:schemeClr val="tx1"/>
                </a:solidFill>
                <a:latin typeface="Calibri" pitchFamily="0" charset="0"/>
                <a:ea typeface="宋体" pitchFamily="0" charset="0"/>
                <a:cs typeface="Calibri" pitchFamily="0" charset="0"/>
              </a:rPr>
              <a:t>. Market Compensation Data (external data on market salaries)</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35212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1480707" y="602883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10515600" y="291702"/>
            <a:ext cx="314322" cy="32384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11756933" y="656191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286000" y="1781520"/>
            <a:ext cx="8030441" cy="4247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Predictive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Modelling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a:t>
            </a:r>
            <a:r>
              <a:rPr lang="en-US" altLang="zh-CN" sz="1800" b="0" i="0" u="none" strike="noStrike" kern="1200" cap="none" spc="0" baseline="0">
                <a:solidFill>
                  <a:schemeClr val="tx1"/>
                </a:solidFill>
                <a:latin typeface="Calibri" pitchFamily="0" charset="0"/>
                <a:ea typeface="宋体" pitchFamily="0" charset="0"/>
                <a:cs typeface="Calibri" pitchFamily="0" charset="0"/>
              </a:rPr>
              <a:t>solution uses </a:t>
            </a:r>
            <a:r>
              <a:rPr lang="en-US" altLang="zh-CN" sz="1800" b="0" i="0" u="none" strike="noStrike" kern="1200" cap="none" spc="0" baseline="0">
                <a:solidFill>
                  <a:schemeClr val="tx1"/>
                </a:solidFill>
                <a:latin typeface="Calibri" pitchFamily="0" charset="0"/>
                <a:ea typeface="宋体" pitchFamily="0" charset="0"/>
                <a:cs typeface="Calibri" pitchFamily="0" charset="0"/>
              </a:rPr>
              <a:t>advanced </a:t>
            </a:r>
            <a:r>
              <a:rPr lang="en-US" altLang="zh-CN" sz="1800" b="0" i="0" u="none" strike="noStrike" kern="1200" cap="none" spc="0" baseline="0">
                <a:solidFill>
                  <a:schemeClr val="tx1"/>
                </a:solidFill>
                <a:latin typeface="Calibri" pitchFamily="0" charset="0"/>
                <a:ea typeface="宋体" pitchFamily="0" charset="0"/>
                <a:cs typeface="Calibri" pitchFamily="0" charset="0"/>
              </a:rPr>
              <a:t>Excel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techniques to forecast future compensation trends, enabling proactive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decision-making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strategic planning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I</a:t>
            </a:r>
            <a:r>
              <a:rPr lang="en-US" altLang="zh-CN" sz="1800" b="1" i="0" u="none" strike="noStrike" kern="1200" cap="none" spc="0" baseline="0">
                <a:solidFill>
                  <a:schemeClr val="tx1"/>
                </a:solidFill>
                <a:latin typeface="Calibri" pitchFamily="0" charset="0"/>
                <a:ea typeface="宋体" pitchFamily="0" charset="0"/>
                <a:cs typeface="Calibri" pitchFamily="0" charset="0"/>
              </a:rPr>
              <a:t>nteractive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Dashboards: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intuitive dashboards provide real-time insights and visualization, allowing users to explore complex compensation data with ease and precision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a:t>
            </a:r>
            <a:r>
              <a:rPr lang="en-US" altLang="zh-CN" sz="1800" b="1" i="0" u="none" strike="noStrike" kern="1200" cap="none" spc="0" baseline="0">
                <a:solidFill>
                  <a:schemeClr val="tx1"/>
                </a:solidFill>
                <a:latin typeface="Calibri" pitchFamily="0" charset="0"/>
                <a:ea typeface="宋体" pitchFamily="0" charset="0"/>
                <a:cs typeface="Calibri" pitchFamily="0" charset="0"/>
              </a:rPr>
              <a:t>Market Benchmarking: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seamlessly integrates market data and research, ensuring that compensation strategies are informed by up-to-date industry standards and best practices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AI-Powered </a:t>
            </a: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Recommendations: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leverages machine learning algorithms to provide personalized compensation recommendations, optimizing internal equity, market competitiveness, and employee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Seamless </a:t>
            </a:r>
            <a:r>
              <a:rPr lang="en-US" altLang="zh-CN" sz="1800" b="1" i="0" u="none" strike="noStrike" kern="1200" cap="none" spc="0" baseline="0">
                <a:solidFill>
                  <a:schemeClr val="tx1"/>
                </a:solidFill>
                <a:latin typeface="Calibri" pitchFamily="0" charset="0"/>
                <a:ea typeface="宋体" pitchFamily="0" charset="0"/>
                <a:cs typeface="Calibri" pitchFamily="0" charset="0"/>
              </a:rPr>
              <a:t>Integration with HR Systems: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integrates effortlessly with existing HR systems, ensuring a streamlined and efficient compensation management process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154175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2024-09-13T03:24:10Z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