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b68dd5feb3a40c4/ABINAYA%20A%20NAAN%20MUDHALVAN%20PROJECT%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[ABINAYA A NAAN MUDHALVAN PROJECT EXCEL.xlsx]Sheet2!PivotTable1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91F1-4A32-AA67-6E1E6D52A3BB}"/>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91F1-4A32-AA67-6E1E6D52A3BB}"/>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91F1-4A32-AA67-6E1E6D52A3BB}"/>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91F1-4A32-AA67-6E1E6D52A3BB}"/>
            </c:ext>
          </c:extLst>
        </c:ser>
        <c:dLbls>
          <c:showLegendKey val="0"/>
          <c:showVal val="0"/>
          <c:showCatName val="0"/>
          <c:showSerName val="0"/>
          <c:showPercent val="0"/>
          <c:showBubbleSize val="0"/>
        </c:dLbls>
        <c:gapWidth val="219"/>
        <c:overlap val="-27"/>
        <c:axId val="1758110671"/>
        <c:axId val="1758107311"/>
      </c:barChart>
      <c:catAx>
        <c:axId val="175811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107311"/>
        <c:crosses val="autoZero"/>
        <c:auto val="1"/>
        <c:lblAlgn val="ctr"/>
        <c:lblOffset val="100"/>
        <c:noMultiLvlLbl val="0"/>
      </c:catAx>
      <c:valAx>
        <c:axId val="1758107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110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33A60F-C800-4BAF-BFB4-F1CFA6D18D2A}" type="datetimeFigureOut">
              <a:rPr lang="en-IN" smtClean="0"/>
              <a:t>02-09-2024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18880A0-7D10-41AD-86A3-DDA6A6A8EA9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3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3A60F-C800-4BAF-BFB4-F1CFA6D18D2A}"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80A0-7D10-41AD-86A3-DDA6A6A8EA9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8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3A60F-C800-4BAF-BFB4-F1CFA6D18D2A}"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80A0-7D10-41AD-86A3-DDA6A6A8EA9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84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3A60F-C800-4BAF-BFB4-F1CFA6D18D2A}"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80A0-7D10-41AD-86A3-DDA6A6A8EA9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03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3A60F-C800-4BAF-BFB4-F1CFA6D18D2A}"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880A0-7D10-41AD-86A3-DDA6A6A8EA9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0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33A60F-C800-4BAF-BFB4-F1CFA6D18D2A}"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80A0-7D10-41AD-86A3-DDA6A6A8EA9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04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33A60F-C800-4BAF-BFB4-F1CFA6D18D2A}"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8880A0-7D10-41AD-86A3-DDA6A6A8EA9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362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33A60F-C800-4BAF-BFB4-F1CFA6D18D2A}"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880A0-7D10-41AD-86A3-DDA6A6A8EA9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06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A60F-C800-4BAF-BFB4-F1CFA6D18D2A}"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8880A0-7D10-41AD-86A3-DDA6A6A8EA90}" type="slidenum">
              <a:rPr lang="en-IN" smtClean="0"/>
              <a:t>‹#›</a:t>
            </a:fld>
            <a:endParaRPr lang="en-IN"/>
          </a:p>
        </p:txBody>
      </p:sp>
    </p:spTree>
    <p:extLst>
      <p:ext uri="{BB962C8B-B14F-4D97-AF65-F5344CB8AC3E}">
        <p14:creationId xmlns:p14="http://schemas.microsoft.com/office/powerpoint/2010/main" val="38199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33A60F-C800-4BAF-BFB4-F1CFA6D18D2A}"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880A0-7D10-41AD-86A3-DDA6A6A8EA9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55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33A60F-C800-4BAF-BFB4-F1CFA6D18D2A}" type="datetimeFigureOut">
              <a:rPr lang="en-IN" smtClean="0"/>
              <a:t>02-09-2024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18880A0-7D10-41AD-86A3-DDA6A6A8EA9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76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33A60F-C800-4BAF-BFB4-F1CFA6D18D2A}" type="datetimeFigureOut">
              <a:rPr lang="en-IN" smtClean="0"/>
              <a:t>02-09-2024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8880A0-7D10-41AD-86A3-DDA6A6A8EA9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6458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D2D0-7BCA-F4C6-3E2F-5AC9C85F4CAB}"/>
              </a:ext>
            </a:extLst>
          </p:cNvPr>
          <p:cNvSpPr>
            <a:spLocks noGrp="1"/>
          </p:cNvSpPr>
          <p:nvPr>
            <p:ph type="ctrTitle"/>
          </p:nvPr>
        </p:nvSpPr>
        <p:spPr>
          <a:xfrm>
            <a:off x="1876424" y="314793"/>
            <a:ext cx="8791575" cy="1655762"/>
          </a:xfrm>
        </p:spPr>
        <p:txBody>
          <a:bodyPr>
            <a:normAutofit/>
          </a:bodyPr>
          <a:lstStyle/>
          <a:p>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endParaRPr lang="en-IN" sz="4000" dirty="0"/>
          </a:p>
        </p:txBody>
      </p:sp>
      <p:sp>
        <p:nvSpPr>
          <p:cNvPr id="3" name="Subtitle 2">
            <a:extLst>
              <a:ext uri="{FF2B5EF4-FFF2-40B4-BE49-F238E27FC236}">
                <a16:creationId xmlns:a16="http://schemas.microsoft.com/office/drawing/2014/main" id="{C15C6911-6B66-73C0-FBCF-05E0C51074E8}"/>
              </a:ext>
            </a:extLst>
          </p:cNvPr>
          <p:cNvSpPr>
            <a:spLocks noGrp="1"/>
          </p:cNvSpPr>
          <p:nvPr>
            <p:ph type="subTitle" idx="1"/>
          </p:nvPr>
        </p:nvSpPr>
        <p:spPr>
          <a:xfrm>
            <a:off x="2417779" y="3777520"/>
            <a:ext cx="9019715" cy="2203555"/>
          </a:xfrm>
        </p:spPr>
        <p:txBody>
          <a:bodyPr>
            <a:normAutofit fontScale="92500" lnSpcReduction="20000"/>
          </a:bodyPr>
          <a:lstStyle/>
          <a:p>
            <a:r>
              <a:rPr lang="en-US" sz="2000" dirty="0"/>
              <a:t>STUDENT NAME:  A ABINAYA</a:t>
            </a:r>
          </a:p>
          <a:p>
            <a:r>
              <a:rPr lang="en-US" sz="2000" dirty="0"/>
              <a:t>REGISTER NO: 312216358</a:t>
            </a:r>
          </a:p>
          <a:p>
            <a:r>
              <a:rPr lang="en-US" sz="2000" dirty="0"/>
              <a:t>DEPARTMENT: B.COM (COMPUTER APPLICATIONS)</a:t>
            </a:r>
          </a:p>
          <a:p>
            <a:r>
              <a:rPr lang="en-US" sz="2000" dirty="0"/>
              <a:t>COLLEGE: SHRI SHANKARLAL SUNDARBAI SHASUN JAIN COLLEGE FOR WOMEN.</a:t>
            </a:r>
          </a:p>
          <a:p>
            <a:r>
              <a:rPr lang="en-US" sz="2000" dirty="0"/>
              <a:t> </a:t>
            </a:r>
            <a:endParaRPr lang="en-IN" dirty="0"/>
          </a:p>
        </p:txBody>
      </p:sp>
    </p:spTree>
    <p:extLst>
      <p:ext uri="{BB962C8B-B14F-4D97-AF65-F5344CB8AC3E}">
        <p14:creationId xmlns:p14="http://schemas.microsoft.com/office/powerpoint/2010/main" val="38473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6634D-64EF-938D-3A71-B5CD0078861E}"/>
              </a:ext>
            </a:extLst>
          </p:cNvPr>
          <p:cNvSpPr txBox="1"/>
          <p:nvPr/>
        </p:nvSpPr>
        <p:spPr>
          <a:xfrm>
            <a:off x="884420" y="674557"/>
            <a:ext cx="8278318" cy="646331"/>
          </a:xfrm>
          <a:prstGeom prst="rect">
            <a:avLst/>
          </a:prstGeom>
          <a:noFill/>
        </p:spPr>
        <p:txBody>
          <a:bodyPr wrap="square">
            <a:spAutoFit/>
          </a:bodyPr>
          <a:lstStyle/>
          <a:p>
            <a:pPr marL="12700">
              <a:lnSpc>
                <a:spcPct val="100000"/>
              </a:lnSpc>
              <a:spcBef>
                <a:spcPts val="105"/>
              </a:spcBef>
            </a:pPr>
            <a:r>
              <a:rPr lang="en-IN" sz="3600" b="1" spc="15" dirty="0">
                <a:latin typeface="Times New Roman" panose="02020603050405020304" pitchFamily="18" charset="0"/>
                <a:cs typeface="Times New Roman" panose="02020603050405020304" pitchFamily="18" charset="0"/>
              </a:rPr>
              <a:t>M</a:t>
            </a:r>
            <a:r>
              <a:rPr lang="en-IN" sz="3600" b="1" dirty="0">
                <a:latin typeface="Times New Roman" panose="02020603050405020304" pitchFamily="18" charset="0"/>
                <a:cs typeface="Times New Roman" panose="02020603050405020304" pitchFamily="18" charset="0"/>
              </a:rPr>
              <a:t>O</a:t>
            </a:r>
            <a:r>
              <a:rPr lang="en-IN" sz="3600" b="1" spc="-15" dirty="0">
                <a:latin typeface="Times New Roman" panose="02020603050405020304" pitchFamily="18" charset="0"/>
                <a:cs typeface="Times New Roman" panose="02020603050405020304" pitchFamily="18" charset="0"/>
              </a:rPr>
              <a:t>D</a:t>
            </a:r>
            <a:r>
              <a:rPr lang="en-IN" sz="3600" b="1" spc="-35" dirty="0">
                <a:latin typeface="Times New Roman" panose="02020603050405020304" pitchFamily="18" charset="0"/>
                <a:cs typeface="Times New Roman" panose="02020603050405020304" pitchFamily="18" charset="0"/>
              </a:rPr>
              <a:t>E</a:t>
            </a:r>
            <a:r>
              <a:rPr lang="en-IN" sz="3600" b="1" spc="-30" dirty="0">
                <a:latin typeface="Times New Roman" panose="02020603050405020304" pitchFamily="18" charset="0"/>
                <a:cs typeface="Times New Roman" panose="02020603050405020304" pitchFamily="18" charset="0"/>
              </a:rPr>
              <a:t>LL</a:t>
            </a:r>
            <a:r>
              <a:rPr lang="en-IN" sz="3600" b="1" spc="-5" dirty="0">
                <a:latin typeface="Times New Roman" panose="02020603050405020304" pitchFamily="18" charset="0"/>
                <a:cs typeface="Times New Roman" panose="02020603050405020304" pitchFamily="18" charset="0"/>
              </a:rPr>
              <a:t>I</a:t>
            </a:r>
            <a:r>
              <a:rPr lang="en-IN" sz="3600" b="1" spc="30" dirty="0">
                <a:latin typeface="Times New Roman" panose="02020603050405020304" pitchFamily="18" charset="0"/>
                <a:cs typeface="Times New Roman" panose="02020603050405020304" pitchFamily="18" charset="0"/>
              </a:rPr>
              <a:t>N</a:t>
            </a:r>
            <a:r>
              <a:rPr lang="en-IN" sz="3600" b="1" spc="5" dirty="0">
                <a:latin typeface="Times New Roman" panose="02020603050405020304" pitchFamily="18" charset="0"/>
                <a:cs typeface="Times New Roman" panose="02020603050405020304" pitchFamily="18" charset="0"/>
              </a:rPr>
              <a:t>G</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69D469-543B-22C1-2BB3-BA02BB8C4926}"/>
              </a:ext>
            </a:extLst>
          </p:cNvPr>
          <p:cNvSpPr txBox="1"/>
          <p:nvPr/>
        </p:nvSpPr>
        <p:spPr>
          <a:xfrm>
            <a:off x="1499015" y="1320888"/>
            <a:ext cx="8829207" cy="1384995"/>
          </a:xfrm>
          <a:prstGeom prst="rect">
            <a:avLst/>
          </a:prstGeom>
          <a:noFill/>
        </p:spPr>
        <p:txBody>
          <a:bodyPr wrap="square">
            <a:spAutoFit/>
          </a:bodyPr>
          <a:lstStyle/>
          <a:p>
            <a:r>
              <a:rPr lang="en-IN" sz="2800" dirty="0"/>
              <a:t>"Modelling Approach", outlines the methodology and techniques used to analysis and model the employee performance data. This includes:</a:t>
            </a:r>
          </a:p>
        </p:txBody>
      </p:sp>
      <p:sp>
        <p:nvSpPr>
          <p:cNvPr id="6" name="TextBox 5">
            <a:extLst>
              <a:ext uri="{FF2B5EF4-FFF2-40B4-BE49-F238E27FC236}">
                <a16:creationId xmlns:a16="http://schemas.microsoft.com/office/drawing/2014/main" id="{F10F0770-E2A0-089E-E1B6-A3A5847409E8}"/>
              </a:ext>
            </a:extLst>
          </p:cNvPr>
          <p:cNvSpPr txBox="1"/>
          <p:nvPr/>
        </p:nvSpPr>
        <p:spPr>
          <a:xfrm>
            <a:off x="1379095" y="3087974"/>
            <a:ext cx="7783643" cy="2677656"/>
          </a:xfrm>
          <a:prstGeom prst="rect">
            <a:avLst/>
          </a:prstGeom>
          <a:noFill/>
        </p:spPr>
        <p:txBody>
          <a:bodyPr wrap="square">
            <a:spAutoFit/>
          </a:bodyPr>
          <a:lstStyle/>
          <a:p>
            <a:pPr marL="457200" indent="-457200">
              <a:buFont typeface="Wingdings" panose="05000000000000000000" pitchFamily="2" charset="2"/>
              <a:buChar char="§"/>
            </a:pPr>
            <a:r>
              <a:rPr lang="en-IN" sz="2800" dirty="0"/>
              <a:t>Model Type</a:t>
            </a:r>
          </a:p>
          <a:p>
            <a:pPr marL="457200" indent="-457200">
              <a:buFont typeface="Wingdings" panose="05000000000000000000" pitchFamily="2" charset="2"/>
              <a:buChar char="§"/>
            </a:pPr>
            <a:r>
              <a:rPr lang="en-IN" sz="2800" dirty="0"/>
              <a:t>Model Assumptions</a:t>
            </a:r>
          </a:p>
          <a:p>
            <a:pPr marL="457200" indent="-457200">
              <a:buFont typeface="Wingdings" panose="05000000000000000000" pitchFamily="2" charset="2"/>
              <a:buChar char="§"/>
            </a:pPr>
            <a:r>
              <a:rPr lang="en-IN" sz="2800" dirty="0"/>
              <a:t>Variable Selection</a:t>
            </a:r>
          </a:p>
          <a:p>
            <a:pPr marL="457200" indent="-457200">
              <a:buFont typeface="Wingdings" panose="05000000000000000000" pitchFamily="2" charset="2"/>
              <a:buChar char="§"/>
            </a:pPr>
            <a:r>
              <a:rPr lang="en-IN" sz="2800" dirty="0"/>
              <a:t>Model Evaluation</a:t>
            </a:r>
          </a:p>
          <a:p>
            <a:pPr marL="457200" indent="-457200">
              <a:buFont typeface="Wingdings" panose="05000000000000000000" pitchFamily="2" charset="2"/>
              <a:buChar char="§"/>
            </a:pPr>
            <a:r>
              <a:rPr lang="en-IN" sz="2800" dirty="0"/>
              <a:t>Model Complexity</a:t>
            </a:r>
          </a:p>
          <a:p>
            <a:pPr marL="457200" indent="-457200">
              <a:buFont typeface="Wingdings" panose="05000000000000000000" pitchFamily="2" charset="2"/>
              <a:buChar char="§"/>
            </a:pPr>
            <a:r>
              <a:rPr lang="en-IN" sz="2800" dirty="0"/>
              <a:t>Model Deployment</a:t>
            </a:r>
          </a:p>
        </p:txBody>
      </p:sp>
    </p:spTree>
    <p:extLst>
      <p:ext uri="{BB962C8B-B14F-4D97-AF65-F5344CB8AC3E}">
        <p14:creationId xmlns:p14="http://schemas.microsoft.com/office/powerpoint/2010/main" val="138044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7A054-7D06-4A40-F3F2-1462AB893B5E}"/>
              </a:ext>
            </a:extLst>
          </p:cNvPr>
          <p:cNvSpPr txBox="1"/>
          <p:nvPr/>
        </p:nvSpPr>
        <p:spPr>
          <a:xfrm>
            <a:off x="959370" y="614597"/>
            <a:ext cx="8203368"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R</a:t>
            </a:r>
            <a:r>
              <a:rPr lang="en-IN" sz="3600" b="1" spc="-40" dirty="0">
                <a:latin typeface="Times New Roman" panose="02020603050405020304" pitchFamily="18" charset="0"/>
                <a:cs typeface="Times New Roman" panose="02020603050405020304" pitchFamily="18" charset="0"/>
              </a:rPr>
              <a:t>E</a:t>
            </a:r>
            <a:r>
              <a:rPr lang="en-IN" sz="3600" b="1" spc="15" dirty="0">
                <a:latin typeface="Times New Roman" panose="02020603050405020304" pitchFamily="18" charset="0"/>
                <a:cs typeface="Times New Roman" panose="02020603050405020304" pitchFamily="18" charset="0"/>
              </a:rPr>
              <a:t>S</a:t>
            </a:r>
            <a:r>
              <a:rPr lang="en-IN" sz="3600" b="1" spc="-30" dirty="0">
                <a:latin typeface="Times New Roman" panose="02020603050405020304" pitchFamily="18" charset="0"/>
                <a:cs typeface="Times New Roman" panose="02020603050405020304" pitchFamily="18" charset="0"/>
              </a:rPr>
              <a:t>U</a:t>
            </a:r>
            <a:r>
              <a:rPr lang="en-IN" sz="3600" b="1" spc="-405" dirty="0">
                <a:latin typeface="Times New Roman" panose="02020603050405020304" pitchFamily="18" charset="0"/>
                <a:cs typeface="Times New Roman" panose="02020603050405020304" pitchFamily="18" charset="0"/>
              </a:rPr>
              <a:t>L</a:t>
            </a:r>
            <a:r>
              <a:rPr lang="en-IN" sz="3600" b="1" dirty="0">
                <a:latin typeface="Times New Roman" panose="02020603050405020304" pitchFamily="18" charset="0"/>
                <a:cs typeface="Times New Roman" panose="02020603050405020304" pitchFamily="18" charset="0"/>
              </a:rPr>
              <a:t>TS</a:t>
            </a:r>
          </a:p>
        </p:txBody>
      </p:sp>
      <p:graphicFrame>
        <p:nvGraphicFramePr>
          <p:cNvPr id="2" name="Chart 1">
            <a:extLst>
              <a:ext uri="{FF2B5EF4-FFF2-40B4-BE49-F238E27FC236}">
                <a16:creationId xmlns:a16="http://schemas.microsoft.com/office/drawing/2014/main" id="{1EBA55AF-CED2-EE7F-83B1-1118B6ABE5C8}"/>
              </a:ext>
            </a:extLst>
          </p:cNvPr>
          <p:cNvGraphicFramePr>
            <a:graphicFrameLocks/>
          </p:cNvGraphicFramePr>
          <p:nvPr>
            <p:extLst>
              <p:ext uri="{D42A27DB-BD31-4B8C-83A1-F6EECF244321}">
                <p14:modId xmlns:p14="http://schemas.microsoft.com/office/powerpoint/2010/main" val="1883067651"/>
              </p:ext>
            </p:extLst>
          </p:nvPr>
        </p:nvGraphicFramePr>
        <p:xfrm>
          <a:off x="2398427" y="1543987"/>
          <a:ext cx="7180288" cy="42721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459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F93FC-38AE-21EA-5F9B-287790070696}"/>
              </a:ext>
            </a:extLst>
          </p:cNvPr>
          <p:cNvSpPr txBox="1"/>
          <p:nvPr/>
        </p:nvSpPr>
        <p:spPr>
          <a:xfrm>
            <a:off x="884420" y="644577"/>
            <a:ext cx="8278318"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p>
        </p:txBody>
      </p:sp>
      <p:sp>
        <p:nvSpPr>
          <p:cNvPr id="4" name="TextBox 3">
            <a:extLst>
              <a:ext uri="{FF2B5EF4-FFF2-40B4-BE49-F238E27FC236}">
                <a16:creationId xmlns:a16="http://schemas.microsoft.com/office/drawing/2014/main" id="{C446320F-1DAE-5E1C-AB40-4E393DB6E97B}"/>
              </a:ext>
            </a:extLst>
          </p:cNvPr>
          <p:cNvSpPr txBox="1"/>
          <p:nvPr/>
        </p:nvSpPr>
        <p:spPr>
          <a:xfrm>
            <a:off x="884419" y="1290908"/>
            <a:ext cx="10867869" cy="1569660"/>
          </a:xfrm>
          <a:prstGeom prst="rect">
            <a:avLst/>
          </a:prstGeom>
          <a:noFill/>
        </p:spPr>
        <p:txBody>
          <a:bodyPr wrap="square">
            <a:spAutoFit/>
          </a:bodyPr>
          <a:lstStyle/>
          <a:p>
            <a:r>
              <a:rPr lang="en-IN" sz="2400" dirty="0"/>
              <a:t>This project will deliver actionable insights, enhancing HR analytics capabilities, and informing data-driven decisions to improve employee performance. By following this structured approach, we'll unlock the full potential of employee performance data, driving business growth and success.</a:t>
            </a:r>
          </a:p>
        </p:txBody>
      </p:sp>
      <p:sp>
        <p:nvSpPr>
          <p:cNvPr id="6" name="TextBox 5">
            <a:extLst>
              <a:ext uri="{FF2B5EF4-FFF2-40B4-BE49-F238E27FC236}">
                <a16:creationId xmlns:a16="http://schemas.microsoft.com/office/drawing/2014/main" id="{9A3E37DF-4144-1DB4-CFA1-A9D9BF6C4042}"/>
              </a:ext>
            </a:extLst>
          </p:cNvPr>
          <p:cNvSpPr txBox="1"/>
          <p:nvPr/>
        </p:nvSpPr>
        <p:spPr>
          <a:xfrm>
            <a:off x="989351" y="2983043"/>
            <a:ext cx="8173387" cy="2677656"/>
          </a:xfrm>
          <a:prstGeom prst="rect">
            <a:avLst/>
          </a:prstGeom>
          <a:noFill/>
        </p:spPr>
        <p:txBody>
          <a:bodyPr wrap="square">
            <a:spAutoFit/>
          </a:bodyPr>
          <a:lstStyle/>
          <a:p>
            <a:r>
              <a:rPr lang="en-IN" sz="2400" dirty="0"/>
              <a:t>Key Takeaways:</a:t>
            </a:r>
          </a:p>
          <a:p>
            <a:pPr marL="342900" indent="-342900">
              <a:buFont typeface="Wingdings" panose="05000000000000000000" pitchFamily="2" charset="2"/>
              <a:buChar char="§"/>
            </a:pPr>
            <a:r>
              <a:rPr lang="en-IN" sz="2400" dirty="0"/>
              <a:t>Clear Problem Statement</a:t>
            </a:r>
          </a:p>
          <a:p>
            <a:pPr marL="342900" indent="-342900">
              <a:buFont typeface="Wingdings" panose="05000000000000000000" pitchFamily="2" charset="2"/>
              <a:buChar char="§"/>
            </a:pPr>
            <a:r>
              <a:rPr lang="en-IN" sz="2400" dirty="0"/>
              <a:t>Project Overview</a:t>
            </a:r>
          </a:p>
          <a:p>
            <a:pPr marL="342900" indent="-342900">
              <a:buFont typeface="Wingdings" panose="05000000000000000000" pitchFamily="2" charset="2"/>
              <a:buChar char="§"/>
            </a:pPr>
            <a:r>
              <a:rPr lang="en-IN" sz="2400" dirty="0"/>
              <a:t>User Identification</a:t>
            </a:r>
          </a:p>
          <a:p>
            <a:pPr marL="342900" indent="-342900">
              <a:buFont typeface="Wingdings" panose="05000000000000000000" pitchFamily="2" charset="2"/>
              <a:buChar char="§"/>
            </a:pPr>
            <a:r>
              <a:rPr lang="en-IN" sz="2400" dirty="0"/>
              <a:t>Solution and Proposition</a:t>
            </a:r>
          </a:p>
          <a:p>
            <a:pPr marL="342900" indent="-342900">
              <a:buFont typeface="Wingdings" panose="05000000000000000000" pitchFamily="2" charset="2"/>
              <a:buChar char="§"/>
            </a:pPr>
            <a:r>
              <a:rPr lang="en-IN" sz="2400" dirty="0"/>
              <a:t>Data Description</a:t>
            </a:r>
          </a:p>
          <a:p>
            <a:pPr marL="342900" indent="-342900">
              <a:buFont typeface="Wingdings" panose="05000000000000000000" pitchFamily="2" charset="2"/>
              <a:buChar char="§"/>
            </a:pPr>
            <a:r>
              <a:rPr lang="en-IN" sz="2400" dirty="0"/>
              <a:t>Modelling Approach.</a:t>
            </a:r>
          </a:p>
        </p:txBody>
      </p:sp>
    </p:spTree>
    <p:extLst>
      <p:ext uri="{BB962C8B-B14F-4D97-AF65-F5344CB8AC3E}">
        <p14:creationId xmlns:p14="http://schemas.microsoft.com/office/powerpoint/2010/main" val="210075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A0336B-FD06-40CC-BC0C-1EEC10DBD367}"/>
              </a:ext>
            </a:extLst>
          </p:cNvPr>
          <p:cNvSpPr txBox="1"/>
          <p:nvPr/>
        </p:nvSpPr>
        <p:spPr>
          <a:xfrm>
            <a:off x="1933731" y="2458387"/>
            <a:ext cx="7229007" cy="1323439"/>
          </a:xfrm>
          <a:prstGeom prst="rect">
            <a:avLst/>
          </a:prstGeom>
          <a:noFill/>
        </p:spPr>
        <p:txBody>
          <a:bodyPr wrap="square">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F3F542-75CB-49DC-C811-F31ADE0EF1A6}"/>
              </a:ext>
            </a:extLst>
          </p:cNvPr>
          <p:cNvSpPr txBox="1"/>
          <p:nvPr/>
        </p:nvSpPr>
        <p:spPr>
          <a:xfrm>
            <a:off x="869430" y="719528"/>
            <a:ext cx="8293308" cy="707886"/>
          </a:xfrm>
          <a:prstGeom prst="rect">
            <a:avLst/>
          </a:prstGeom>
          <a:noFill/>
        </p:spPr>
        <p:txBody>
          <a:bodyPr wrap="square">
            <a:spAutoFit/>
          </a:bodyPr>
          <a:lstStyle/>
          <a:p>
            <a:r>
              <a:rPr lang="en-IN" sz="4000" spc="5" dirty="0">
                <a:latin typeface="Times New Roman" panose="02020603050405020304" pitchFamily="18" charset="0"/>
                <a:cs typeface="Times New Roman" panose="02020603050405020304" pitchFamily="18" charset="0"/>
              </a:rPr>
              <a:t>PROJECT</a:t>
            </a:r>
            <a:r>
              <a:rPr lang="en-IN" sz="4000" spc="-85" dirty="0">
                <a:latin typeface="Times New Roman" panose="02020603050405020304" pitchFamily="18" charset="0"/>
                <a:cs typeface="Times New Roman" panose="02020603050405020304" pitchFamily="18" charset="0"/>
              </a:rPr>
              <a:t> </a:t>
            </a:r>
            <a:r>
              <a:rPr lang="en-IN" sz="4000" spc="25" dirty="0">
                <a:latin typeface="Times New Roman" panose="02020603050405020304" pitchFamily="18" charset="0"/>
                <a:cs typeface="Times New Roman" panose="02020603050405020304" pitchFamily="18" charset="0"/>
              </a:rPr>
              <a:t>TITLE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8600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6276A-CE28-8A6D-1E23-0DE954BD2890}"/>
              </a:ext>
            </a:extLst>
          </p:cNvPr>
          <p:cNvSpPr txBox="1"/>
          <p:nvPr/>
        </p:nvSpPr>
        <p:spPr>
          <a:xfrm>
            <a:off x="2338467" y="2158584"/>
            <a:ext cx="7704944" cy="3539430"/>
          </a:xfrm>
          <a:prstGeom prst="rect">
            <a:avLst/>
          </a:prstGeom>
          <a:noFill/>
        </p:spPr>
        <p:txBody>
          <a:bodyPr wrap="square">
            <a:spAutoFit/>
          </a:bodyPr>
          <a:lstStyle/>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A7EDF3EB-E93E-0B6E-3D7B-A2552725F04D}"/>
              </a:ext>
            </a:extLst>
          </p:cNvPr>
          <p:cNvSpPr txBox="1"/>
          <p:nvPr/>
        </p:nvSpPr>
        <p:spPr>
          <a:xfrm>
            <a:off x="1319134" y="1154243"/>
            <a:ext cx="7843604" cy="523220"/>
          </a:xfrm>
          <a:prstGeom prst="rect">
            <a:avLst/>
          </a:prstGeom>
          <a:noFill/>
        </p:spPr>
        <p:txBody>
          <a:bodyPr wrap="square">
            <a:spAutoFit/>
          </a:bodyPr>
          <a:lstStyle/>
          <a:p>
            <a:r>
              <a:rPr lang="en-IN" sz="2800" b="1" spc="25" dirty="0">
                <a:latin typeface="Times New Roman" panose="02020603050405020304" pitchFamily="18" charset="0"/>
                <a:cs typeface="Times New Roman" panose="02020603050405020304" pitchFamily="18" charset="0"/>
              </a:rPr>
              <a:t>A</a:t>
            </a:r>
            <a:r>
              <a:rPr lang="en-IN" sz="2800" b="1" spc="-5" dirty="0">
                <a:latin typeface="Times New Roman" panose="02020603050405020304" pitchFamily="18" charset="0"/>
                <a:cs typeface="Times New Roman" panose="02020603050405020304" pitchFamily="18" charset="0"/>
              </a:rPr>
              <a:t>G</a:t>
            </a:r>
            <a:r>
              <a:rPr lang="en-IN" sz="2800" b="1" spc="-35" dirty="0">
                <a:latin typeface="Times New Roman" panose="02020603050405020304" pitchFamily="18" charset="0"/>
                <a:cs typeface="Times New Roman" panose="02020603050405020304" pitchFamily="18" charset="0"/>
              </a:rPr>
              <a:t>E</a:t>
            </a:r>
            <a:r>
              <a:rPr lang="en-IN" sz="2800" b="1" spc="15" dirty="0">
                <a:latin typeface="Times New Roman" panose="02020603050405020304" pitchFamily="18" charset="0"/>
                <a:cs typeface="Times New Roman" panose="02020603050405020304" pitchFamily="18" charset="0"/>
              </a:rPr>
              <a:t>N</a:t>
            </a:r>
            <a:r>
              <a:rPr lang="en-IN" sz="2800" b="1" dirty="0">
                <a:latin typeface="Times New Roman" panose="02020603050405020304" pitchFamily="18" charset="0"/>
                <a:cs typeface="Times New Roman" panose="02020603050405020304" pitchFamily="18" charset="0"/>
              </a:rPr>
              <a:t>DA</a:t>
            </a:r>
          </a:p>
        </p:txBody>
      </p:sp>
    </p:spTree>
    <p:extLst>
      <p:ext uri="{BB962C8B-B14F-4D97-AF65-F5344CB8AC3E}">
        <p14:creationId xmlns:p14="http://schemas.microsoft.com/office/powerpoint/2010/main" val="3067854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9B6400-8999-3FE4-88C7-94EF489E1D83}"/>
              </a:ext>
            </a:extLst>
          </p:cNvPr>
          <p:cNvSpPr txBox="1"/>
          <p:nvPr/>
        </p:nvSpPr>
        <p:spPr>
          <a:xfrm>
            <a:off x="1124262" y="584616"/>
            <a:ext cx="8038476" cy="646331"/>
          </a:xfrm>
          <a:prstGeom prst="rect">
            <a:avLst/>
          </a:prstGeom>
          <a:noFill/>
        </p:spPr>
        <p:txBody>
          <a:bodyPr wrap="square">
            <a:spAutoFit/>
          </a:bodyPr>
          <a:lstStyle/>
          <a:p>
            <a:r>
              <a:rPr lang="en-IN" sz="3600" b="1" spc="-20" dirty="0">
                <a:latin typeface="Times New Roman" panose="02020603050405020304" pitchFamily="18" charset="0"/>
                <a:cs typeface="Times New Roman" panose="02020603050405020304" pitchFamily="18" charset="0"/>
              </a:rPr>
              <a:t>P</a:t>
            </a:r>
            <a:r>
              <a:rPr lang="en-IN" sz="3600" b="1" spc="15" dirty="0">
                <a:latin typeface="Times New Roman" panose="02020603050405020304" pitchFamily="18" charset="0"/>
                <a:cs typeface="Times New Roman" panose="02020603050405020304" pitchFamily="18" charset="0"/>
              </a:rPr>
              <a:t>ROB</a:t>
            </a:r>
            <a:r>
              <a:rPr lang="en-IN" sz="3600" b="1" spc="55" dirty="0">
                <a:latin typeface="Times New Roman" panose="02020603050405020304" pitchFamily="18" charset="0"/>
                <a:cs typeface="Times New Roman" panose="02020603050405020304" pitchFamily="18" charset="0"/>
              </a:rPr>
              <a:t>L</a:t>
            </a:r>
            <a:r>
              <a:rPr lang="en-IN" sz="3600" b="1" spc="-20" dirty="0">
                <a:latin typeface="Times New Roman" panose="02020603050405020304" pitchFamily="18" charset="0"/>
                <a:cs typeface="Times New Roman" panose="02020603050405020304" pitchFamily="18" charset="0"/>
              </a:rPr>
              <a:t>E</a:t>
            </a:r>
            <a:r>
              <a:rPr lang="en-IN" sz="3600" b="1" spc="20" dirty="0">
                <a:latin typeface="Times New Roman" panose="02020603050405020304" pitchFamily="18" charset="0"/>
                <a:cs typeface="Times New Roman" panose="02020603050405020304" pitchFamily="18" charset="0"/>
              </a:rPr>
              <a:t>M</a:t>
            </a:r>
            <a:r>
              <a:rPr lang="en-IN" sz="3600" b="1"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S</a:t>
            </a:r>
            <a:r>
              <a:rPr lang="en-IN" sz="3600" b="1" spc="-370" dirty="0">
                <a:latin typeface="Times New Roman" panose="02020603050405020304" pitchFamily="18" charset="0"/>
                <a:cs typeface="Times New Roman" panose="02020603050405020304" pitchFamily="18" charset="0"/>
              </a:rPr>
              <a:t>T</a:t>
            </a:r>
            <a:r>
              <a:rPr lang="en-IN" sz="3600" b="1" spc="-375" dirty="0">
                <a:latin typeface="Times New Roman" panose="02020603050405020304" pitchFamily="18" charset="0"/>
                <a:cs typeface="Times New Roman" panose="02020603050405020304" pitchFamily="18" charset="0"/>
              </a:rPr>
              <a:t>A</a:t>
            </a:r>
            <a:r>
              <a:rPr lang="en-IN" sz="3600" b="1" spc="15" dirty="0">
                <a:latin typeface="Times New Roman" panose="02020603050405020304" pitchFamily="18" charset="0"/>
                <a:cs typeface="Times New Roman" panose="02020603050405020304" pitchFamily="18" charset="0"/>
              </a:rPr>
              <a:t>T</a:t>
            </a:r>
            <a:r>
              <a:rPr lang="en-IN" sz="3600" b="1" spc="-10" dirty="0">
                <a:latin typeface="Times New Roman" panose="02020603050405020304" pitchFamily="18" charset="0"/>
                <a:cs typeface="Times New Roman" panose="02020603050405020304" pitchFamily="18" charset="0"/>
              </a:rPr>
              <a:t>E</a:t>
            </a:r>
            <a:r>
              <a:rPr lang="en-IN" sz="3600" b="1" spc="-20" dirty="0">
                <a:latin typeface="Times New Roman" panose="02020603050405020304" pitchFamily="18" charset="0"/>
                <a:cs typeface="Times New Roman" panose="02020603050405020304" pitchFamily="18" charset="0"/>
              </a:rPr>
              <a:t>ME</a:t>
            </a:r>
            <a:r>
              <a:rPr lang="en-IN" sz="3600" b="1" spc="10" dirty="0">
                <a:latin typeface="Times New Roman" panose="02020603050405020304" pitchFamily="18" charset="0"/>
                <a:cs typeface="Times New Roman" panose="02020603050405020304" pitchFamily="18" charset="0"/>
              </a:rPr>
              <a:t>NT</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D1D46A-E7F7-05EB-F9A9-69B6BBA87274}"/>
              </a:ext>
            </a:extLst>
          </p:cNvPr>
          <p:cNvSpPr txBox="1"/>
          <p:nvPr/>
        </p:nvSpPr>
        <p:spPr>
          <a:xfrm>
            <a:off x="1993691" y="1230947"/>
            <a:ext cx="9833547" cy="1815882"/>
          </a:xfrm>
          <a:prstGeom prst="rect">
            <a:avLst/>
          </a:prstGeom>
          <a:noFill/>
        </p:spPr>
        <p:txBody>
          <a:bodyPr wrap="square">
            <a:spAutoFit/>
          </a:bodyPr>
          <a:lstStyle/>
          <a:p>
            <a:r>
              <a:rPr lang="en-IN" sz="2800" dirty="0"/>
              <a:t>A project statement is a clear and concise document that outlines the objectives, scope, and goals of a project. It serves as a foundation for the project and guides the work to be done. A project statement typically includes:</a:t>
            </a:r>
          </a:p>
        </p:txBody>
      </p:sp>
      <p:sp>
        <p:nvSpPr>
          <p:cNvPr id="6" name="TextBox 5">
            <a:extLst>
              <a:ext uri="{FF2B5EF4-FFF2-40B4-BE49-F238E27FC236}">
                <a16:creationId xmlns:a16="http://schemas.microsoft.com/office/drawing/2014/main" id="{50BFD0BF-C59C-284D-5CFB-EDD55C60C6F1}"/>
              </a:ext>
            </a:extLst>
          </p:cNvPr>
          <p:cNvSpPr txBox="1"/>
          <p:nvPr/>
        </p:nvSpPr>
        <p:spPr>
          <a:xfrm>
            <a:off x="1454046" y="3282845"/>
            <a:ext cx="7708692" cy="3108543"/>
          </a:xfrm>
          <a:prstGeom prst="rect">
            <a:avLst/>
          </a:prstGeom>
          <a:noFill/>
        </p:spPr>
        <p:txBody>
          <a:bodyPr wrap="square">
            <a:spAutoFit/>
          </a:bodyPr>
          <a:lstStyle/>
          <a:p>
            <a:pPr marL="457200" indent="-457200">
              <a:buFont typeface="Wingdings" panose="05000000000000000000" pitchFamily="2" charset="2"/>
              <a:buChar char="§"/>
            </a:pPr>
            <a:r>
              <a:rPr lang="en-IN" sz="2800" dirty="0"/>
              <a:t>Problem Statement</a:t>
            </a:r>
          </a:p>
          <a:p>
            <a:pPr marL="457200" indent="-457200">
              <a:buFont typeface="Wingdings" panose="05000000000000000000" pitchFamily="2" charset="2"/>
              <a:buChar char="§"/>
            </a:pPr>
            <a:r>
              <a:rPr lang="en-IN" sz="2800" dirty="0"/>
              <a:t>Project Goal</a:t>
            </a:r>
          </a:p>
          <a:p>
            <a:pPr marL="457200" indent="-457200">
              <a:buFont typeface="Wingdings" panose="05000000000000000000" pitchFamily="2" charset="2"/>
              <a:buChar char="§"/>
            </a:pPr>
            <a:r>
              <a:rPr lang="en-IN" sz="2800" dirty="0"/>
              <a:t>Scope</a:t>
            </a:r>
          </a:p>
          <a:p>
            <a:pPr marL="457200" indent="-457200">
              <a:buFont typeface="Wingdings" panose="05000000000000000000" pitchFamily="2" charset="2"/>
              <a:buChar char="§"/>
            </a:pPr>
            <a:r>
              <a:rPr lang="en-IN" sz="2800" dirty="0"/>
              <a:t>Deliverables</a:t>
            </a:r>
          </a:p>
          <a:p>
            <a:pPr marL="457200" indent="-457200">
              <a:buFont typeface="Wingdings" panose="05000000000000000000" pitchFamily="2" charset="2"/>
              <a:buChar char="§"/>
            </a:pPr>
            <a:r>
              <a:rPr lang="en-IN" sz="2800" dirty="0"/>
              <a:t>Key Performance Indicators(KPIs)</a:t>
            </a:r>
          </a:p>
          <a:p>
            <a:pPr marL="457200" indent="-457200">
              <a:buFont typeface="Wingdings" panose="05000000000000000000" pitchFamily="2" charset="2"/>
              <a:buChar char="§"/>
            </a:pPr>
            <a:r>
              <a:rPr lang="en-IN" sz="2800" dirty="0"/>
              <a:t>Assumptions and Constrains</a:t>
            </a:r>
          </a:p>
          <a:p>
            <a:pPr marL="457200" indent="-457200">
              <a:buFont typeface="Wingdings" panose="05000000000000000000" pitchFamily="2" charset="2"/>
              <a:buChar char="§"/>
            </a:pPr>
            <a:r>
              <a:rPr lang="en-IN" sz="2800" dirty="0"/>
              <a:t>Stakeholders.</a:t>
            </a:r>
          </a:p>
        </p:txBody>
      </p:sp>
    </p:spTree>
    <p:extLst>
      <p:ext uri="{BB962C8B-B14F-4D97-AF65-F5344CB8AC3E}">
        <p14:creationId xmlns:p14="http://schemas.microsoft.com/office/powerpoint/2010/main" val="413480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EA558-094F-E430-18ED-0FCBC343E19D}"/>
              </a:ext>
            </a:extLst>
          </p:cNvPr>
          <p:cNvSpPr txBox="1"/>
          <p:nvPr/>
        </p:nvSpPr>
        <p:spPr>
          <a:xfrm>
            <a:off x="644577" y="389745"/>
            <a:ext cx="8518161" cy="646331"/>
          </a:xfrm>
          <a:prstGeom prst="rect">
            <a:avLst/>
          </a:prstGeom>
          <a:noFill/>
        </p:spPr>
        <p:txBody>
          <a:bodyPr wrap="square">
            <a:spAutoFit/>
          </a:bodyPr>
          <a:lstStyle/>
          <a:p>
            <a:r>
              <a:rPr lang="en-IN" sz="3600" b="1" spc="5" dirty="0">
                <a:latin typeface="Times New Roman" panose="02020603050405020304" pitchFamily="18" charset="0"/>
                <a:cs typeface="Times New Roman" panose="02020603050405020304" pitchFamily="18" charset="0"/>
              </a:rPr>
              <a:t>PROJECT	</a:t>
            </a:r>
            <a:r>
              <a:rPr lang="en-IN" sz="3600" b="1" spc="-20" dirty="0">
                <a:latin typeface="Times New Roman" panose="02020603050405020304" pitchFamily="18" charset="0"/>
                <a:cs typeface="Times New Roman" panose="02020603050405020304" pitchFamily="18" charset="0"/>
              </a:rPr>
              <a:t>OVERVIEW</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0BE230-44DA-7D7B-1A6E-E62C98EA6E31}"/>
              </a:ext>
            </a:extLst>
          </p:cNvPr>
          <p:cNvSpPr txBox="1"/>
          <p:nvPr/>
        </p:nvSpPr>
        <p:spPr>
          <a:xfrm>
            <a:off x="1184223" y="1169233"/>
            <a:ext cx="10523095" cy="1384995"/>
          </a:xfrm>
          <a:prstGeom prst="rect">
            <a:avLst/>
          </a:prstGeom>
          <a:noFill/>
        </p:spPr>
        <p:txBody>
          <a:bodyPr wrap="square">
            <a:spAutoFit/>
          </a:bodyPr>
          <a:lstStyle/>
          <a:p>
            <a:r>
              <a:rPr lang="en-IN" sz="2800" dirty="0"/>
              <a:t>A project overview is a high-level summary of the project, providing a brief snapshot of the project's key aspects. It's usually a concise document or presentation that covers:</a:t>
            </a:r>
          </a:p>
        </p:txBody>
      </p:sp>
      <p:sp>
        <p:nvSpPr>
          <p:cNvPr id="6" name="TextBox 5">
            <a:extLst>
              <a:ext uri="{FF2B5EF4-FFF2-40B4-BE49-F238E27FC236}">
                <a16:creationId xmlns:a16="http://schemas.microsoft.com/office/drawing/2014/main" id="{EBCA5ABA-B17B-39B8-FC2E-A2845F338483}"/>
              </a:ext>
            </a:extLst>
          </p:cNvPr>
          <p:cNvSpPr txBox="1"/>
          <p:nvPr/>
        </p:nvSpPr>
        <p:spPr>
          <a:xfrm>
            <a:off x="1364105" y="2848131"/>
            <a:ext cx="5246557" cy="3108543"/>
          </a:xfrm>
          <a:prstGeom prst="rect">
            <a:avLst/>
          </a:prstGeom>
          <a:noFill/>
        </p:spPr>
        <p:txBody>
          <a:bodyPr wrap="square">
            <a:spAutoFit/>
          </a:bodyPr>
          <a:lstStyle/>
          <a:p>
            <a:pPr marL="457200" indent="-457200">
              <a:buFont typeface="Wingdings" panose="05000000000000000000" pitchFamily="2" charset="2"/>
              <a:buChar char="§"/>
            </a:pPr>
            <a:r>
              <a:rPr lang="en-IN" sz="2800" dirty="0"/>
              <a:t>Project Title</a:t>
            </a:r>
          </a:p>
          <a:p>
            <a:pPr marL="457200" indent="-457200">
              <a:buFont typeface="Wingdings" panose="05000000000000000000" pitchFamily="2" charset="2"/>
              <a:buChar char="§"/>
            </a:pPr>
            <a:r>
              <a:rPr lang="en-IN" sz="2800" dirty="0"/>
              <a:t>Project Manager</a:t>
            </a:r>
          </a:p>
          <a:p>
            <a:pPr marL="457200" indent="-457200">
              <a:buFont typeface="Wingdings" panose="05000000000000000000" pitchFamily="2" charset="2"/>
              <a:buChar char="§"/>
            </a:pPr>
            <a:r>
              <a:rPr lang="en-IN" sz="2800" dirty="0"/>
              <a:t>Project Objectives</a:t>
            </a:r>
          </a:p>
          <a:p>
            <a:pPr marL="457200" indent="-457200">
              <a:buFont typeface="Wingdings" panose="05000000000000000000" pitchFamily="2" charset="2"/>
              <a:buChar char="§"/>
            </a:pPr>
            <a:r>
              <a:rPr lang="en-IN" sz="2800" dirty="0"/>
              <a:t>Timeline</a:t>
            </a:r>
          </a:p>
          <a:p>
            <a:pPr marL="457200" indent="-457200">
              <a:buFont typeface="Wingdings" panose="05000000000000000000" pitchFamily="2" charset="2"/>
              <a:buChar char="§"/>
            </a:pPr>
            <a:r>
              <a:rPr lang="en-IN" sz="2800" dirty="0"/>
              <a:t>Resources</a:t>
            </a:r>
          </a:p>
          <a:p>
            <a:pPr marL="457200" indent="-457200">
              <a:buFont typeface="Wingdings" panose="05000000000000000000" pitchFamily="2" charset="2"/>
              <a:buChar char="§"/>
            </a:pPr>
            <a:r>
              <a:rPr lang="en-IN" sz="2800" dirty="0"/>
              <a:t>Budget</a:t>
            </a:r>
          </a:p>
          <a:p>
            <a:pPr marL="457200" indent="-457200">
              <a:buFont typeface="Wingdings" panose="05000000000000000000" pitchFamily="2" charset="2"/>
              <a:buChar char="§"/>
            </a:pPr>
            <a:r>
              <a:rPr lang="en-IN" sz="2800" dirty="0"/>
              <a:t>Risk and Assumptions.</a:t>
            </a:r>
          </a:p>
        </p:txBody>
      </p:sp>
    </p:spTree>
    <p:extLst>
      <p:ext uri="{BB962C8B-B14F-4D97-AF65-F5344CB8AC3E}">
        <p14:creationId xmlns:p14="http://schemas.microsoft.com/office/powerpoint/2010/main" val="156583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9A492-5E7D-A694-0073-58DB83C13903}"/>
              </a:ext>
            </a:extLst>
          </p:cNvPr>
          <p:cNvSpPr txBox="1"/>
          <p:nvPr/>
        </p:nvSpPr>
        <p:spPr>
          <a:xfrm>
            <a:off x="1079292" y="809469"/>
            <a:ext cx="8083446" cy="646331"/>
          </a:xfrm>
          <a:prstGeom prst="rect">
            <a:avLst/>
          </a:prstGeom>
          <a:noFill/>
        </p:spPr>
        <p:txBody>
          <a:bodyPr wrap="square">
            <a:spAutoFit/>
          </a:bodyPr>
          <a:lstStyle/>
          <a:p>
            <a:r>
              <a:rPr lang="en-US" sz="3600" b="1" spc="25" dirty="0">
                <a:latin typeface="Times New Roman" panose="02020603050405020304" pitchFamily="18" charset="0"/>
                <a:cs typeface="Times New Roman" panose="02020603050405020304" pitchFamily="18" charset="0"/>
              </a:rPr>
              <a:t>W</a:t>
            </a:r>
            <a:r>
              <a:rPr lang="en-US" sz="3600" b="1" spc="-20" dirty="0">
                <a:latin typeface="Times New Roman" panose="02020603050405020304" pitchFamily="18" charset="0"/>
                <a:cs typeface="Times New Roman" panose="02020603050405020304" pitchFamily="18" charset="0"/>
              </a:rPr>
              <a:t>H</a:t>
            </a:r>
            <a:r>
              <a:rPr lang="en-US" sz="3600" b="1" spc="20" dirty="0">
                <a:latin typeface="Times New Roman" panose="02020603050405020304" pitchFamily="18" charset="0"/>
                <a:cs typeface="Times New Roman" panose="02020603050405020304" pitchFamily="18" charset="0"/>
              </a:rPr>
              <a:t>O</a:t>
            </a:r>
            <a:r>
              <a:rPr lang="en-US" sz="3600" b="1" spc="-23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AR</a:t>
            </a:r>
            <a:r>
              <a:rPr lang="en-US" sz="3600" b="1" spc="15" dirty="0">
                <a:latin typeface="Times New Roman" panose="02020603050405020304" pitchFamily="18" charset="0"/>
                <a:cs typeface="Times New Roman" panose="02020603050405020304" pitchFamily="18" charset="0"/>
              </a:rPr>
              <a:t>E</a:t>
            </a:r>
            <a:r>
              <a:rPr lang="en-US" sz="3600" b="1" spc="-3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T</a:t>
            </a:r>
            <a:r>
              <a:rPr lang="en-US" sz="3600" b="1" spc="-15" dirty="0">
                <a:latin typeface="Times New Roman" panose="02020603050405020304" pitchFamily="18" charset="0"/>
                <a:cs typeface="Times New Roman" panose="02020603050405020304" pitchFamily="18" charset="0"/>
              </a:rPr>
              <a:t>H</a:t>
            </a:r>
            <a:r>
              <a:rPr lang="en-US" sz="3600" b="1" spc="15" dirty="0">
                <a:latin typeface="Times New Roman" panose="02020603050405020304" pitchFamily="18" charset="0"/>
                <a:cs typeface="Times New Roman" panose="02020603050405020304" pitchFamily="18" charset="0"/>
              </a:rPr>
              <a:t>E</a:t>
            </a:r>
            <a:r>
              <a:rPr lang="en-US" sz="3600" b="1" spc="-35" dirty="0">
                <a:latin typeface="Times New Roman" panose="02020603050405020304" pitchFamily="18" charset="0"/>
                <a:cs typeface="Times New Roman" panose="02020603050405020304" pitchFamily="18" charset="0"/>
              </a:rPr>
              <a:t> </a:t>
            </a:r>
            <a:r>
              <a:rPr lang="en-US" sz="3600" b="1" spc="-20" dirty="0">
                <a:latin typeface="Times New Roman" panose="02020603050405020304" pitchFamily="18" charset="0"/>
                <a:cs typeface="Times New Roman" panose="02020603050405020304" pitchFamily="18" charset="0"/>
              </a:rPr>
              <a:t>E</a:t>
            </a:r>
            <a:r>
              <a:rPr lang="en-US" sz="3600" b="1" spc="30" dirty="0">
                <a:latin typeface="Times New Roman" panose="02020603050405020304" pitchFamily="18" charset="0"/>
                <a:cs typeface="Times New Roman" panose="02020603050405020304" pitchFamily="18" charset="0"/>
              </a:rPr>
              <a:t>N</a:t>
            </a:r>
            <a:r>
              <a:rPr lang="en-US" sz="3600" b="1" spc="15" dirty="0">
                <a:latin typeface="Times New Roman" panose="02020603050405020304" pitchFamily="18" charset="0"/>
                <a:cs typeface="Times New Roman" panose="02020603050405020304" pitchFamily="18" charset="0"/>
              </a:rPr>
              <a:t>D</a:t>
            </a:r>
            <a:r>
              <a:rPr lang="en-US" sz="3600" b="1" spc="-4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U</a:t>
            </a:r>
            <a:r>
              <a:rPr lang="en-US" sz="3600" b="1" spc="10" dirty="0">
                <a:latin typeface="Times New Roman" panose="02020603050405020304" pitchFamily="18" charset="0"/>
                <a:cs typeface="Times New Roman" panose="02020603050405020304" pitchFamily="18" charset="0"/>
              </a:rPr>
              <a:t>S</a:t>
            </a:r>
            <a:r>
              <a:rPr lang="en-US" sz="3600" b="1" spc="-25" dirty="0">
                <a:latin typeface="Times New Roman" panose="02020603050405020304" pitchFamily="18" charset="0"/>
                <a:cs typeface="Times New Roman" panose="02020603050405020304" pitchFamily="18" charset="0"/>
              </a:rPr>
              <a:t>E</a:t>
            </a:r>
            <a:r>
              <a:rPr lang="en-US" sz="3600" b="1" spc="-10" dirty="0">
                <a:latin typeface="Times New Roman" panose="02020603050405020304" pitchFamily="18" charset="0"/>
                <a:cs typeface="Times New Roman" panose="02020603050405020304" pitchFamily="18" charset="0"/>
              </a:rPr>
              <a:t>R</a:t>
            </a:r>
            <a:r>
              <a:rPr lang="en-US" sz="3600" b="1" spc="5" dirty="0">
                <a:latin typeface="Times New Roman" panose="02020603050405020304" pitchFamily="18" charset="0"/>
                <a:cs typeface="Times New Roman" panose="02020603050405020304" pitchFamily="18" charset="0"/>
              </a:rPr>
              <a:t>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0EC699-E304-E895-EC1D-36F312F967C0}"/>
              </a:ext>
            </a:extLst>
          </p:cNvPr>
          <p:cNvSpPr txBox="1"/>
          <p:nvPr/>
        </p:nvSpPr>
        <p:spPr>
          <a:xfrm>
            <a:off x="1454047" y="1455800"/>
            <a:ext cx="9773586" cy="1815882"/>
          </a:xfrm>
          <a:prstGeom prst="rect">
            <a:avLst/>
          </a:prstGeom>
          <a:noFill/>
        </p:spPr>
        <p:txBody>
          <a:bodyPr wrap="square">
            <a:spAutoFit/>
          </a:bodyPr>
          <a:lstStyle/>
          <a:p>
            <a:r>
              <a:rPr lang="en-IN" sz="2800" dirty="0"/>
              <a:t>"Who are </a:t>
            </a:r>
            <a:r>
              <a:rPr lang="en-IN" sz="2400" dirty="0"/>
              <a:t>the</a:t>
            </a:r>
            <a:r>
              <a:rPr lang="en-IN" sz="2800" dirty="0"/>
              <a:t> users?", refers to identifying the individuals or groups who will be impacted by or will use the outcome of the project. In the context of the "Employee Performance Analysis using Excel" project, the users might include:</a:t>
            </a:r>
          </a:p>
        </p:txBody>
      </p:sp>
      <p:sp>
        <p:nvSpPr>
          <p:cNvPr id="6" name="TextBox 5">
            <a:extLst>
              <a:ext uri="{FF2B5EF4-FFF2-40B4-BE49-F238E27FC236}">
                <a16:creationId xmlns:a16="http://schemas.microsoft.com/office/drawing/2014/main" id="{07CC3E76-E069-40FA-887D-2790A5C88A6A}"/>
              </a:ext>
            </a:extLst>
          </p:cNvPr>
          <p:cNvSpPr txBox="1"/>
          <p:nvPr/>
        </p:nvSpPr>
        <p:spPr>
          <a:xfrm>
            <a:off x="1454047" y="3248081"/>
            <a:ext cx="7708691" cy="3046988"/>
          </a:xfrm>
          <a:prstGeom prst="rect">
            <a:avLst/>
          </a:prstGeom>
          <a:noFill/>
        </p:spPr>
        <p:txBody>
          <a:bodyPr wrap="square">
            <a:spAutoFit/>
          </a:bodyPr>
          <a:lstStyle/>
          <a:p>
            <a:pPr marL="342900" indent="-342900">
              <a:buFont typeface="Wingdings" panose="05000000000000000000" pitchFamily="2" charset="2"/>
              <a:buChar char="§"/>
            </a:pPr>
            <a:r>
              <a:rPr lang="en-IN" sz="2400" dirty="0"/>
              <a:t>HR Manager</a:t>
            </a:r>
          </a:p>
          <a:p>
            <a:pPr marL="342900" indent="-342900">
              <a:buFont typeface="Wingdings" panose="05000000000000000000" pitchFamily="2" charset="2"/>
              <a:buChar char="§"/>
            </a:pPr>
            <a:r>
              <a:rPr lang="en-IN" sz="2400" dirty="0"/>
              <a:t>Department Heads</a:t>
            </a:r>
          </a:p>
          <a:p>
            <a:pPr marL="342900" indent="-342900">
              <a:buFont typeface="Wingdings" panose="05000000000000000000" pitchFamily="2" charset="2"/>
              <a:buChar char="§"/>
            </a:pPr>
            <a:r>
              <a:rPr lang="en-IN" sz="2400" dirty="0"/>
              <a:t>Employees</a:t>
            </a:r>
          </a:p>
          <a:p>
            <a:pPr marL="342900" indent="-342900">
              <a:buFont typeface="Wingdings" panose="05000000000000000000" pitchFamily="2" charset="2"/>
              <a:buChar char="§"/>
            </a:pPr>
            <a:r>
              <a:rPr lang="en-IN" sz="2400" dirty="0"/>
              <a:t>Management</a:t>
            </a:r>
          </a:p>
          <a:p>
            <a:pPr marL="342900" indent="-342900">
              <a:buFont typeface="Wingdings" panose="05000000000000000000" pitchFamily="2" charset="2"/>
              <a:buChar char="§"/>
            </a:pPr>
            <a:r>
              <a:rPr lang="en-IN" sz="2400" dirty="0"/>
              <a:t>Training and Development Team</a:t>
            </a:r>
          </a:p>
          <a:p>
            <a:pPr marL="342900" indent="-342900">
              <a:buFont typeface="Wingdings" panose="05000000000000000000" pitchFamily="2" charset="2"/>
              <a:buChar char="§"/>
            </a:pPr>
            <a:r>
              <a:rPr lang="en-IN" sz="2400" dirty="0"/>
              <a:t>IT Department.</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endParaRPr lang="en-IN" sz="2400" dirty="0"/>
          </a:p>
        </p:txBody>
      </p:sp>
    </p:spTree>
    <p:extLst>
      <p:ext uri="{BB962C8B-B14F-4D97-AF65-F5344CB8AC3E}">
        <p14:creationId xmlns:p14="http://schemas.microsoft.com/office/powerpoint/2010/main" val="52022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D74DC-8CD5-6617-5019-31E6B8C01040}"/>
              </a:ext>
            </a:extLst>
          </p:cNvPr>
          <p:cNvSpPr txBox="1"/>
          <p:nvPr/>
        </p:nvSpPr>
        <p:spPr>
          <a:xfrm>
            <a:off x="824459" y="584616"/>
            <a:ext cx="8338279" cy="523220"/>
          </a:xfrm>
          <a:prstGeom prst="rect">
            <a:avLst/>
          </a:prstGeom>
          <a:noFill/>
        </p:spPr>
        <p:txBody>
          <a:bodyPr wrap="square">
            <a:spAutoFit/>
          </a:bodyPr>
          <a:lstStyle/>
          <a:p>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U</a:t>
            </a:r>
            <a:r>
              <a:rPr lang="en-US" sz="2800" b="1"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S</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LU</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a:t>
            </a:r>
            <a:r>
              <a:rPr lang="en-US" sz="2800" b="1" spc="-345"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A</a:t>
            </a:r>
            <a:r>
              <a:rPr lang="en-US" sz="2800" b="1" spc="-5" dirty="0">
                <a:latin typeface="Times New Roman" panose="02020603050405020304" pitchFamily="18" charset="0"/>
                <a:cs typeface="Times New Roman" panose="02020603050405020304" pitchFamily="18" charset="0"/>
              </a:rPr>
              <a:t>N</a:t>
            </a:r>
            <a:r>
              <a:rPr lang="en-US" sz="2800" b="1" dirty="0">
                <a:latin typeface="Times New Roman" panose="02020603050405020304" pitchFamily="18" charset="0"/>
                <a:cs typeface="Times New Roman" panose="02020603050405020304" pitchFamily="18" charset="0"/>
              </a:rPr>
              <a:t>D</a:t>
            </a:r>
            <a:r>
              <a:rPr lang="en-US" sz="2800" b="1" spc="35"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S</a:t>
            </a:r>
            <a:r>
              <a:rPr lang="en-US" sz="2800" b="1" spc="60" dirty="0">
                <a:latin typeface="Times New Roman" panose="02020603050405020304" pitchFamily="18" charset="0"/>
                <a:cs typeface="Times New Roman" panose="02020603050405020304" pitchFamily="18" charset="0"/>
              </a:rPr>
              <a:t> </a:t>
            </a:r>
            <a:r>
              <a:rPr lang="en-US" sz="2800" b="1" spc="-295" dirty="0">
                <a:latin typeface="Times New Roman" panose="02020603050405020304" pitchFamily="18" charset="0"/>
                <a:cs typeface="Times New Roman" panose="02020603050405020304" pitchFamily="18" charset="0"/>
              </a:rPr>
              <a:t>V</a:t>
            </a:r>
            <a:r>
              <a:rPr lang="en-US" sz="2800" b="1" spc="-35" dirty="0">
                <a:latin typeface="Times New Roman" panose="02020603050405020304" pitchFamily="18" charset="0"/>
                <a:cs typeface="Times New Roman" panose="02020603050405020304" pitchFamily="18" charset="0"/>
              </a:rPr>
              <a:t>A</a:t>
            </a:r>
            <a:r>
              <a:rPr lang="en-US" sz="2800" b="1" spc="25" dirty="0">
                <a:latin typeface="Times New Roman" panose="02020603050405020304" pitchFamily="18" charset="0"/>
                <a:cs typeface="Times New Roman" panose="02020603050405020304" pitchFamily="18" charset="0"/>
              </a:rPr>
              <a:t>LU</a:t>
            </a:r>
            <a:r>
              <a:rPr lang="en-US" sz="2800" b="1" dirty="0">
                <a:latin typeface="Times New Roman" panose="02020603050405020304" pitchFamily="18" charset="0"/>
                <a:cs typeface="Times New Roman" panose="02020603050405020304" pitchFamily="18" charset="0"/>
              </a:rPr>
              <a:t>E</a:t>
            </a:r>
            <a:r>
              <a:rPr lang="en-US" sz="2800" b="1" spc="-65" dirty="0">
                <a:latin typeface="Times New Roman" panose="02020603050405020304" pitchFamily="18" charset="0"/>
                <a:cs typeface="Times New Roman" panose="02020603050405020304" pitchFamily="18" charset="0"/>
              </a:rPr>
              <a:t> </a:t>
            </a:r>
            <a:r>
              <a:rPr lang="en-US" sz="2800" b="1" spc="-15" dirty="0">
                <a:latin typeface="Times New Roman" panose="02020603050405020304" pitchFamily="18" charset="0"/>
                <a:cs typeface="Times New Roman" panose="02020603050405020304" pitchFamily="18" charset="0"/>
              </a:rPr>
              <a:t>P</a:t>
            </a:r>
            <a:r>
              <a:rPr lang="en-US" sz="2800" b="1" spc="-30" dirty="0">
                <a:latin typeface="Times New Roman" panose="02020603050405020304" pitchFamily="18" charset="0"/>
                <a:cs typeface="Times New Roman" panose="02020603050405020304" pitchFamily="18" charset="0"/>
              </a:rPr>
              <a:t>R</a:t>
            </a:r>
            <a:r>
              <a:rPr lang="en-US" sz="2800" b="1" spc="10" dirty="0">
                <a:latin typeface="Times New Roman" panose="02020603050405020304" pitchFamily="18" charset="0"/>
                <a:cs typeface="Times New Roman" panose="02020603050405020304" pitchFamily="18" charset="0"/>
              </a:rPr>
              <a:t>O</a:t>
            </a:r>
            <a:r>
              <a:rPr lang="en-US" sz="2800" b="1" spc="-15" dirty="0">
                <a:latin typeface="Times New Roman" panose="02020603050405020304" pitchFamily="18" charset="0"/>
                <a:cs typeface="Times New Roman" panose="02020603050405020304" pitchFamily="18" charset="0"/>
              </a:rPr>
              <a:t>P</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S</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04DFE-2193-9A9F-8FCB-518E5B8E8B2F}"/>
              </a:ext>
            </a:extLst>
          </p:cNvPr>
          <p:cNvSpPr txBox="1"/>
          <p:nvPr/>
        </p:nvSpPr>
        <p:spPr>
          <a:xfrm>
            <a:off x="1439057" y="1107836"/>
            <a:ext cx="9533744" cy="1569660"/>
          </a:xfrm>
          <a:prstGeom prst="rect">
            <a:avLst/>
          </a:prstGeom>
          <a:noFill/>
        </p:spPr>
        <p:txBody>
          <a:bodyPr wrap="square">
            <a:spAutoFit/>
          </a:bodyPr>
          <a:lstStyle/>
          <a:p>
            <a:r>
              <a:rPr lang="en-IN" sz="2400" dirty="0"/>
              <a:t> Refers to presenting the proposed solution to address the problem or opportunity identified in the project. This is where you outline the specific approach, tools, and methods you'll use to analysis employee performance data using Excel .“Our Solution and Proposition" might include:</a:t>
            </a:r>
          </a:p>
        </p:txBody>
      </p:sp>
      <p:sp>
        <p:nvSpPr>
          <p:cNvPr id="6" name="TextBox 5">
            <a:extLst>
              <a:ext uri="{FF2B5EF4-FFF2-40B4-BE49-F238E27FC236}">
                <a16:creationId xmlns:a16="http://schemas.microsoft.com/office/drawing/2014/main" id="{C18D8584-10A8-2454-4139-B436CADA2D1A}"/>
              </a:ext>
            </a:extLst>
          </p:cNvPr>
          <p:cNvSpPr txBox="1"/>
          <p:nvPr/>
        </p:nvSpPr>
        <p:spPr>
          <a:xfrm>
            <a:off x="1289154" y="2938072"/>
            <a:ext cx="7873584" cy="1938992"/>
          </a:xfrm>
          <a:prstGeom prst="rect">
            <a:avLst/>
          </a:prstGeom>
          <a:noFill/>
        </p:spPr>
        <p:txBody>
          <a:bodyPr wrap="square">
            <a:spAutoFit/>
          </a:bodyPr>
          <a:lstStyle/>
          <a:p>
            <a:pPr marL="342900" indent="-342900">
              <a:buFont typeface="Wingdings" panose="05000000000000000000" pitchFamily="2" charset="2"/>
              <a:buChar char="§"/>
            </a:pPr>
            <a:r>
              <a:rPr lang="en-IN" sz="2400" dirty="0"/>
              <a:t>Methodology</a:t>
            </a:r>
          </a:p>
          <a:p>
            <a:pPr marL="342900" indent="-342900">
              <a:buFont typeface="Wingdings" panose="05000000000000000000" pitchFamily="2" charset="2"/>
              <a:buChar char="§"/>
            </a:pPr>
            <a:r>
              <a:rPr lang="en-IN" sz="2400" dirty="0"/>
              <a:t>Tools and Techniques</a:t>
            </a:r>
          </a:p>
          <a:p>
            <a:pPr marL="342900" indent="-342900">
              <a:buFont typeface="Wingdings" panose="05000000000000000000" pitchFamily="2" charset="2"/>
              <a:buChar char="§"/>
            </a:pPr>
            <a:r>
              <a:rPr lang="en-IN" sz="2400" dirty="0"/>
              <a:t>Data Sources</a:t>
            </a:r>
          </a:p>
          <a:p>
            <a:pPr marL="342900" indent="-342900">
              <a:buFont typeface="Wingdings" panose="05000000000000000000" pitchFamily="2" charset="2"/>
              <a:buChar char="§"/>
            </a:pPr>
            <a:r>
              <a:rPr lang="en-IN" sz="2400" dirty="0"/>
              <a:t>Benefits</a:t>
            </a:r>
          </a:p>
          <a:p>
            <a:endParaRPr lang="en-IN" sz="2400" dirty="0"/>
          </a:p>
        </p:txBody>
      </p:sp>
    </p:spTree>
    <p:extLst>
      <p:ext uri="{BB962C8B-B14F-4D97-AF65-F5344CB8AC3E}">
        <p14:creationId xmlns:p14="http://schemas.microsoft.com/office/powerpoint/2010/main" val="117239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223F-8324-5DBE-E912-2E119167F2FA}"/>
              </a:ext>
            </a:extLst>
          </p:cNvPr>
          <p:cNvSpPr txBox="1"/>
          <p:nvPr/>
        </p:nvSpPr>
        <p:spPr>
          <a:xfrm>
            <a:off x="794479" y="614597"/>
            <a:ext cx="8368259"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6E0ACE58-6E08-02FC-474E-45888FE7EFD2}"/>
              </a:ext>
            </a:extLst>
          </p:cNvPr>
          <p:cNvSpPr txBox="1"/>
          <p:nvPr/>
        </p:nvSpPr>
        <p:spPr>
          <a:xfrm>
            <a:off x="1394085" y="1633928"/>
            <a:ext cx="8139659" cy="1384995"/>
          </a:xfrm>
          <a:prstGeom prst="rect">
            <a:avLst/>
          </a:prstGeom>
          <a:noFill/>
        </p:spPr>
        <p:txBody>
          <a:bodyPr wrap="square">
            <a:spAutoFit/>
          </a:bodyPr>
          <a:lstStyle/>
          <a:p>
            <a:r>
              <a:rPr lang="en-IN" sz="2800" dirty="0"/>
              <a:t>"Data Descriptions", involves providing detailed information about the data used in the project. This includes:</a:t>
            </a:r>
          </a:p>
        </p:txBody>
      </p:sp>
      <p:sp>
        <p:nvSpPr>
          <p:cNvPr id="6" name="TextBox 5">
            <a:extLst>
              <a:ext uri="{FF2B5EF4-FFF2-40B4-BE49-F238E27FC236}">
                <a16:creationId xmlns:a16="http://schemas.microsoft.com/office/drawing/2014/main" id="{32B6EA52-FB68-E478-0A21-D738B4F6EAE1}"/>
              </a:ext>
            </a:extLst>
          </p:cNvPr>
          <p:cNvSpPr txBox="1"/>
          <p:nvPr/>
        </p:nvSpPr>
        <p:spPr>
          <a:xfrm>
            <a:off x="1499016" y="3330367"/>
            <a:ext cx="7663722" cy="2677656"/>
          </a:xfrm>
          <a:prstGeom prst="rect">
            <a:avLst/>
          </a:prstGeom>
          <a:noFill/>
        </p:spPr>
        <p:txBody>
          <a:bodyPr wrap="square">
            <a:spAutoFit/>
          </a:bodyPr>
          <a:lstStyle/>
          <a:p>
            <a:pPr marL="457200" indent="-457200">
              <a:buFont typeface="Wingdings" panose="05000000000000000000" pitchFamily="2" charset="2"/>
              <a:buChar char="§"/>
            </a:pPr>
            <a:r>
              <a:rPr lang="en-IN" sz="2800" dirty="0"/>
              <a:t>Data</a:t>
            </a:r>
            <a:r>
              <a:rPr lang="en-IN" dirty="0"/>
              <a:t> </a:t>
            </a:r>
            <a:r>
              <a:rPr lang="en-IN" sz="2800" dirty="0"/>
              <a:t>Sources</a:t>
            </a:r>
          </a:p>
          <a:p>
            <a:pPr marL="457200" indent="-457200">
              <a:buFont typeface="Wingdings" panose="05000000000000000000" pitchFamily="2" charset="2"/>
              <a:buChar char="§"/>
            </a:pPr>
            <a:r>
              <a:rPr lang="en-IN" sz="2800" dirty="0"/>
              <a:t>Data Types</a:t>
            </a:r>
          </a:p>
          <a:p>
            <a:pPr marL="457200" indent="-457200">
              <a:buFont typeface="Wingdings" panose="05000000000000000000" pitchFamily="2" charset="2"/>
              <a:buChar char="§"/>
            </a:pPr>
            <a:r>
              <a:rPr lang="en-IN" sz="2800" dirty="0"/>
              <a:t>Data Format</a:t>
            </a:r>
          </a:p>
          <a:p>
            <a:pPr marL="457200" indent="-457200">
              <a:buFont typeface="Wingdings" panose="05000000000000000000" pitchFamily="2" charset="2"/>
              <a:buChar char="§"/>
            </a:pPr>
            <a:r>
              <a:rPr lang="en-IN" sz="2800" dirty="0"/>
              <a:t>Data Quality</a:t>
            </a:r>
          </a:p>
          <a:p>
            <a:pPr marL="457200" indent="-457200">
              <a:buFont typeface="Wingdings" panose="05000000000000000000" pitchFamily="2" charset="2"/>
              <a:buChar char="§"/>
            </a:pPr>
            <a:r>
              <a:rPr lang="en-IN" sz="2800" dirty="0"/>
              <a:t>Data Volume</a:t>
            </a:r>
          </a:p>
          <a:p>
            <a:pPr marL="457200" indent="-457200">
              <a:buFont typeface="Wingdings" panose="05000000000000000000" pitchFamily="2" charset="2"/>
              <a:buChar char="§"/>
            </a:pPr>
            <a:r>
              <a:rPr lang="en-IN" sz="2800" dirty="0"/>
              <a:t>Data Security</a:t>
            </a:r>
          </a:p>
        </p:txBody>
      </p:sp>
    </p:spTree>
    <p:extLst>
      <p:ext uri="{BB962C8B-B14F-4D97-AF65-F5344CB8AC3E}">
        <p14:creationId xmlns:p14="http://schemas.microsoft.com/office/powerpoint/2010/main" val="179170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15258-4CE1-30A3-8B95-C8C6B12D3B63}"/>
              </a:ext>
            </a:extLst>
          </p:cNvPr>
          <p:cNvSpPr txBox="1"/>
          <p:nvPr/>
        </p:nvSpPr>
        <p:spPr>
          <a:xfrm>
            <a:off x="854439" y="584616"/>
            <a:ext cx="8308299" cy="646331"/>
          </a:xfrm>
          <a:prstGeom prst="rect">
            <a:avLst/>
          </a:prstGeom>
          <a:noFill/>
        </p:spPr>
        <p:txBody>
          <a:bodyPr wrap="square">
            <a:spAutoFit/>
          </a:bodyPr>
          <a:lstStyle/>
          <a:p>
            <a:r>
              <a:rPr lang="en-US" sz="3600" b="1" spc="15" dirty="0">
                <a:latin typeface="Times New Roman" panose="02020603050405020304" pitchFamily="18" charset="0"/>
                <a:cs typeface="Times New Roman" panose="02020603050405020304" pitchFamily="18" charset="0"/>
              </a:rPr>
              <a:t>THE</a:t>
            </a:r>
            <a:r>
              <a:rPr lang="en-US" sz="3600" b="1" spc="20"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WOW"</a:t>
            </a:r>
            <a:r>
              <a:rPr lang="en-US" sz="3600" b="1" spc="8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IN</a:t>
            </a:r>
            <a:r>
              <a:rPr lang="en-US" sz="3600" b="1" spc="-5" dirty="0">
                <a:latin typeface="Times New Roman" panose="02020603050405020304" pitchFamily="18" charset="0"/>
                <a:cs typeface="Times New Roman" panose="02020603050405020304" pitchFamily="18" charset="0"/>
              </a:rPr>
              <a:t> </a:t>
            </a:r>
            <a:r>
              <a:rPr lang="en-US" sz="3600" b="1" spc="15" dirty="0">
                <a:latin typeface="Times New Roman" panose="02020603050405020304" pitchFamily="18" charset="0"/>
                <a:cs typeface="Times New Roman" panose="02020603050405020304" pitchFamily="18" charset="0"/>
              </a:rPr>
              <a:t>OUR</a:t>
            </a:r>
            <a:r>
              <a:rPr lang="en-US" sz="3600" b="1" spc="-10" dirty="0">
                <a:latin typeface="Times New Roman" panose="02020603050405020304" pitchFamily="18" charset="0"/>
                <a:cs typeface="Times New Roman" panose="02020603050405020304" pitchFamily="18" charset="0"/>
              </a:rPr>
              <a:t> </a:t>
            </a:r>
            <a:r>
              <a:rPr lang="en-US" sz="3600" b="1" spc="20" dirty="0">
                <a:latin typeface="Times New Roman" panose="02020603050405020304" pitchFamily="18" charset="0"/>
                <a:cs typeface="Times New Roman" panose="02020603050405020304" pitchFamily="18" charset="0"/>
              </a:rPr>
              <a:t>SOLUTION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FB120F-187E-F844-B546-548F3FD98F17}"/>
              </a:ext>
            </a:extLst>
          </p:cNvPr>
          <p:cNvSpPr txBox="1"/>
          <p:nvPr/>
        </p:nvSpPr>
        <p:spPr>
          <a:xfrm>
            <a:off x="1364105" y="1394086"/>
            <a:ext cx="8634334" cy="1384995"/>
          </a:xfrm>
          <a:prstGeom prst="rect">
            <a:avLst/>
          </a:prstGeom>
          <a:noFill/>
        </p:spPr>
        <p:txBody>
          <a:bodyPr wrap="square">
            <a:spAutoFit/>
          </a:bodyPr>
          <a:lstStyle/>
          <a:p>
            <a:r>
              <a:rPr lang="en-IN" sz="2800" dirty="0"/>
              <a:t>This means you want to showcase an exceptional, innovative, or surprising aspect of your Excel-based employee data analysis.</a:t>
            </a:r>
          </a:p>
        </p:txBody>
      </p:sp>
      <p:sp>
        <p:nvSpPr>
          <p:cNvPr id="6" name="TextBox 5">
            <a:extLst>
              <a:ext uri="{FF2B5EF4-FFF2-40B4-BE49-F238E27FC236}">
                <a16:creationId xmlns:a16="http://schemas.microsoft.com/office/drawing/2014/main" id="{767DE639-EE19-6DA4-6F67-F3EB29372EAF}"/>
              </a:ext>
            </a:extLst>
          </p:cNvPr>
          <p:cNvSpPr txBox="1"/>
          <p:nvPr/>
        </p:nvSpPr>
        <p:spPr>
          <a:xfrm>
            <a:off x="1499015" y="2942220"/>
            <a:ext cx="8499423" cy="2677656"/>
          </a:xfrm>
          <a:prstGeom prst="rect">
            <a:avLst/>
          </a:prstGeom>
          <a:noFill/>
        </p:spPr>
        <p:txBody>
          <a:bodyPr wrap="square">
            <a:spAutoFit/>
          </a:bodyPr>
          <a:lstStyle/>
          <a:p>
            <a:pPr marL="457200" indent="-457200">
              <a:buFont typeface="Wingdings" panose="05000000000000000000" pitchFamily="2" charset="2"/>
              <a:buChar char="§"/>
            </a:pPr>
            <a:r>
              <a:rPr lang="en-IN" sz="2800" dirty="0"/>
              <a:t>A novel way of visualizing complex employee data, making insights more accessible and engaging.</a:t>
            </a:r>
          </a:p>
          <a:p>
            <a:pPr marL="457200" indent="-457200">
              <a:buFont typeface="Wingdings" panose="05000000000000000000" pitchFamily="2" charset="2"/>
              <a:buChar char="§"/>
            </a:pPr>
            <a:r>
              <a:rPr lang="en-IN" sz="2800" dirty="0"/>
              <a:t>An innovation use of excel formulas or functions to automate data analysis tasks.</a:t>
            </a:r>
          </a:p>
          <a:p>
            <a:pPr marL="457200" indent="-457200">
              <a:buFont typeface="Wingdings" panose="05000000000000000000" pitchFamily="2" charset="2"/>
              <a:buChar char="§"/>
            </a:pPr>
            <a:r>
              <a:rPr lang="en-IN" sz="2800" dirty="0"/>
              <a:t>A creative approach to data storytelling, presenting findings in a compelling and actionable way.</a:t>
            </a:r>
          </a:p>
        </p:txBody>
      </p:sp>
    </p:spTree>
    <p:extLst>
      <p:ext uri="{BB962C8B-B14F-4D97-AF65-F5344CB8AC3E}">
        <p14:creationId xmlns:p14="http://schemas.microsoft.com/office/powerpoint/2010/main" val="14869571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114</TotalTime>
  <Words>507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Times New Roman</vt:lpstr>
      <vt:lpstr>Wingdings</vt:lpstr>
      <vt:lpstr>Gallery</vt:lpstr>
      <vt:lpstr>Employee Data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abinaya21.arunkumar@outlook.com</dc:creator>
  <cp:lastModifiedBy>abinaya21.arunkumar@outlook.com</cp:lastModifiedBy>
  <cp:revision>2</cp:revision>
  <dcterms:created xsi:type="dcterms:W3CDTF">2024-09-01T08:03:07Z</dcterms:created>
  <dcterms:modified xsi:type="dcterms:W3CDTF">2024-09-02T14:28:08Z</dcterms:modified>
</cp:coreProperties>
</file>