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0" r:id="rId1"/>
  </p:sldMasterIdLst>
  <p:notesMasterIdLst>
    <p:notesMasterId r:id="rId14"/>
  </p:notesMasterIdLst>
  <p:sldIdLst>
    <p:sldId id="285" r:id="rId2"/>
    <p:sldId id="286" r:id="rId3"/>
    <p:sldId id="287" r:id="rId4"/>
    <p:sldId id="288" r:id="rId5"/>
    <p:sldId id="289" r:id="rId6"/>
    <p:sldId id="290" r:id="rId7"/>
    <p:sldId id="291" r:id="rId8"/>
    <p:sldId id="292" r:id="rId9"/>
    <p:sldId id="293" r:id="rId10"/>
    <p:sldId id="294" r:id="rId11"/>
    <p:sldId id="296" r:id="rId12"/>
    <p:sldId id="297"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07"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708"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29-09-2024</a:t>
            </a:fld>
            <a:endParaRPr lang="en-IN"/>
          </a:p>
        </p:txBody>
      </p:sp>
      <p:sp>
        <p:nvSpPr>
          <p:cNvPr id="1048709"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710"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1"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712"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Slide Image Placeholder 1"/>
          <p:cNvSpPr>
            <a:spLocks noGrp="1" noRot="1" noChangeAspect="1"/>
          </p:cNvSpPr>
          <p:nvPr>
            <p:ph type="sldImg"/>
          </p:nvPr>
        </p:nvSpPr>
        <p:spPr/>
      </p:sp>
      <p:sp>
        <p:nvSpPr>
          <p:cNvPr id="1048604" name="Notes Placeholder 2"/>
          <p:cNvSpPr>
            <a:spLocks noGrp="1"/>
          </p:cNvSpPr>
          <p:nvPr>
            <p:ph type="body" idx="1"/>
          </p:nvPr>
        </p:nvSpPr>
        <p:spPr/>
        <p:txBody>
          <a:bodyPr/>
          <a:lstStyle/>
          <a:p>
            <a:endParaRPr lang="en-IN" dirty="0"/>
          </a:p>
        </p:txBody>
      </p:sp>
      <p:sp>
        <p:nvSpPr>
          <p:cNvPr id="1048605"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1048592" name="Holder 3"/>
          <p:cNvSpPr>
            <a:spLocks noGrp="1"/>
          </p:cNvSpPr>
          <p:nvPr>
            <p:ph type="subTitle" idx="4"/>
          </p:nvPr>
        </p:nvSpPr>
        <p:spPr>
          <a:xfrm>
            <a:off x="1828800" y="3840480"/>
            <a:ext cx="8534400" cy="1714500"/>
          </a:xfrm>
          <a:prstGeom prst="rect">
            <a:avLst/>
          </a:prstGeom>
        </p:spPr>
        <p:txBody>
          <a:bodyPr wrap="square" lIns="0" tIns="0" rIns="0" bIns="0">
            <a:spAutoFit/>
          </a:bodyPr>
          <a:lstStyle/>
          <a:p>
            <a:endParaRPr/>
          </a:p>
        </p:txBody>
      </p:sp>
      <p:sp>
        <p:nvSpPr>
          <p:cNvPr id="104859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9/29/2024</a:t>
            </a:fld>
            <a:endParaRPr lang="en-US"/>
          </a:p>
        </p:txBody>
      </p:sp>
      <p:sp>
        <p:nvSpPr>
          <p:cNvPr id="1048595"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93"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94" name="Holder 3"/>
          <p:cNvSpPr>
            <a:spLocks noGrp="1"/>
          </p:cNvSpPr>
          <p:nvPr>
            <p:ph type="body" idx="1"/>
          </p:nvPr>
        </p:nvSpPr>
        <p:spPr/>
        <p:txBody>
          <a:bodyPr lIns="0" tIns="0" rIns="0" bIns="0"/>
          <a:lstStyle/>
          <a:p>
            <a:endParaRPr/>
          </a:p>
        </p:txBody>
      </p:sp>
      <p:sp>
        <p:nvSpPr>
          <p:cNvPr id="1048695"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6"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9/29/2024</a:t>
            </a:fld>
            <a:endParaRPr lang="en-US"/>
          </a:p>
        </p:txBody>
      </p:sp>
      <p:sp>
        <p:nvSpPr>
          <p:cNvPr id="1048697"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698"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99" name="Holder 3"/>
          <p:cNvSpPr>
            <a:spLocks noGrp="1"/>
          </p:cNvSpPr>
          <p:nvPr>
            <p:ph sz="half" idx="2"/>
          </p:nvPr>
        </p:nvSpPr>
        <p:spPr>
          <a:xfrm>
            <a:off x="609600" y="1577340"/>
            <a:ext cx="5303520" cy="4526280"/>
          </a:xfrm>
          <a:prstGeom prst="rect">
            <a:avLst/>
          </a:prstGeom>
        </p:spPr>
        <p:txBody>
          <a:bodyPr wrap="square" lIns="0" tIns="0" rIns="0" bIns="0">
            <a:spAutoFit/>
          </a:bodyPr>
          <a:lstStyle/>
          <a:p>
            <a:endParaRPr/>
          </a:p>
        </p:txBody>
      </p:sp>
      <p:sp>
        <p:nvSpPr>
          <p:cNvPr id="1048700" name="Holder 4"/>
          <p:cNvSpPr>
            <a:spLocks noGrp="1"/>
          </p:cNvSpPr>
          <p:nvPr>
            <p:ph sz="half" idx="3"/>
          </p:nvPr>
        </p:nvSpPr>
        <p:spPr>
          <a:xfrm>
            <a:off x="6278880" y="1577340"/>
            <a:ext cx="5303520" cy="4526280"/>
          </a:xfrm>
          <a:prstGeom prst="rect">
            <a:avLst/>
          </a:prstGeom>
        </p:spPr>
        <p:txBody>
          <a:bodyPr wrap="square" lIns="0" tIns="0" rIns="0" bIns="0">
            <a:spAutoFit/>
          </a:bodyPr>
          <a:lstStyle/>
          <a:p>
            <a:endParaRPr/>
          </a:p>
        </p:txBody>
      </p:sp>
      <p:sp>
        <p:nvSpPr>
          <p:cNvPr id="1048701"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2"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9/29/2024</a:t>
            </a:fld>
            <a:endParaRPr lang="en-US"/>
          </a:p>
        </p:txBody>
      </p:sp>
      <p:sp>
        <p:nvSpPr>
          <p:cNvPr id="1048703"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606"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07"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08"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9/29/2024</a:t>
            </a:fld>
            <a:endParaRPr lang="en-US"/>
          </a:p>
        </p:txBody>
      </p:sp>
      <p:sp>
        <p:nvSpPr>
          <p:cNvPr id="1048609"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704"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5"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9/29/2024</a:t>
            </a:fld>
            <a:endParaRPr lang="en-US"/>
          </a:p>
        </p:txBody>
      </p:sp>
      <p:sp>
        <p:nvSpPr>
          <p:cNvPr id="1048706"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a:endParaR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9/29/2024</a:t>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048597"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48598"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599"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048600"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2097152" name="object 9"/>
          <p:cNvPicPr>
            <a:picLocks/>
          </p:cNvPicPr>
          <p:nvPr/>
        </p:nvPicPr>
        <p:blipFill>
          <a:blip r:embed="rId3" cstate="print"/>
          <a:stretch>
            <a:fillRect/>
          </a:stretch>
        </p:blipFill>
        <p:spPr>
          <a:xfrm>
            <a:off x="676275" y="6467475"/>
            <a:ext cx="2143125" cy="200025"/>
          </a:xfrm>
          <a:prstGeom prst="rect">
            <a:avLst/>
          </a:prstGeom>
        </p:spPr>
      </p:pic>
      <p:sp>
        <p:nvSpPr>
          <p:cNvPr id="1048601" name="object 11"/>
          <p:cNvSpPr txBox="1">
            <a:spLocks noGrp="1"/>
          </p:cNvSpPr>
          <p:nvPr>
            <p:ph type="sldNum" sz="quarter" idx="7"/>
          </p:nvPr>
        </p:nvSpPr>
        <p:spPr>
          <a:xfrm>
            <a:off x="11353418" y="6473337"/>
            <a:ext cx="151129" cy="1339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048602" name="TextBox 13"/>
          <p:cNvSpPr txBox="1"/>
          <p:nvPr/>
        </p:nvSpPr>
        <p:spPr>
          <a:xfrm>
            <a:off x="2554542" y="3314150"/>
            <a:ext cx="8610600" cy="1938992"/>
          </a:xfrm>
          <a:prstGeom prst="rect">
            <a:avLst/>
          </a:prstGeom>
          <a:noFill/>
        </p:spPr>
        <p:txBody>
          <a:bodyPr wrap="square" rtlCol="0">
            <a:spAutoFit/>
          </a:bodyPr>
          <a:lstStyle/>
          <a:p>
            <a:r>
              <a:rPr lang="en-US" sz="2400" dirty="0"/>
              <a:t>STUDENT NAME: </a:t>
            </a:r>
            <a:r>
              <a:rPr lang="en-IN" sz="2400" b="1" dirty="0" err="1"/>
              <a:t>Abinaya.M</a:t>
            </a:r>
            <a:endParaRPr lang="en-US" sz="2400" dirty="0"/>
          </a:p>
          <a:p>
            <a:r>
              <a:rPr lang="en-US" sz="2400" dirty="0"/>
              <a:t>REGISTER NO: 1222000</a:t>
            </a:r>
            <a:r>
              <a:rPr lang="en-IN" sz="2400" dirty="0"/>
              <a:t>28</a:t>
            </a:r>
            <a:endParaRPr lang="zh-CN" altLang="en-US" dirty="0"/>
          </a:p>
          <a:p>
            <a:r>
              <a:rPr lang="en-US" sz="2400" dirty="0"/>
              <a:t>DEPARTMENT: Cororate secretaryship</a:t>
            </a:r>
            <a:endParaRPr lang="zh-CN" altLang="en-US" dirty="0"/>
          </a:p>
          <a:p>
            <a:r>
              <a:rPr lang="en-US" sz="2400" dirty="0"/>
              <a:t>COLLEGE: SIVET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7"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6" name="object 6"/>
          <p:cNvPicPr>
            <a:picLocks/>
          </p:cNvPicPr>
          <p:nvPr/>
        </p:nvPicPr>
        <p:blipFill>
          <a:blip r:embed="rId2" cstate="print"/>
          <a:stretch>
            <a:fillRect/>
          </a:stretch>
        </p:blipFill>
        <p:spPr>
          <a:xfrm>
            <a:off x="1666875" y="6467475"/>
            <a:ext cx="76200" cy="177800"/>
          </a:xfrm>
          <a:prstGeom prst="rect">
            <a:avLst/>
          </a:prstGeom>
        </p:spPr>
      </p:pic>
      <p:sp>
        <p:nvSpPr>
          <p:cNvPr id="1048678"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48679"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48680"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1" name="TextBox 6"/>
          <p:cNvSpPr txBox="1"/>
          <p:nvPr/>
        </p:nvSpPr>
        <p:spPr>
          <a:xfrm>
            <a:off x="1666875" y="1049337"/>
            <a:ext cx="3964781" cy="923330"/>
          </a:xfrm>
          <a:prstGeom prst="rect">
            <a:avLst/>
          </a:prstGeom>
          <a:noFill/>
        </p:spPr>
        <p:txBody>
          <a:bodyPr wrap="square">
            <a:spAutoFit/>
          </a:bodyPr>
          <a:lstStyle/>
          <a:p>
            <a:r>
              <a:rPr lang="en-US" dirty="0"/>
              <a:t>•</a:t>
            </a:r>
            <a:r>
              <a:rPr lang="en-US" b="1" dirty="0"/>
              <a:t>Data cleaning:</a:t>
            </a:r>
            <a:r>
              <a:rPr lang="en-US" dirty="0"/>
              <a:t> Removing duplicates, correcting errors, and ensuring consistency.</a:t>
            </a:r>
          </a:p>
        </p:txBody>
      </p:sp>
      <p:sp>
        <p:nvSpPr>
          <p:cNvPr id="1048682" name="TextBox 10"/>
          <p:cNvSpPr txBox="1"/>
          <p:nvPr/>
        </p:nvSpPr>
        <p:spPr>
          <a:xfrm>
            <a:off x="1666875" y="1972667"/>
            <a:ext cx="4125516" cy="923330"/>
          </a:xfrm>
          <a:prstGeom prst="rect">
            <a:avLst/>
          </a:prstGeom>
          <a:noFill/>
        </p:spPr>
        <p:txBody>
          <a:bodyPr wrap="square">
            <a:spAutoFit/>
          </a:bodyPr>
          <a:lstStyle/>
          <a:p>
            <a:r>
              <a:rPr lang="en-US" b="1" dirty="0"/>
              <a:t>•Data Analysis:</a:t>
            </a:r>
            <a:r>
              <a:rPr lang="en-US" dirty="0"/>
              <a:t> Using formulas like SUMIF and COUNTIF for calculations; pivot tables for summarizing data.</a:t>
            </a:r>
          </a:p>
        </p:txBody>
      </p:sp>
      <p:sp>
        <p:nvSpPr>
          <p:cNvPr id="1048683" name="TextBox 12"/>
          <p:cNvSpPr txBox="1"/>
          <p:nvPr/>
        </p:nvSpPr>
        <p:spPr>
          <a:xfrm>
            <a:off x="1704974" y="2828836"/>
            <a:ext cx="4125517" cy="923330"/>
          </a:xfrm>
          <a:prstGeom prst="rect">
            <a:avLst/>
          </a:prstGeom>
          <a:noFill/>
        </p:spPr>
        <p:txBody>
          <a:bodyPr wrap="square">
            <a:spAutoFit/>
          </a:bodyPr>
          <a:lstStyle/>
          <a:p>
            <a:r>
              <a:rPr lang="en-US" dirty="0"/>
              <a:t>•</a:t>
            </a:r>
            <a:r>
              <a:rPr lang="en-US" b="1" dirty="0"/>
              <a:t>Visualization: </a:t>
            </a:r>
            <a:r>
              <a:rPr lang="en-US" dirty="0"/>
              <a:t> Creating charts to represent attendance trends and patterns.</a:t>
            </a:r>
          </a:p>
        </p:txBody>
      </p:sp>
      <p:sp>
        <p:nvSpPr>
          <p:cNvPr id="1048684" name="TextBox 15"/>
          <p:cNvSpPr txBox="1"/>
          <p:nvPr/>
        </p:nvSpPr>
        <p:spPr>
          <a:xfrm>
            <a:off x="1666875" y="3819327"/>
            <a:ext cx="3832622" cy="923330"/>
          </a:xfrm>
          <a:prstGeom prst="rect">
            <a:avLst/>
          </a:prstGeom>
          <a:noFill/>
        </p:spPr>
        <p:txBody>
          <a:bodyPr wrap="square">
            <a:spAutoFit/>
          </a:bodyPr>
          <a:lstStyle/>
          <a:p>
            <a:r>
              <a:rPr lang="en-US" dirty="0"/>
              <a:t>•</a:t>
            </a:r>
            <a:r>
              <a:rPr lang="en-US" b="1" dirty="0"/>
              <a:t>Reporting:</a:t>
            </a:r>
            <a:r>
              <a:rPr lang="en-US" dirty="0"/>
              <a:t> Generating automated reports using Excel's reporting tools and macros.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5"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6"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87"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7" name="object 6"/>
          <p:cNvPicPr>
            <a:picLocks/>
          </p:cNvPicPr>
          <p:nvPr/>
        </p:nvPicPr>
        <p:blipFill>
          <a:blip r:embed="rId2" cstate="print"/>
          <a:stretch>
            <a:fillRect/>
          </a:stretch>
        </p:blipFill>
        <p:spPr>
          <a:xfrm>
            <a:off x="1666875" y="6467475"/>
            <a:ext cx="76200" cy="177800"/>
          </a:xfrm>
          <a:prstGeom prst="rect">
            <a:avLst/>
          </a:prstGeom>
        </p:spPr>
      </p:pic>
      <p:sp>
        <p:nvSpPr>
          <p:cNvPr id="1048688"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104868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1048690" name="TextBox 7"/>
          <p:cNvSpPr txBox="1"/>
          <p:nvPr/>
        </p:nvSpPr>
        <p:spPr>
          <a:xfrm>
            <a:off x="1698228" y="1143634"/>
            <a:ext cx="4514851" cy="2031325"/>
          </a:xfrm>
          <a:prstGeom prst="rect">
            <a:avLst/>
          </a:prstGeom>
          <a:noFill/>
        </p:spPr>
        <p:txBody>
          <a:bodyPr wrap="square">
            <a:spAutoFit/>
          </a:bodyPr>
          <a:lstStyle/>
          <a:p>
            <a:r>
              <a:rPr lang="en-US" dirty="0"/>
              <a:t>•</a:t>
            </a:r>
            <a:r>
              <a:rPr lang="en-US" b="1" dirty="0"/>
              <a:t>Findings: </a:t>
            </a:r>
            <a:r>
              <a:rPr lang="en-US" dirty="0"/>
              <a:t>Identified patterns in attendance, such as peak absenteeism periods or frequent lateness.</a:t>
            </a:r>
          </a:p>
          <a:p>
            <a:r>
              <a:rPr lang="en-US" b="1" dirty="0"/>
              <a:t>•Discussion:</a:t>
            </a:r>
            <a:r>
              <a:rPr lang="en-US" dirty="0"/>
              <a:t> Insights on how these patterns affect operations, potential causes, and any correlations with other factors (e.g., seasonal trends).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1"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1048692" name="TextBox 3"/>
          <p:cNvSpPr txBox="1"/>
          <p:nvPr/>
        </p:nvSpPr>
        <p:spPr>
          <a:xfrm>
            <a:off x="1410890" y="1397675"/>
            <a:ext cx="5089922" cy="2031325"/>
          </a:xfrm>
          <a:prstGeom prst="rect">
            <a:avLst/>
          </a:prstGeom>
          <a:noFill/>
        </p:spPr>
        <p:txBody>
          <a:bodyPr wrap="square">
            <a:spAutoFit/>
          </a:bodyPr>
          <a:lstStyle/>
          <a:p>
            <a:r>
              <a:rPr lang="en-US" dirty="0"/>
              <a:t>•</a:t>
            </a:r>
            <a:r>
              <a:rPr lang="en-US" b="1" dirty="0"/>
              <a:t>Conclusion</a:t>
            </a:r>
            <a:r>
              <a:rPr lang="en-US" dirty="0"/>
              <a:t>: The Excel-based attendance tracking system significantly improved accuracy in attendance reporting and provided valuable insights into attendance trends. Recommendations for further improvements or additional features could include integrating with other HR systems or expanding the reporting capabilities.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10"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12"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13"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14"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15"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16"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17"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18"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19"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20"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21"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22"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23" name="object 17"/>
          <p:cNvSpPr txBox="1">
            <a:spLocks noGrp="1"/>
          </p:cNvSpPr>
          <p:nvPr>
            <p:ph type="title"/>
          </p:nvPr>
        </p:nvSpPr>
        <p:spPr>
          <a:xfrm>
            <a:off x="739775" y="829627"/>
            <a:ext cx="3909695" cy="52451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r:embed="rId2" cstate="print"/>
            <a:stretch>
              <a:fillRect/>
            </a:stretch>
          </p:blipFill>
          <p:spPr>
            <a:xfrm>
              <a:off x="676275" y="6467475"/>
              <a:ext cx="2143125" cy="200025"/>
            </a:xfrm>
            <a:prstGeom prst="rect">
              <a:avLst/>
            </a:prstGeom>
          </p:spPr>
        </p:pic>
        <p:pic>
          <p:nvPicPr>
            <p:cNvPr id="2097154" name="object 20"/>
            <p:cNvPicPr>
              <a:picLocks/>
            </p:cNvPicPr>
            <p:nvPr/>
          </p:nvPicPr>
          <p:blipFill>
            <a:blip r:embed="rId3" cstate="print"/>
            <a:stretch>
              <a:fillRect/>
            </a:stretch>
          </p:blipFill>
          <p:spPr>
            <a:xfrm>
              <a:off x="466725" y="6410325"/>
              <a:ext cx="3705225" cy="295275"/>
            </a:xfrm>
            <a:prstGeom prst="rect">
              <a:avLst/>
            </a:prstGeom>
          </p:spPr>
        </p:pic>
      </p:grpSp>
      <p:sp>
        <p:nvSpPr>
          <p:cNvPr id="1048624" name="object 22"/>
          <p:cNvSpPr txBox="1">
            <a:spLocks noGrp="1"/>
          </p:cNvSpPr>
          <p:nvPr>
            <p:ph type="sldNum" sz="quarter" idx="7"/>
          </p:nvPr>
        </p:nvSpPr>
        <p:spPr>
          <a:xfrm>
            <a:off x="11353418" y="6473337"/>
            <a:ext cx="151129" cy="1339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1048625" name="TextBox 22"/>
          <p:cNvSpPr txBox="1"/>
          <p:nvPr/>
        </p:nvSpPr>
        <p:spPr>
          <a:xfrm>
            <a:off x="1217522" y="2123271"/>
            <a:ext cx="8593228" cy="624841"/>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Attendance  Analysis using Excel .</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26"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0" name="object 3"/>
          <p:cNvGrpSpPr/>
          <p:nvPr/>
        </p:nvGrpSpPr>
        <p:grpSpPr>
          <a:xfrm>
            <a:off x="7443849" y="0"/>
            <a:ext cx="4752975" cy="6863080"/>
            <a:chOff x="7443849" y="0"/>
            <a:chExt cx="4752975" cy="6863080"/>
          </a:xfrm>
        </p:grpSpPr>
        <p:sp>
          <p:nvSpPr>
            <p:cNvPr id="1048627"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28"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29"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30"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31"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32"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33"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34"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35"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36"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37"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38"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39"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55" name="object 17"/>
          <p:cNvPicPr>
            <a:picLocks/>
          </p:cNvPicPr>
          <p:nvPr/>
        </p:nvPicPr>
        <p:blipFill>
          <a:blip r:embed="rId2" cstate="print"/>
          <a:stretch>
            <a:fillRect/>
          </a:stretch>
        </p:blipFill>
        <p:spPr>
          <a:xfrm>
            <a:off x="10687050" y="6134100"/>
            <a:ext cx="247650" cy="247650"/>
          </a:xfrm>
          <a:prstGeom prst="rect">
            <a:avLst/>
          </a:prstGeom>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r:embed="rId3" cstate="print"/>
            <a:stretch>
              <a:fillRect/>
            </a:stretch>
          </p:blipFill>
          <p:spPr>
            <a:xfrm>
              <a:off x="466725" y="6410325"/>
              <a:ext cx="3705225" cy="295275"/>
            </a:xfrm>
            <a:prstGeom prst="rect">
              <a:avLst/>
            </a:prstGeom>
          </p:spPr>
        </p:pic>
        <p:pic>
          <p:nvPicPr>
            <p:cNvPr id="2097157" name="object 20"/>
            <p:cNvPicPr>
              <a:picLocks/>
            </p:cNvPicPr>
            <p:nvPr/>
          </p:nvPicPr>
          <p:blipFill>
            <a:blip r:embed="rId4" cstate="print"/>
            <a:stretch>
              <a:fillRect/>
            </a:stretch>
          </p:blipFill>
          <p:spPr>
            <a:xfrm>
              <a:off x="47625" y="3819523"/>
              <a:ext cx="1733550" cy="3009898"/>
            </a:xfrm>
            <a:prstGeom prst="rect">
              <a:avLst/>
            </a:prstGeom>
          </p:spPr>
        </p:pic>
      </p:grpSp>
      <p:sp>
        <p:nvSpPr>
          <p:cNvPr id="1048640" name="object 21"/>
          <p:cNvSpPr txBox="1">
            <a:spLocks noGrp="1"/>
          </p:cNvSpPr>
          <p:nvPr>
            <p:ph type="title"/>
          </p:nvPr>
        </p:nvSpPr>
        <p:spPr>
          <a:xfrm>
            <a:off x="739775" y="445388"/>
            <a:ext cx="2357120" cy="597535"/>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1048641" name="object 22"/>
          <p:cNvSpPr txBox="1">
            <a:spLocks noGrp="1"/>
          </p:cNvSpPr>
          <p:nvPr>
            <p:ph type="sldNum" sz="quarter" idx="7"/>
          </p:nvPr>
        </p:nvSpPr>
        <p:spPr>
          <a:xfrm>
            <a:off x="11353418" y="6473337"/>
            <a:ext cx="151129" cy="1339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1048642" name="TextBox 24"/>
          <p:cNvSpPr txBox="1"/>
          <p:nvPr/>
        </p:nvSpPr>
        <p:spPr>
          <a:xfrm>
            <a:off x="2695575" y="1228397"/>
            <a:ext cx="5029200" cy="3520440"/>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8"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45" name="object 7"/>
          <p:cNvSpPr txBox="1">
            <a:spLocks noGrp="1"/>
          </p:cNvSpPr>
          <p:nvPr>
            <p:ph type="title"/>
          </p:nvPr>
        </p:nvSpPr>
        <p:spPr>
          <a:xfrm>
            <a:off x="834072" y="575054"/>
            <a:ext cx="7157403" cy="52451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r>
              <a:rPr lang="en-US" sz="4250" spc="10" dirty="0"/>
              <a:t>            </a:t>
            </a:r>
            <a:endParaRPr sz="4250" dirty="0"/>
          </a:p>
        </p:txBody>
      </p:sp>
      <p:pic>
        <p:nvPicPr>
          <p:cNvPr id="2097159" name="object 8"/>
          <p:cNvPicPr>
            <a:picLocks/>
          </p:cNvPicPr>
          <p:nvPr/>
        </p:nvPicPr>
        <p:blipFill>
          <a:blip r:embed="rId3" cstate="print"/>
          <a:stretch>
            <a:fillRect/>
          </a:stretch>
        </p:blipFill>
        <p:spPr>
          <a:xfrm>
            <a:off x="676275" y="6467475"/>
            <a:ext cx="2143125" cy="200025"/>
          </a:xfrm>
          <a:prstGeom prst="rect">
            <a:avLst/>
          </a:prstGeom>
        </p:spPr>
      </p:pic>
      <p:sp>
        <p:nvSpPr>
          <p:cNvPr id="1048646" name="object 10"/>
          <p:cNvSpPr txBox="1">
            <a:spLocks noGrp="1"/>
          </p:cNvSpPr>
          <p:nvPr>
            <p:ph type="sldNum" sz="quarter" idx="7"/>
          </p:nvPr>
        </p:nvSpPr>
        <p:spPr>
          <a:xfrm>
            <a:off x="11353418" y="6473337"/>
            <a:ext cx="151129" cy="1339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048647" name="TextBox 10"/>
          <p:cNvSpPr txBox="1"/>
          <p:nvPr/>
        </p:nvSpPr>
        <p:spPr>
          <a:xfrm>
            <a:off x="2089547" y="1524369"/>
            <a:ext cx="4006453" cy="1234441"/>
          </a:xfrm>
          <a:prstGeom prst="rect">
            <a:avLst/>
          </a:prstGeom>
          <a:noFill/>
        </p:spPr>
        <p:txBody>
          <a:bodyPr wrap="square">
            <a:spAutoFit/>
          </a:bodyPr>
          <a:lstStyle/>
          <a:p>
            <a:r>
              <a:rPr lang="en-US" dirty="0"/>
              <a:t>•"Our company is experiencing issues with tracking employee attendance accurately, leading to inefficiencies and potential payroll errors. There is a need for a streamlined, accurate system to monitor and analyze attendance patterns."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48"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9"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0"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50"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1" name="object 7"/>
          <p:cNvSpPr txBox="1">
            <a:spLocks noGrp="1"/>
          </p:cNvSpPr>
          <p:nvPr>
            <p:ph type="title"/>
          </p:nvPr>
        </p:nvSpPr>
        <p:spPr>
          <a:xfrm>
            <a:off x="739775" y="829627"/>
            <a:ext cx="5263515" cy="52451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2097161" name="object 8"/>
          <p:cNvPicPr>
            <a:picLocks/>
          </p:cNvPicPr>
          <p:nvPr/>
        </p:nvPicPr>
        <p:blipFill>
          <a:blip r:embed="rId3" cstate="print"/>
          <a:stretch>
            <a:fillRect/>
          </a:stretch>
        </p:blipFill>
        <p:spPr>
          <a:xfrm>
            <a:off x="676275" y="6467475"/>
            <a:ext cx="2143125" cy="200025"/>
          </a:xfrm>
          <a:prstGeom prst="rect">
            <a:avLst/>
          </a:prstGeom>
        </p:spPr>
      </p:pic>
      <p:sp>
        <p:nvSpPr>
          <p:cNvPr id="1048652" name="object 10"/>
          <p:cNvSpPr txBox="1">
            <a:spLocks noGrp="1"/>
          </p:cNvSpPr>
          <p:nvPr>
            <p:ph type="sldNum" sz="quarter" idx="7"/>
          </p:nvPr>
        </p:nvSpPr>
        <p:spPr>
          <a:xfrm>
            <a:off x="11353418" y="6473337"/>
            <a:ext cx="151129" cy="1339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048653" name="TextBox 10"/>
          <p:cNvSpPr txBox="1"/>
          <p:nvPr/>
        </p:nvSpPr>
        <p:spPr>
          <a:xfrm>
            <a:off x="990600" y="2217064"/>
            <a:ext cx="7924800" cy="675640"/>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048654" name="TextBox 11"/>
          <p:cNvSpPr txBox="1"/>
          <p:nvPr/>
        </p:nvSpPr>
        <p:spPr>
          <a:xfrm rot="10800000" flipV="1">
            <a:off x="1238846" y="2586725"/>
            <a:ext cx="4589859" cy="1005842"/>
          </a:xfrm>
          <a:prstGeom prst="rect">
            <a:avLst/>
          </a:prstGeom>
          <a:noFill/>
        </p:spPr>
        <p:txBody>
          <a:bodyPr wrap="square">
            <a:spAutoFit/>
          </a:bodyPr>
          <a:lstStyle/>
          <a:p>
            <a:r>
              <a:rPr lang="en-US" dirty="0"/>
              <a:t>"This project aims to develop an Excel-based system to track employee attendance, analyze patterns, and generate reports. The goal is to improve accuracy, reduce manual processing time, and provide actionable insights into attendance trends."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5"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6"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7"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58" name="object 5"/>
          <p:cNvSpPr txBox="1">
            <a:spLocks noGrp="1"/>
          </p:cNvSpPr>
          <p:nvPr>
            <p:ph type="title"/>
          </p:nvPr>
        </p:nvSpPr>
        <p:spPr>
          <a:xfrm>
            <a:off x="699452" y="891793"/>
            <a:ext cx="5014595" cy="397510"/>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2097162" name="object 6"/>
          <p:cNvPicPr>
            <a:picLocks/>
          </p:cNvPicPr>
          <p:nvPr/>
        </p:nvPicPr>
        <p:blipFill>
          <a:blip r:embed="rId2" cstate="print"/>
          <a:stretch>
            <a:fillRect/>
          </a:stretch>
        </p:blipFill>
        <p:spPr>
          <a:xfrm>
            <a:off x="723900" y="6172200"/>
            <a:ext cx="2181225" cy="485775"/>
          </a:xfrm>
          <a:prstGeom prst="rect">
            <a:avLst/>
          </a:prstGeom>
        </p:spPr>
      </p:pic>
      <p:sp>
        <p:nvSpPr>
          <p:cNvPr id="1048659" name="object 8"/>
          <p:cNvSpPr txBox="1">
            <a:spLocks noGrp="1"/>
          </p:cNvSpPr>
          <p:nvPr>
            <p:ph type="sldNum" sz="quarter" idx="7"/>
          </p:nvPr>
        </p:nvSpPr>
        <p:spPr>
          <a:xfrm>
            <a:off x="11353418" y="6473337"/>
            <a:ext cx="151129" cy="1339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48660" name="TextBox 10"/>
          <p:cNvSpPr txBox="1"/>
          <p:nvPr/>
        </p:nvSpPr>
        <p:spPr>
          <a:xfrm>
            <a:off x="2125266" y="1595504"/>
            <a:ext cx="3839766" cy="1691641"/>
          </a:xfrm>
          <a:prstGeom prst="rect">
            <a:avLst/>
          </a:prstGeom>
          <a:noFill/>
        </p:spPr>
        <p:txBody>
          <a:bodyPr wrap="square">
            <a:spAutoFit/>
          </a:bodyPr>
          <a:lstStyle/>
          <a:p>
            <a:r>
              <a:rPr lang="en-US" dirty="0"/>
              <a:t>*HR Managers</a:t>
            </a:r>
          </a:p>
          <a:p>
            <a:endParaRPr lang="en-US" dirty="0"/>
          </a:p>
          <a:p>
            <a:r>
              <a:rPr lang="en-US" dirty="0"/>
              <a:t>*Payroll Specialists</a:t>
            </a:r>
          </a:p>
          <a:p>
            <a:endParaRPr lang="en-US" dirty="0"/>
          </a:p>
          <a:p>
            <a:r>
              <a:rPr lang="en-US" dirty="0"/>
              <a:t>*Team leader /Supervisors</a:t>
            </a:r>
          </a:p>
          <a:p>
            <a:endParaRPr lang="en-US" dirty="0"/>
          </a:p>
          <a:p>
            <a:r>
              <a:rPr lang="en-US" dirty="0"/>
              <a:t>*Data Analysts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3" name="object 2"/>
          <p:cNvPicPr>
            <a:picLocks/>
          </p:cNvPicPr>
          <p:nvPr/>
        </p:nvPicPr>
        <p:blipFill>
          <a:blip r:embed="rId2" cstate="print"/>
          <a:stretch>
            <a:fillRect/>
          </a:stretch>
        </p:blipFill>
        <p:spPr>
          <a:xfrm>
            <a:off x="0" y="1476375"/>
            <a:ext cx="2695574" cy="3248025"/>
          </a:xfrm>
          <a:prstGeom prst="rect">
            <a:avLst/>
          </a:prstGeom>
        </p:spPr>
      </p:pic>
      <p:sp>
        <p:nvSpPr>
          <p:cNvPr id="1048661"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2"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3"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64"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2097164" name="object 7"/>
          <p:cNvPicPr>
            <a:picLocks/>
          </p:cNvPicPr>
          <p:nvPr/>
        </p:nvPicPr>
        <p:blipFill>
          <a:blip r:embed="rId3" cstate="print"/>
          <a:stretch>
            <a:fillRect/>
          </a:stretch>
        </p:blipFill>
        <p:spPr>
          <a:xfrm>
            <a:off x="676275" y="6467475"/>
            <a:ext cx="2143125" cy="200025"/>
          </a:xfrm>
          <a:prstGeom prst="rect">
            <a:avLst/>
          </a:prstGeom>
        </p:spPr>
      </p:pic>
      <p:sp>
        <p:nvSpPr>
          <p:cNvPr id="1048665"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48666" name="TextBox 9"/>
          <p:cNvSpPr txBox="1"/>
          <p:nvPr/>
        </p:nvSpPr>
        <p:spPr>
          <a:xfrm>
            <a:off x="3270647" y="2281555"/>
            <a:ext cx="6107906" cy="1754326"/>
          </a:xfrm>
          <a:prstGeom prst="rect">
            <a:avLst/>
          </a:prstGeom>
          <a:noFill/>
        </p:spPr>
        <p:txBody>
          <a:bodyPr wrap="square">
            <a:spAutoFit/>
          </a:bodyPr>
          <a:lstStyle/>
          <a:p>
            <a:r>
              <a:rPr lang="en-US" b="1" dirty="0"/>
              <a:t>•Solution:</a:t>
            </a:r>
            <a:r>
              <a:rPr lang="en-US" dirty="0"/>
              <a:t> An Excel-based attendance tracking system using tables, formulas, and pivot tables to efficiently manage and analyze attendance data.</a:t>
            </a:r>
          </a:p>
          <a:p>
            <a:r>
              <a:rPr lang="en-US" b="1" dirty="0"/>
              <a:t>•Approach: </a:t>
            </a:r>
            <a:r>
              <a:rPr lang="en-US" dirty="0"/>
              <a:t>Implement data validation, automated reporting through macros, and visualization tools to enhance data analysis and reporting capabilities.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7" name="Title 1"/>
          <p:cNvSpPr>
            <a:spLocks noGrp="1"/>
          </p:cNvSpPr>
          <p:nvPr>
            <p:ph type="title"/>
          </p:nvPr>
        </p:nvSpPr>
        <p:spPr/>
        <p:txBody>
          <a:bodyPr/>
          <a:lstStyle/>
          <a:p>
            <a:r>
              <a:rPr lang="en-IN" dirty="0"/>
              <a:t>Dataset Description</a:t>
            </a:r>
          </a:p>
        </p:txBody>
      </p:sp>
      <p:sp>
        <p:nvSpPr>
          <p:cNvPr id="1048668" name="TextBox 3"/>
          <p:cNvSpPr txBox="1"/>
          <p:nvPr/>
        </p:nvSpPr>
        <p:spPr>
          <a:xfrm>
            <a:off x="1732361" y="1364366"/>
            <a:ext cx="3527225" cy="2308324"/>
          </a:xfrm>
          <a:prstGeom prst="rect">
            <a:avLst/>
          </a:prstGeom>
          <a:noFill/>
        </p:spPr>
        <p:txBody>
          <a:bodyPr wrap="square">
            <a:spAutoFit/>
          </a:bodyPr>
          <a:lstStyle/>
          <a:p>
            <a:r>
              <a:rPr lang="en-US" b="1" dirty="0"/>
              <a:t>•Source:</a:t>
            </a:r>
            <a:r>
              <a:rPr lang="en-US" dirty="0"/>
              <a:t> Employee attendance records from company databases or manual logs.</a:t>
            </a:r>
          </a:p>
          <a:p>
            <a:r>
              <a:rPr lang="en-US" dirty="0"/>
              <a:t>•</a:t>
            </a:r>
            <a:r>
              <a:rPr lang="en-US" b="1" dirty="0"/>
              <a:t>Features:</a:t>
            </a:r>
            <a:r>
              <a:rPr lang="en-US" dirty="0"/>
              <a:t> Employee ID, Name, Date, Time In, Time Out, Absence Reason, etc.</a:t>
            </a:r>
          </a:p>
          <a:p>
            <a:r>
              <a:rPr lang="en-US" b="1" dirty="0"/>
              <a:t>•Format:</a:t>
            </a:r>
            <a:r>
              <a:rPr lang="en-US" dirty="0"/>
              <a:t> Excel spreadsheet with columns for each data point.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9"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70"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1"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2"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5" name="object 6"/>
          <p:cNvPicPr>
            <a:picLocks/>
          </p:cNvPicPr>
          <p:nvPr/>
        </p:nvPicPr>
        <p:blipFill>
          <a:blip r:embed="rId2" cstate="print"/>
          <a:stretch>
            <a:fillRect/>
          </a:stretch>
        </p:blipFill>
        <p:spPr>
          <a:xfrm>
            <a:off x="66675" y="3381373"/>
            <a:ext cx="2466975" cy="3419475"/>
          </a:xfrm>
          <a:prstGeom prst="rect">
            <a:avLst/>
          </a:prstGeom>
        </p:spPr>
      </p:pic>
      <p:sp>
        <p:nvSpPr>
          <p:cNvPr id="1048673"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48674"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48675" name="TextBox 8"/>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48676" name="TextBox 10"/>
          <p:cNvSpPr txBox="1"/>
          <p:nvPr/>
        </p:nvSpPr>
        <p:spPr>
          <a:xfrm>
            <a:off x="2657475" y="1955745"/>
            <a:ext cx="5517357" cy="4247317"/>
          </a:xfrm>
          <a:prstGeom prst="rect">
            <a:avLst/>
          </a:prstGeom>
          <a:noFill/>
        </p:spPr>
        <p:txBody>
          <a:bodyPr wrap="square">
            <a:spAutoFit/>
          </a:bodyPr>
          <a:lstStyle/>
          <a:p>
            <a:r>
              <a:rPr lang="en-US" dirty="0"/>
              <a:t>•</a:t>
            </a:r>
            <a:r>
              <a:rPr lang="en-US" b="1" dirty="0"/>
              <a:t>Automated Reporting</a:t>
            </a:r>
            <a:r>
              <a:rPr lang="en-US" dirty="0"/>
              <a:t>: Streamlines the generation of attendance reports with macros, reducing manual effort and error.</a:t>
            </a:r>
          </a:p>
          <a:p>
            <a:r>
              <a:rPr lang="en-US" b="1" dirty="0"/>
              <a:t>•Advanced Data Analysis</a:t>
            </a:r>
            <a:r>
              <a:rPr lang="en-US" dirty="0"/>
              <a:t>: Utilizes pivot tables and complex formulas to offer deep insights into attendance patterns and trends.</a:t>
            </a:r>
          </a:p>
          <a:p>
            <a:r>
              <a:rPr lang="en-US" b="1" dirty="0"/>
              <a:t>•Real-Time Visualization</a:t>
            </a:r>
            <a:r>
              <a:rPr lang="en-US" dirty="0"/>
              <a:t>: Employs dynamic charts and graphs for immediate, clear visual representation of attendance data</a:t>
            </a:r>
          </a:p>
          <a:p>
            <a:r>
              <a:rPr lang="en-US" b="1" dirty="0"/>
              <a:t>•Error Reduction:</a:t>
            </a:r>
            <a:r>
              <a:rPr lang="en-US" dirty="0"/>
              <a:t> Minimizes manual data entry errors through automated validation and consistent data formats.</a:t>
            </a:r>
          </a:p>
          <a:p>
            <a:r>
              <a:rPr lang="en-US" dirty="0"/>
              <a:t>•</a:t>
            </a:r>
            <a:r>
              <a:rPr lang="en-US" b="1" dirty="0"/>
              <a:t>User-Friendly</a:t>
            </a:r>
            <a:r>
              <a:rPr lang="en-US" dirty="0"/>
              <a:t> </a:t>
            </a:r>
            <a:r>
              <a:rPr lang="en-US" b="1" dirty="0"/>
              <a:t>Interface</a:t>
            </a:r>
            <a:r>
              <a:rPr lang="en-US" dirty="0"/>
              <a:t>: Provides an intuitive Excel-based system that is easy to navigate, even for users with limited technical expertise.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1</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            </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rajeswarivv1984@gmail.com</cp:lastModifiedBy>
  <cp:revision>1</cp:revision>
  <dcterms:created xsi:type="dcterms:W3CDTF">2024-03-29T04:07:22Z</dcterms:created>
  <dcterms:modified xsi:type="dcterms:W3CDTF">2024-09-29T14:40:17Z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c71c6e0398b94349ba5cea6cd7d2cb1b</vt:lpwstr>
  </property>
</Properties>
</file>