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pcwcs\OneDrive\Desktop\abinaya%20excel.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openimg count</c:v>
                </c:pt>
              </c:strCache>
            </c:strRef>
          </c:tx>
          <c:spPr>
            <a:solidFill>
              <a:schemeClr val="accent1"/>
            </a:solidFill>
            <a:ln>
              <a:noFill/>
            </a:ln>
            <a:effectLst/>
          </c:spPr>
          <c:invertIfNegative val="0"/>
          <c:cat>
            <c:multiLvlStrRef>
              <c:f>Sheet1!$A$2:$B$6</c:f>
              <c:multiLvlStrCache>
                <c:ptCount val="5"/>
                <c:lvl>
                  <c:pt idx="0">
                    <c:v>JAN</c:v>
                  </c:pt>
                  <c:pt idx="1">
                    <c:v>FEB</c:v>
                  </c:pt>
                  <c:pt idx="2">
                    <c:v>MAR</c:v>
                  </c:pt>
                  <c:pt idx="3">
                    <c:v>APRIL</c:v>
                  </c:pt>
                  <c:pt idx="4">
                    <c:v>MAY</c:v>
                  </c:pt>
                </c:lvl>
                <c:lvl>
                  <c:pt idx="0">
                    <c:v>1</c:v>
                  </c:pt>
                  <c:pt idx="1">
                    <c:v>2</c:v>
                  </c:pt>
                  <c:pt idx="2">
                    <c:v>3</c:v>
                  </c:pt>
                  <c:pt idx="3">
                    <c:v>4</c:v>
                  </c:pt>
                  <c:pt idx="4">
                    <c:v>5</c:v>
                  </c:pt>
                </c:lvl>
              </c:multiLvlStrCache>
            </c:multiLvlStrRef>
          </c:cat>
          <c:val>
            <c:numRef>
              <c:f>Sheet1!$C$2:$C$6</c:f>
              <c:numCache>
                <c:formatCode>General</c:formatCode>
                <c:ptCount val="5"/>
                <c:pt idx="0">
                  <c:v>150</c:v>
                </c:pt>
                <c:pt idx="1">
                  <c:v>170</c:v>
                </c:pt>
                <c:pt idx="2">
                  <c:v>181</c:v>
                </c:pt>
                <c:pt idx="3">
                  <c:v>183</c:v>
                </c:pt>
                <c:pt idx="4">
                  <c:v>190</c:v>
                </c:pt>
              </c:numCache>
            </c:numRef>
          </c:val>
          <c:extLst>
            <c:ext xmlns:c16="http://schemas.microsoft.com/office/drawing/2014/chart" uri="{C3380CC4-5D6E-409C-BE32-E72D297353CC}">
              <c16:uniqueId val="{00000000-4CED-4775-9E8B-BB25E00CAEE7}"/>
            </c:ext>
          </c:extLst>
        </c:ser>
        <c:ser>
          <c:idx val="1"/>
          <c:order val="1"/>
          <c:tx>
            <c:strRef>
              <c:f>Sheet1!$D$1</c:f>
              <c:strCache>
                <c:ptCount val="1"/>
                <c:pt idx="0">
                  <c:v>newjob</c:v>
                </c:pt>
              </c:strCache>
            </c:strRef>
          </c:tx>
          <c:spPr>
            <a:solidFill>
              <a:schemeClr val="accent2"/>
            </a:solidFill>
            <a:ln>
              <a:noFill/>
            </a:ln>
            <a:effectLst/>
          </c:spPr>
          <c:invertIfNegative val="0"/>
          <c:cat>
            <c:multiLvlStrRef>
              <c:f>Sheet1!$A$2:$B$6</c:f>
              <c:multiLvlStrCache>
                <c:ptCount val="5"/>
                <c:lvl>
                  <c:pt idx="0">
                    <c:v>JAN</c:v>
                  </c:pt>
                  <c:pt idx="1">
                    <c:v>FEB</c:v>
                  </c:pt>
                  <c:pt idx="2">
                    <c:v>MAR</c:v>
                  </c:pt>
                  <c:pt idx="3">
                    <c:v>APRIL</c:v>
                  </c:pt>
                  <c:pt idx="4">
                    <c:v>MAY</c:v>
                  </c:pt>
                </c:lvl>
                <c:lvl>
                  <c:pt idx="0">
                    <c:v>1</c:v>
                  </c:pt>
                  <c:pt idx="1">
                    <c:v>2</c:v>
                  </c:pt>
                  <c:pt idx="2">
                    <c:v>3</c:v>
                  </c:pt>
                  <c:pt idx="3">
                    <c:v>4</c:v>
                  </c:pt>
                  <c:pt idx="4">
                    <c:v>5</c:v>
                  </c:pt>
                </c:lvl>
              </c:multiLvlStrCache>
            </c:multiLvlStrRef>
          </c:cat>
          <c:val>
            <c:numRef>
              <c:f>Sheet1!$D$2:$D$6</c:f>
              <c:numCache>
                <c:formatCode>General</c:formatCode>
                <c:ptCount val="5"/>
                <c:pt idx="0">
                  <c:v>30</c:v>
                </c:pt>
                <c:pt idx="1">
                  <c:v>15</c:v>
                </c:pt>
                <c:pt idx="2">
                  <c:v>7</c:v>
                </c:pt>
                <c:pt idx="3">
                  <c:v>19</c:v>
                </c:pt>
                <c:pt idx="4">
                  <c:v>17</c:v>
                </c:pt>
              </c:numCache>
            </c:numRef>
          </c:val>
          <c:extLst>
            <c:ext xmlns:c16="http://schemas.microsoft.com/office/drawing/2014/chart" uri="{C3380CC4-5D6E-409C-BE32-E72D297353CC}">
              <c16:uniqueId val="{00000001-4CED-4775-9E8B-BB25E00CAEE7}"/>
            </c:ext>
          </c:extLst>
        </c:ser>
        <c:dLbls>
          <c:showLegendKey val="0"/>
          <c:showVal val="0"/>
          <c:showCatName val="0"/>
          <c:showSerName val="0"/>
          <c:showPercent val="0"/>
          <c:showBubbleSize val="0"/>
        </c:dLbls>
        <c:gapWidth val="219"/>
        <c:overlap val="-27"/>
        <c:axId val="1412945248"/>
        <c:axId val="1416735456"/>
      </c:barChart>
      <c:catAx>
        <c:axId val="141294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6735456"/>
        <c:crosses val="autoZero"/>
        <c:auto val="1"/>
        <c:lblAlgn val="ctr"/>
        <c:lblOffset val="100"/>
        <c:noMultiLvlLbl val="0"/>
      </c:catAx>
      <c:valAx>
        <c:axId val="1416735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945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5053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a:latin typeface="Times New Roman" panose="02020603050405020304" pitchFamily="18" charset="0"/>
                <a:cs typeface="Times New Roman" panose="02020603050405020304" pitchFamily="18" charset="0"/>
              </a:rPr>
              <a:t>A.ABINAYA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sz="2400" dirty="0">
                <a:latin typeface="Times New Roman" panose="02020603050405020304" pitchFamily="18" charset="0"/>
                <a:cs typeface="Times New Roman" panose="02020603050405020304" pitchFamily="18" charset="0"/>
              </a:rPr>
              <a:t>312200896</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B.COM ( COMPUTER APPLICATIONS) </a:t>
            </a:r>
          </a:p>
          <a:p>
            <a:r>
              <a:rPr lang="en-IN" sz="2400" dirty="0">
                <a:latin typeface="Times New Roman" panose="02020603050405020304" pitchFamily="18" charset="0"/>
                <a:cs typeface="Times New Roman" panose="02020603050405020304" pitchFamily="18" charset="0"/>
              </a:rPr>
              <a:t>COLLEGE : PACHAIYAPPA’S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9318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598486" y="1191020"/>
            <a:ext cx="9601200"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the "Employee Performance Analysis Using Excel" project, the modeling phase involves setting up the Excel workbook with various tools and techniques to analyze and visualize the data effectively. Here’s how each component will be used:</a:t>
            </a:r>
          </a:p>
          <a:p>
            <a:r>
              <a:rPr lang="en-US" b="1" dirty="0">
                <a:latin typeface="Times New Roman" panose="02020603050405020304" pitchFamily="18" charset="0"/>
                <a:cs typeface="Times New Roman" panose="02020603050405020304" pitchFamily="18" charset="0"/>
              </a:rPr>
              <a:t>1. Data Filtering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sort and refine the data to focus on specific criteria, such as department, date range, or individual employee performance.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cs typeface="Times New Roman" panose="02020603050405020304" pitchFamily="18" charset="0"/>
              </a:rPr>
              <a:t>: Excel’s filtering feature will be applied to datasets, allowing users to easily narrow down the data to view only the relevant information. For example, filtering by department or by performance rating.</a:t>
            </a:r>
          </a:p>
          <a:p>
            <a:r>
              <a:rPr lang="en-US" b="1" dirty="0">
                <a:latin typeface="Times New Roman" panose="02020603050405020304" pitchFamily="18" charset="0"/>
                <a:cs typeface="Times New Roman" panose="02020603050405020304" pitchFamily="18" charset="0"/>
              </a:rPr>
              <a:t>2. Pivot Tables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summarize and analyze large datasets by grouping and aggregating data based on different performance metrics.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cs typeface="Times New Roman" panose="02020603050405020304"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8023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Charts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visualize the data in an easily interpretable format, making trends and patterns more apparent.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cs typeface="Times New Roman" panose="02020603050405020304" pitchFamily="18" charset="0"/>
              </a:rPr>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latin typeface="Times New Roman" panose="02020603050405020304" pitchFamily="18" charset="0"/>
                <a:cs typeface="Times New Roman" panose="02020603050405020304" pitchFamily="18" charset="0"/>
              </a:rPr>
              <a:t>4. Conditional Formatting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To highlight specific data points that meet certain conditions, making it easier to spot trends, outliers, or areas of concern.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Implementation</a:t>
            </a:r>
            <a:r>
              <a:rPr lang="en-US" dirty="0">
                <a:latin typeface="Times New Roman" panose="02020603050405020304" pitchFamily="18" charset="0"/>
                <a:cs typeface="Times New Roman" panose="02020603050405020304" pitchFamily="18" charset="0"/>
              </a:rPr>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AD0480F-CB9B-149B-6AD1-7FD017B13ACD}"/>
              </a:ext>
            </a:extLst>
          </p:cNvPr>
          <p:cNvGraphicFramePr>
            <a:graphicFrameLocks/>
          </p:cNvGraphicFramePr>
          <p:nvPr>
            <p:extLst>
              <p:ext uri="{D42A27DB-BD31-4B8C-83A1-F6EECF244321}">
                <p14:modId xmlns:p14="http://schemas.microsoft.com/office/powerpoint/2010/main" val="2631805701"/>
              </p:ext>
            </p:extLst>
          </p:nvPr>
        </p:nvGraphicFramePr>
        <p:xfrm>
          <a:off x="1743075" y="2057400"/>
          <a:ext cx="6638925"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755333" y="1524000"/>
            <a:ext cx="6255068"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16044"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Attrition</a:t>
            </a:r>
            <a:r>
              <a:rPr lang="en-US" sz="4400" b="1" dirty="0">
                <a:solidFill>
                  <a:srgbClr val="0F0F0F"/>
                </a:solidFill>
                <a:latin typeface="Times New Roman" panose="02020603050405020304" pitchFamily="18" charset="0"/>
                <a:cs typeface="Times New Roman" panose="02020603050405020304" pitchFamily="18" charset="0"/>
              </a:rPr>
              <a:t> Analysis using </a:t>
            </a:r>
            <a:r>
              <a:rPr lang="en-IN" sz="4400" b="1" dirty="0">
                <a:solidFill>
                  <a:srgbClr val="0F0F0F"/>
                </a:solidFill>
                <a:latin typeface="Times New Roman" panose="02020603050405020304" pitchFamily="18" charset="0"/>
                <a:cs typeface="Times New Roman" panose="02020603050405020304" pitchFamily="18" charset="0"/>
              </a:rPr>
              <a:t>Excel Dashboard</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55848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624897" y="809625"/>
            <a:ext cx="5029200" cy="698652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a:t>
            </a:r>
            <a:r>
              <a:rPr lang="en-IN" sz="2800" b="0" i="0" dirty="0">
                <a:solidFill>
                  <a:srgbClr val="0D0D0D"/>
                </a:solidFill>
                <a:effectLst/>
                <a:latin typeface="Times New Roman" panose="02020603050405020304" pitchFamily="18" charset="0"/>
                <a:cs typeface="Times New Roman" panose="02020603050405020304" pitchFamily="18" charset="0"/>
              </a:rPr>
              <a:t>Proposition</a:t>
            </a:r>
          </a:p>
          <a:p>
            <a:pPr algn="l">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 Employees performance rating card and dashboard in excel</a:t>
            </a:r>
          </a:p>
          <a:p>
            <a:pPr algn="l">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Key feature of employees performance rating card and dashboard</a:t>
            </a:r>
          </a:p>
          <a:p>
            <a:pPr algn="l">
              <a:buFont typeface="+mj-lt"/>
              <a:buAutoNum type="arabicPeriod"/>
            </a:pPr>
            <a:r>
              <a:rPr lang="en-IN" sz="2800" b="0" i="0" dirty="0">
                <a:solidFill>
                  <a:srgbClr val="0D0D0D"/>
                </a:solidFill>
                <a:effectLst/>
                <a:latin typeface="Times New Roman" panose="02020603050405020304" pitchFamily="18" charset="0"/>
                <a:cs typeface="Times New Roman" panose="02020603050405020304" pitchFamily="18" charset="0"/>
              </a:rPr>
              <a:t>Result and discussion</a:t>
            </a:r>
          </a:p>
          <a:p>
            <a:pPr algn="l"/>
            <a:r>
              <a:rPr lang="en-IN" sz="2800" dirty="0">
                <a:solidFill>
                  <a:srgbClr val="0D0D0D"/>
                </a:solidFill>
                <a:latin typeface="Times New Roman" panose="02020603050405020304" pitchFamily="18" charset="0"/>
                <a:cs typeface="Times New Roman" panose="02020603050405020304" pitchFamily="18" charset="0"/>
              </a:rPr>
              <a:t>8. Conclusion</a:t>
            </a:r>
          </a:p>
          <a:p>
            <a:pPr algn="l"/>
            <a:endParaRPr lang="en-IN" sz="2800" dirty="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8527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IN"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504826" y="2468999"/>
            <a:ext cx="7391400" cy="2308324"/>
          </a:xfrm>
          <a:prstGeom prst="rect">
            <a:avLst/>
          </a:prstGeom>
          <a:noFill/>
        </p:spPr>
        <p:txBody>
          <a:bodyPr wrap="square">
            <a:spAutoFit/>
          </a:bodyPr>
          <a:lstStyle/>
          <a:p>
            <a:pPr algn="just"/>
            <a:r>
              <a:rPr lang="en-US" sz="2400" dirty="0"/>
              <a:t>	</a:t>
            </a:r>
            <a:r>
              <a:rPr lang="en-US" sz="2400" dirty="0">
                <a:latin typeface="Times New Roman" panose="02020603050405020304" pitchFamily="18" charset="0"/>
                <a:cs typeface="Times New Roman" panose="02020603050405020304" pitchFamily="18" charset="0"/>
              </a:rPr>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a:t>
            </a:r>
            <a:r>
              <a:rPr lang="en-IN" sz="2400" dirty="0">
                <a:latin typeface="Times New Roman" panose="02020603050405020304" pitchFamily="18" charset="0"/>
                <a:cs typeface="Times New Roman" panose="02020603050405020304" pitchFamily="18" charset="0"/>
              </a:rPr>
              <a:t>strengths.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79475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6063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 Resources (HR) Managers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 Managers/Supervisors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Senior Management/Executives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12528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3086100" y="1804660"/>
            <a:ext cx="60198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Insights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Efficiency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Employee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Performance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 Solution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914400" y="1295400"/>
            <a:ext cx="11277600" cy="4093428"/>
          </a:xfrm>
          <a:prstGeom prst="rect">
            <a:avLst/>
          </a:prstGeom>
          <a:noFill/>
        </p:spPr>
        <p:txBody>
          <a:bodyPr wrap="square">
            <a:spAutoFit/>
          </a:bodyPr>
          <a:lstStyle/>
          <a:p>
            <a:pPr algn="l" fontAlgn="base"/>
            <a:r>
              <a:rPr lang="en-US" sz="2000" b="1" i="0" dirty="0">
                <a:solidFill>
                  <a:srgbClr val="202124"/>
                </a:solidFill>
                <a:effectLst/>
                <a:latin typeface="Times New Roman" panose="02020603050405020304" pitchFamily="18" charset="0"/>
                <a:cs typeface="Times New Roman" panose="02020603050405020304" pitchFamily="18" charset="0"/>
              </a:rPr>
              <a:t>Descriptions for each of the columns in the dataset:</a:t>
            </a:r>
          </a:p>
          <a:p>
            <a:pPr algn="l" fontAlgn="base">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Employee ID:</a:t>
            </a:r>
            <a:r>
              <a:rPr lang="en-US" sz="2000" b="0" i="0" dirty="0">
                <a:solidFill>
                  <a:srgbClr val="3C4043"/>
                </a:solidFill>
                <a:effectLst/>
                <a:latin typeface="Times New Roman" panose="02020603050405020304" pitchFamily="18" charset="0"/>
                <a:cs typeface="Times New Roman" panose="02020603050405020304" pitchFamily="18" charset="0"/>
              </a:rPr>
              <a:t> Unique identifier for each employee in the organization.</a:t>
            </a:r>
          </a:p>
          <a:p>
            <a:pPr algn="l" fontAlgn="base">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First Name:</a:t>
            </a:r>
            <a:r>
              <a:rPr lang="en-US" sz="2000" b="0" i="0" dirty="0">
                <a:solidFill>
                  <a:srgbClr val="3C4043"/>
                </a:solidFill>
                <a:effectLst/>
                <a:latin typeface="Times New Roman" panose="02020603050405020304" pitchFamily="18" charset="0"/>
                <a:cs typeface="Times New Roman" panose="02020603050405020304" pitchFamily="18" charset="0"/>
              </a:rPr>
              <a:t> The first name of the employee.</a:t>
            </a:r>
          </a:p>
          <a:p>
            <a:pPr algn="l" fontAlgn="base">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Last Name:</a:t>
            </a:r>
            <a:r>
              <a:rPr lang="en-US" sz="2000" b="0" i="0" dirty="0">
                <a:solidFill>
                  <a:srgbClr val="3C4043"/>
                </a:solidFill>
                <a:effectLst/>
                <a:latin typeface="Times New Roman" panose="02020603050405020304" pitchFamily="18" charset="0"/>
                <a:cs typeface="Times New Roman" panose="02020603050405020304" pitchFamily="18" charset="0"/>
              </a:rPr>
              <a:t> The last name of the employee.</a:t>
            </a:r>
          </a:p>
          <a:p>
            <a:pPr algn="l" fontAlgn="base">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Email:</a:t>
            </a:r>
            <a:r>
              <a:rPr lang="en-US" sz="2000" b="0" i="0" dirty="0">
                <a:solidFill>
                  <a:srgbClr val="3C4043"/>
                </a:solidFill>
                <a:effectLst/>
                <a:latin typeface="Times New Roman" panose="02020603050405020304" pitchFamily="18" charset="0"/>
                <a:cs typeface="Times New Roman" panose="02020603050405020304" pitchFamily="18" charset="0"/>
              </a:rPr>
              <a:t> The email address associated with the employee's communication within the organization.</a:t>
            </a:r>
          </a:p>
          <a:p>
            <a:pPr algn="l" fontAlgn="base">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Business Unit:</a:t>
            </a:r>
            <a:r>
              <a:rPr lang="en-US" sz="2000" b="0" i="0" dirty="0">
                <a:solidFill>
                  <a:srgbClr val="3C4043"/>
                </a:solidFill>
                <a:effectLst/>
                <a:latin typeface="Times New Roman" panose="02020603050405020304" pitchFamily="18" charset="0"/>
                <a:cs typeface="Times New Roman" panose="02020603050405020304" pitchFamily="18" charset="0"/>
              </a:rPr>
              <a:t> The specific business unit or department to which the employee belongs.</a:t>
            </a:r>
          </a:p>
          <a:p>
            <a:pPr algn="l" fontAlgn="base">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State:</a:t>
            </a:r>
            <a:r>
              <a:rPr lang="en-US" sz="2000" b="0" i="0" dirty="0">
                <a:solidFill>
                  <a:srgbClr val="3C4043"/>
                </a:solidFill>
                <a:effectLst/>
                <a:latin typeface="Times New Roman" panose="02020603050405020304" pitchFamily="18" charset="0"/>
                <a:cs typeface="Times New Roman" panose="02020603050405020304" pitchFamily="18" charset="0"/>
              </a:rPr>
              <a:t> The state or region where the employee is located.</a:t>
            </a:r>
          </a:p>
          <a:p>
            <a:pPr algn="l" fontAlgn="base">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Job Function:</a:t>
            </a:r>
            <a:r>
              <a:rPr lang="en-US" sz="2000" b="0" i="0" dirty="0">
                <a:solidFill>
                  <a:srgbClr val="3C4043"/>
                </a:solidFill>
                <a:effectLst/>
                <a:latin typeface="Times New Roman" panose="02020603050405020304" pitchFamily="18" charset="0"/>
                <a:cs typeface="Times New Roman" panose="02020603050405020304" pitchFamily="18" charset="0"/>
              </a:rPr>
              <a:t> A brief description of the employee's primary job function or role.</a:t>
            </a:r>
          </a:p>
          <a:p>
            <a:pPr algn="l" fontAlgn="base">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Gender:</a:t>
            </a:r>
            <a:r>
              <a:rPr lang="en-US" sz="2000" b="0" i="0" dirty="0">
                <a:solidFill>
                  <a:srgbClr val="3C4043"/>
                </a:solidFill>
                <a:effectLst/>
                <a:latin typeface="Times New Roman" panose="02020603050405020304" pitchFamily="18" charset="0"/>
                <a:cs typeface="Times New Roman" panose="02020603050405020304" pitchFamily="18" charset="0"/>
              </a:rPr>
              <a:t> A code representing the gender of the employee (e.g., M for Male, F for Female, N for Non-binary).</a:t>
            </a:r>
          </a:p>
          <a:p>
            <a:pPr algn="l" fontAlgn="base">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Performance Score:</a:t>
            </a:r>
            <a:r>
              <a:rPr lang="en-US" sz="2000" b="0" i="0" dirty="0">
                <a:solidFill>
                  <a:srgbClr val="3C4043"/>
                </a:solidFill>
                <a:effectLst/>
                <a:latin typeface="Times New Roman" panose="02020603050405020304" pitchFamily="18" charset="0"/>
                <a:cs typeface="Times New Roman" panose="02020603050405020304" pitchFamily="18" charset="0"/>
              </a:rPr>
              <a:t> A score indicating the employee's performance level (e.g., Excellent, Satisfactory, Needs Improvement).</a:t>
            </a:r>
          </a:p>
          <a:p>
            <a:pPr algn="l" fontAlgn="base">
              <a:buFont typeface="+mj-lt"/>
              <a:buAutoNum type="arabicPeriod"/>
            </a:pPr>
            <a:r>
              <a:rPr lang="en-US" sz="2000" b="1" i="0" dirty="0">
                <a:solidFill>
                  <a:srgbClr val="3C4043"/>
                </a:solidFill>
                <a:effectLst/>
                <a:latin typeface="Times New Roman" panose="02020603050405020304" pitchFamily="18" charset="0"/>
                <a:cs typeface="Times New Roman" panose="02020603050405020304" pitchFamily="18" charset="0"/>
              </a:rPr>
              <a:t>Current Employee Rating:</a:t>
            </a:r>
            <a:r>
              <a:rPr lang="en-US" sz="2000" b="0" i="0" dirty="0">
                <a:solidFill>
                  <a:srgbClr val="3C4043"/>
                </a:solidFill>
                <a:effectLst/>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10766043"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Analytics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Alerts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971</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Abinaya Abinaya</cp:lastModifiedBy>
  <cp:revision>22</cp:revision>
  <dcterms:created xsi:type="dcterms:W3CDTF">2024-03-29T15:07:22Z</dcterms:created>
  <dcterms:modified xsi:type="dcterms:W3CDTF">2024-09-04T03:23:49Z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