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ataset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[dataset.xlsx]Sheet5!PivotTable2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711741870589531"/>
          <c:y val="6.9919072615923006E-2"/>
          <c:w val="0.60766404199475066"/>
          <c:h val="0.802854695246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Sheet5!$B$4:$B$5</c:f>
              <c:strCache>
                <c:ptCount val="1"/>
                <c:pt idx="0">
                  <c:v>Accounting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Sheet5!$B$6:$B$9</c:f>
              <c:numCache>
                <c:formatCode>General</c:formatCode>
                <c:ptCount val="3"/>
                <c:pt idx="1">
                  <c:v>52963.65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A5-DF45-99AF-CE8A1EDDA961}"/>
            </c:ext>
          </c:extLst>
        </c:ser>
        <c:ser>
          <c:idx val="1"/>
          <c:order val="1"/>
          <c:tx>
            <c:strRef>
              <c:f>Sheet5!$C$4:$C$5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Sheet5!$C$6:$C$9</c:f>
              <c:numCache>
                <c:formatCode>General</c:formatCode>
                <c:ptCount val="3"/>
                <c:pt idx="0">
                  <c:v>226534.16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A5-DF45-99AF-CE8A1EDDA961}"/>
            </c:ext>
          </c:extLst>
        </c:ser>
        <c:ser>
          <c:idx val="2"/>
          <c:order val="2"/>
          <c:tx>
            <c:strRef>
              <c:f>Sheet5!$D$4:$D$5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Sheet5!$D$6:$D$9</c:f>
              <c:numCache>
                <c:formatCode>General</c:formatCode>
                <c:ptCount val="3"/>
                <c:pt idx="0">
                  <c:v>114425.19</c:v>
                </c:pt>
                <c:pt idx="1">
                  <c:v>202275.1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A5-DF45-99AF-CE8A1EDDA961}"/>
            </c:ext>
          </c:extLst>
        </c:ser>
        <c:ser>
          <c:idx val="3"/>
          <c:order val="3"/>
          <c:tx>
            <c:strRef>
              <c:f>Sheet5!$E$4:$E$5</c:f>
              <c:strCache>
                <c:ptCount val="1"/>
                <c:pt idx="0">
                  <c:v>Human Resources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Sheet5!$E$6:$E$9</c:f>
              <c:numCache>
                <c:formatCode>General</c:formatCode>
                <c:ptCount val="3"/>
                <c:pt idx="1">
                  <c:v>50310.09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A5-DF45-99AF-CE8A1EDDA961}"/>
            </c:ext>
          </c:extLst>
        </c:ser>
        <c:ser>
          <c:idx val="4"/>
          <c:order val="4"/>
          <c:tx>
            <c:strRef>
              <c:f>Sheet5!$F$4:$F$5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Sheet5!$F$6:$F$9</c:f>
              <c:numCache>
                <c:formatCode>General</c:formatCode>
                <c:ptCount val="3"/>
                <c:pt idx="0">
                  <c:v>66017.179999999993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A5-DF45-99AF-CE8A1EDDA961}"/>
            </c:ext>
          </c:extLst>
        </c:ser>
        <c:ser>
          <c:idx val="5"/>
          <c:order val="5"/>
          <c:tx>
            <c:strRef>
              <c:f>Sheet5!$G$4:$G$5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Sheet5!$G$6:$G$9</c:f>
              <c:numCache>
                <c:formatCode>General</c:formatCode>
                <c:ptCount val="3"/>
                <c:pt idx="1">
                  <c:v>105468.7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A5-DF45-99AF-CE8A1EDDA961}"/>
            </c:ext>
          </c:extLst>
        </c:ser>
        <c:ser>
          <c:idx val="6"/>
          <c:order val="6"/>
          <c:tx>
            <c:strRef>
              <c:f>Sheet5!$H$4:$H$5</c:f>
              <c:strCache>
                <c:ptCount val="1"/>
                <c:pt idx="0">
                  <c:v>Research and Development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Sheet5!$H$6:$H$9</c:f>
              <c:numCache>
                <c:formatCode>General</c:formatCode>
                <c:ptCount val="3"/>
                <c:pt idx="1">
                  <c:v>127027.63999999998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A5-DF45-99AF-CE8A1EDDA961}"/>
            </c:ext>
          </c:extLst>
        </c:ser>
        <c:ser>
          <c:idx val="7"/>
          <c:order val="7"/>
          <c:tx>
            <c:strRef>
              <c:f>Sheet5!$I$4:$I$5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Sheet5!$I$6:$I$9</c:f>
              <c:numCache>
                <c:formatCode>General</c:formatCode>
                <c:ptCount val="3"/>
                <c:pt idx="1">
                  <c:v>62195.47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5A5-DF45-99AF-CE8A1EDDA961}"/>
            </c:ext>
          </c:extLst>
        </c:ser>
        <c:ser>
          <c:idx val="8"/>
          <c:order val="8"/>
          <c:tx>
            <c:strRef>
              <c:f>Sheet5!$J$4:$J$5</c:f>
              <c:strCache>
                <c:ptCount val="1"/>
                <c:pt idx="0">
                  <c:v>Services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Sheet5!$J$6:$J$9</c:f>
              <c:numCache>
                <c:formatCode>General</c:formatCode>
                <c:ptCount val="3"/>
                <c:pt idx="0">
                  <c:v>128193.62</c:v>
                </c:pt>
                <c:pt idx="1">
                  <c:v>69913.39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A5-DF45-99AF-CE8A1EDDA961}"/>
            </c:ext>
          </c:extLst>
        </c:ser>
        <c:ser>
          <c:idx val="9"/>
          <c:order val="9"/>
          <c:tx>
            <c:strRef>
              <c:f>Sheet5!$K$4:$K$5</c:f>
              <c:strCache>
                <c:ptCount val="1"/>
                <c:pt idx="0">
                  <c:v>Support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Sheet5!$K$6:$K$9</c:f>
              <c:numCache>
                <c:formatCode>General</c:formatCode>
                <c:ptCount val="3"/>
                <c:pt idx="1">
                  <c:v>115351.31</c:v>
                </c:pt>
                <c:pt idx="2">
                  <c:v>104802.63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5A5-DF45-99AF-CE8A1EDDA961}"/>
            </c:ext>
          </c:extLst>
        </c:ser>
        <c:ser>
          <c:idx val="10"/>
          <c:order val="10"/>
          <c:tx>
            <c:strRef>
              <c:f>Sheet5!$L$4:$L$5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Sheet5!$A$6:$A$9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Sheet5!$L$6:$L$9</c:f>
              <c:numCache>
                <c:formatCode>General</c:formatCode>
                <c:ptCount val="3"/>
                <c:pt idx="0">
                  <c:v>259603.7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A5-DF45-99AF-CE8A1EDDA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989696"/>
        <c:axId val="93082368"/>
      </c:barChart>
      <c:catAx>
        <c:axId val="136989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3082368"/>
        <c:crosses val="autoZero"/>
        <c:auto val="1"/>
        <c:lblAlgn val="ctr"/>
        <c:lblOffset val="100"/>
        <c:noMultiLvlLbl val="0"/>
      </c:catAx>
      <c:valAx>
        <c:axId val="93082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9896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/>
              <a:t> </a:t>
            </a:r>
            <a:r>
              <a:rPr lang="en-US" sz="2400" dirty="0" err="1"/>
              <a:t>Abinaya</a:t>
            </a:r>
            <a:r>
              <a:rPr lang="en-US" sz="2400"/>
              <a:t> L </a:t>
            </a:r>
            <a:endParaRPr lang="en-US" sz="2400" dirty="0"/>
          </a:p>
          <a:p>
            <a:r>
              <a:rPr lang="en-US" sz="2400" b="1" dirty="0"/>
              <a:t>REGISTER NO:</a:t>
            </a:r>
            <a:r>
              <a:rPr lang="en-US" sz="2400" dirty="0"/>
              <a:t> 312216896</a:t>
            </a:r>
          </a:p>
          <a:p>
            <a:r>
              <a:rPr lang="en-US" sz="2400" b="1" dirty="0"/>
              <a:t>DEPARTMENT: </a:t>
            </a:r>
            <a:r>
              <a:rPr lang="en-US" sz="2400" dirty="0"/>
              <a:t>B.Com(General)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Shri Krishnaswamy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ECB77-037E-F7E9-66ED-EAC567D2C202}"/>
              </a:ext>
            </a:extLst>
          </p:cNvPr>
          <p:cNvSpPr txBox="1"/>
          <p:nvPr/>
        </p:nvSpPr>
        <p:spPr>
          <a:xfrm>
            <a:off x="693657" y="1351508"/>
            <a:ext cx="84613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Approach: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Data Cleaning: </a:t>
            </a:r>
            <a:r>
              <a:rPr lang="en-US" sz="2400" dirty="0"/>
              <a:t>Address missing data and outliers to ensure accurate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Pivot Tables:</a:t>
            </a:r>
            <a:r>
              <a:rPr lang="en-US" sz="2400" dirty="0"/>
              <a:t> For summarizing and slicing data by departments, roles, gender,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Statistical Analysis:</a:t>
            </a:r>
            <a:r>
              <a:rPr lang="en-US" sz="2400" dirty="0"/>
              <a:t> Conducting comparisons (e.g., mean salaries, pay gap calculations).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Visualization: </a:t>
            </a:r>
            <a:r>
              <a:rPr lang="en-US" sz="2400" dirty="0"/>
              <a:t>Charts and graphs for easy interpretation of the data.</a:t>
            </a:r>
          </a:p>
          <a:p>
            <a:pPr algn="l"/>
            <a:r>
              <a:rPr lang="en-US" sz="2400" b="1" dirty="0"/>
              <a:t>Tools Used:</a:t>
            </a:r>
            <a:r>
              <a:rPr lang="en-US" sz="2400" dirty="0"/>
              <a:t> Excel (Pivot Tables, Conditional Formatting, Charts, Formulas).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6677017-8062-0125-9F2B-4A949F49D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848439"/>
              </p:ext>
            </p:extLst>
          </p:nvPr>
        </p:nvGraphicFramePr>
        <p:xfrm>
          <a:off x="-366713" y="1602581"/>
          <a:ext cx="9810750" cy="393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1E046-4887-06DC-9116-C2B52C1A1386}"/>
              </a:ext>
            </a:extLst>
          </p:cNvPr>
          <p:cNvSpPr txBox="1"/>
          <p:nvPr/>
        </p:nvSpPr>
        <p:spPr>
          <a:xfrm>
            <a:off x="755331" y="1482327"/>
            <a:ext cx="806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Summary of Insights: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 comprehensive understanding of salary and compensation structures across the company.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Identified areas where salary adjustments are needed to ensure fairness and competitiveness.</a:t>
            </a:r>
          </a:p>
          <a:p>
            <a:pPr algn="l"/>
            <a:r>
              <a:rPr lang="en-US" sz="2400" b="1" dirty="0"/>
              <a:t>Next Steps: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Implement data-driven recommendations.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Monitor salary distribution regularly using the provided Excel dashboard.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Continuously benchmark against the market to stay competitive.</a:t>
            </a:r>
          </a:p>
          <a:p>
            <a:pPr algn="l"/>
            <a:r>
              <a:rPr lang="en-US" sz="2400" b="1" dirty="0"/>
              <a:t>Impact:</a:t>
            </a:r>
            <a:r>
              <a:rPr lang="en-US" sz="2400" dirty="0"/>
              <a:t> Improved employee satisfaction and retention through fair and competitive compensation.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 through Excel Data Modelling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019" y="553641"/>
            <a:ext cx="6862809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l"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PROBLEM	STA</a:t>
            </a:r>
            <a:r>
              <a:rPr lang="en-US" sz="4250" spc="-20" dirty="0"/>
              <a:t>TEMENT </a:t>
            </a:r>
            <a:br>
              <a:rPr lang="en-US" sz="4250" spc="-20" dirty="0"/>
            </a:br>
            <a:endParaRPr sz="4250" b="0" spc="-2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D080C-B529-034A-3947-EB3765AC4CAF}"/>
              </a:ext>
            </a:extLst>
          </p:cNvPr>
          <p:cNvSpPr txBox="1"/>
          <p:nvPr/>
        </p:nvSpPr>
        <p:spPr>
          <a:xfrm>
            <a:off x="906019" y="1643063"/>
            <a:ext cx="7504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Objective</a:t>
            </a:r>
            <a:r>
              <a:rPr lang="en-US" sz="2400" dirty="0"/>
              <a:t>: Analyze employee salary and compensation data to: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Ensure fairness in pay distribution.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Identify salary discrepancies across departments and roles.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Compare internal salaries with market benchmarks.</a:t>
            </a:r>
          </a:p>
          <a:p>
            <a:pPr algn="l"/>
            <a:r>
              <a:rPr lang="en-US" sz="2400" b="1" dirty="0"/>
              <a:t>Key Concerns: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Is there a gender pay gap?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Are high performers rewarded fairly?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Is the company’s compensation competitive in the market?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FA769-5661-4946-9273-DB88F408D053}"/>
              </a:ext>
            </a:extLst>
          </p:cNvPr>
          <p:cNvSpPr txBox="1"/>
          <p:nvPr/>
        </p:nvSpPr>
        <p:spPr>
          <a:xfrm>
            <a:off x="739775" y="1740991"/>
            <a:ext cx="8100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Purpose</a:t>
            </a:r>
            <a:r>
              <a:rPr lang="en-US" sz="2400" dirty="0"/>
              <a:t>: To provide XYZ Corporation with insights into their compensation structure and identify areas of improvement.</a:t>
            </a:r>
          </a:p>
          <a:p>
            <a:pPr algn="l"/>
            <a:r>
              <a:rPr lang="en-US" sz="2400" b="1" dirty="0"/>
              <a:t>Scope:</a:t>
            </a:r>
            <a:r>
              <a:rPr lang="en-US" sz="24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Data Analysis:</a:t>
            </a:r>
            <a:r>
              <a:rPr lang="en-US" sz="2400" dirty="0"/>
              <a:t> Salary distribution, gender pay gap, compensation trends, market competitiveness.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Tools: </a:t>
            </a:r>
            <a:r>
              <a:rPr lang="en-US" sz="2400" dirty="0"/>
              <a:t>Excel for data modeling, pivot tables, and visualizations.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Deliverables:</a:t>
            </a:r>
            <a:r>
              <a:rPr lang="en-US" sz="2400" dirty="0"/>
              <a:t> Interactive Excel dashboard, detailed reports, and recommendations for salary adjustments.</a:t>
            </a:r>
          </a:p>
          <a:p>
            <a:pPr algn="l"/>
            <a:r>
              <a:rPr lang="en-US" sz="2400" b="1" dirty="0"/>
              <a:t>Timeline: </a:t>
            </a:r>
            <a:r>
              <a:rPr lang="en-US" sz="2400" dirty="0"/>
              <a:t>A four-week project plan from data collection to final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B57C5-1C18-7FDF-A556-669ACBC00C39}"/>
              </a:ext>
            </a:extLst>
          </p:cNvPr>
          <p:cNvSpPr txBox="1"/>
          <p:nvPr/>
        </p:nvSpPr>
        <p:spPr>
          <a:xfrm>
            <a:off x="875109" y="1732359"/>
            <a:ext cx="6147197" cy="261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DA9DF-4305-1EFA-DA1E-2A60D32EAAC9}"/>
              </a:ext>
            </a:extLst>
          </p:cNvPr>
          <p:cNvSpPr txBox="1"/>
          <p:nvPr/>
        </p:nvSpPr>
        <p:spPr>
          <a:xfrm>
            <a:off x="723900" y="2215277"/>
            <a:ext cx="8123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HR Department:</a:t>
            </a:r>
            <a:r>
              <a:rPr lang="en-US" sz="2400" dirty="0"/>
              <a:t> To review and adjust compensation strategies.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Executive Management:</a:t>
            </a:r>
            <a:r>
              <a:rPr lang="en-US" sz="2400" dirty="0"/>
              <a:t> To ensure the company remains competitive and fair.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Department Heads:</a:t>
            </a:r>
            <a:r>
              <a:rPr lang="en-US" sz="2400" dirty="0"/>
              <a:t> To understand salary trends and address pay discrepancies in their teams.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Employees (Indirectly):</a:t>
            </a:r>
            <a:r>
              <a:rPr lang="en-US" sz="2400" dirty="0"/>
              <a:t> Ensuring fair compensation increases employee satisfaction and retention.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4927A-F59F-D911-E18C-B67757A9CFF1}"/>
              </a:ext>
            </a:extLst>
          </p:cNvPr>
          <p:cNvSpPr txBox="1"/>
          <p:nvPr/>
        </p:nvSpPr>
        <p:spPr>
          <a:xfrm>
            <a:off x="558165" y="1833999"/>
            <a:ext cx="85213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Solutions: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 comprehensive analysis of salary data using Excel modelling.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Interactive dashboard for real-time insights and easy exploration of compensation metrics.</a:t>
            </a:r>
          </a:p>
          <a:p>
            <a:pPr algn="l"/>
            <a:r>
              <a:rPr lang="en-US" sz="2400" b="1" dirty="0"/>
              <a:t>Value Propositions:</a:t>
            </a:r>
            <a:r>
              <a:rPr lang="en-US" sz="24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Actionable Insights: </a:t>
            </a:r>
            <a:r>
              <a:rPr lang="en-US" sz="2400" dirty="0"/>
              <a:t>Identify discrepancies and take data-driven actions.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Fairness and Equity:</a:t>
            </a:r>
            <a:r>
              <a:rPr lang="en-US" sz="2400" dirty="0"/>
              <a:t> Ensure pay equity across all demographics and roles.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Market Competitiveness:</a:t>
            </a:r>
            <a:r>
              <a:rPr lang="en-US" sz="2400" dirty="0"/>
              <a:t> Benchmark internal salaries against industry standards.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DC9D0-DEA8-12A0-9B40-92D0DECDC931}"/>
              </a:ext>
            </a:extLst>
          </p:cNvPr>
          <p:cNvSpPr txBox="1"/>
          <p:nvPr/>
        </p:nvSpPr>
        <p:spPr>
          <a:xfrm>
            <a:off x="755332" y="1768078"/>
            <a:ext cx="8114826" cy="392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Key Fields in the Dataset:</a:t>
            </a:r>
            <a:r>
              <a:rPr lang="en-US" sz="24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Employee Data: </a:t>
            </a:r>
            <a:r>
              <a:rPr lang="en-US" sz="2400" dirty="0"/>
              <a:t>Employee ID, Department, Job Role, Experience, Gender, Location.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Compensation Data:</a:t>
            </a:r>
            <a:r>
              <a:rPr lang="en-US" sz="2400" dirty="0"/>
              <a:t> Base Salary, Bonuses, Total Compensation, Performance Rating, Date of Last Salary Revision.</a:t>
            </a:r>
          </a:p>
          <a:p>
            <a:pPr algn="l"/>
            <a:r>
              <a:rPr lang="en-US" sz="2400" b="1" dirty="0"/>
              <a:t>External Data: </a:t>
            </a:r>
            <a:r>
              <a:rPr lang="en-US" sz="2400" dirty="0"/>
              <a:t>Market salary benchmarks for competitiveness analysis.</a:t>
            </a:r>
          </a:p>
          <a:p>
            <a:pPr algn="l"/>
            <a:r>
              <a:rPr lang="en-US" sz="2400" b="1" dirty="0"/>
              <a:t>Data Volume: </a:t>
            </a:r>
            <a:r>
              <a:rPr lang="en-US" sz="2400" dirty="0"/>
              <a:t>[Describe number of employees, departments, and other key stats.]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50" y="4686731"/>
            <a:ext cx="1998629" cy="21207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603" y="56729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7002D-F886-7505-D9F2-533D2E4E8E93}"/>
              </a:ext>
            </a:extLst>
          </p:cNvPr>
          <p:cNvSpPr txBox="1"/>
          <p:nvPr/>
        </p:nvSpPr>
        <p:spPr>
          <a:xfrm>
            <a:off x="1516002" y="1277915"/>
            <a:ext cx="78954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Interactive Dashboard:</a:t>
            </a:r>
            <a:r>
              <a:rPr lang="en-US" sz="24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Dynamic visualizations that allow HR and management to explore salary data intuitively. </a:t>
            </a:r>
          </a:p>
          <a:p>
            <a:pPr algn="l"/>
            <a:r>
              <a:rPr lang="en-US" sz="2400" b="1" dirty="0"/>
              <a:t>Real-Time Analysis: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Instant analysis with just a few clicks using pivot tables and slicers in Excel.</a:t>
            </a:r>
          </a:p>
          <a:p>
            <a:pPr algn="l"/>
            <a:r>
              <a:rPr lang="en-US" sz="2400" b="1" dirty="0"/>
              <a:t>Actionable Insights: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Clear recommendations based on in-depth data analysis, helping the company make timely adjustments to compensation.</a:t>
            </a:r>
          </a:p>
          <a:p>
            <a:pPr algn="l"/>
            <a:r>
              <a:rPr lang="en-US" sz="2400" b="1" dirty="0"/>
              <a:t>Customization: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The solution can be customized further for ongoing salary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abinayalakshmanan9952@gmail.com</cp:lastModifiedBy>
  <cp:revision>17</cp:revision>
  <dcterms:created xsi:type="dcterms:W3CDTF">2024-03-29T15:07:22Z</dcterms:created>
  <dcterms:modified xsi:type="dcterms:W3CDTF">2024-09-07T04:47:51Z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