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6" r:id="rId12"/>
    <p:sldId id="265" r:id="rId13"/>
    <p:sldId id="274"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74" userDrawn="1">
          <p15:clr>
            <a:srgbClr val="A4A3A4"/>
          </p15:clr>
        </p15:guide>
        <p15:guide id="2" pos="21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8" d="100"/>
          <a:sy n="68" d="100"/>
        </p:scale>
        <p:origin x="-798" y="-96"/>
      </p:cViewPr>
      <p:guideLst>
        <p:guide orient="horz" pos="2874"/>
        <p:guide pos="216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istrator\Downloads\B.%20ABINAYA%20NAN%20MUDHALVAN%20EXCEL%20SHE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a:t>
            </a:r>
            <a:r>
              <a:rPr lang="en-US" baseline="0"/>
              <a:t>e Performance Level</a:t>
            </a:r>
            <a:endParaRPr lang="en-US"/>
          </a:p>
        </c:rich>
      </c:tx>
      <c:spPr>
        <a:noFill/>
        <a:ln>
          <a:noFill/>
        </a:ln>
        <a:effectLst/>
      </c:spPr>
    </c:title>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bar3DChart>
        <c:barDir val="col"/>
        <c:grouping val="stacked"/>
        <c:ser>
          <c:idx val="0"/>
          <c:order val="0"/>
          <c:tx>
            <c:strRef>
              <c:f>Sheet1!$B$3:$B$4</c:f>
              <c:strCache>
                <c:ptCount val="1"/>
                <c:pt idx="0">
                  <c:v>Performance Level HIGH</c:v>
                </c:pt>
              </c:strCache>
            </c:strRef>
          </c:tx>
          <c:spPr>
            <a:solidFill>
              <a:schemeClr val="accent1"/>
            </a:solidFill>
            <a:ln>
              <a:noFill/>
            </a:ln>
            <a:effectLst/>
            <a:sp3d/>
          </c:spPr>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56</c:v>
                </c:pt>
                <c:pt idx="1">
                  <c:v>78</c:v>
                </c:pt>
                <c:pt idx="2">
                  <c:v>87</c:v>
                </c:pt>
                <c:pt idx="3">
                  <c:v>98</c:v>
                </c:pt>
                <c:pt idx="4">
                  <c:v>46</c:v>
                </c:pt>
                <c:pt idx="5">
                  <c:v>39</c:v>
                </c:pt>
                <c:pt idx="6">
                  <c:v>18</c:v>
                </c:pt>
                <c:pt idx="7">
                  <c:v>14</c:v>
                </c:pt>
                <c:pt idx="8">
                  <c:v>23</c:v>
                </c:pt>
                <c:pt idx="9">
                  <c:v>23</c:v>
                </c:pt>
                <c:pt idx="10">
                  <c:v>482</c:v>
                </c:pt>
              </c:numCache>
            </c:numRef>
          </c:val>
          <c:extLst xmlns:c16r2="http://schemas.microsoft.com/office/drawing/2015/06/chart">
            <c:ext xmlns:c16="http://schemas.microsoft.com/office/drawing/2014/chart" uri="{C3380CC4-5D6E-409C-BE32-E72D297353CC}">
              <c16:uniqueId val="{00000000-7828-40FD-A782-7CA17FA5644C}"/>
            </c:ext>
          </c:extLst>
        </c:ser>
        <c:ser>
          <c:idx val="1"/>
          <c:order val="1"/>
          <c:tx>
            <c:strRef>
              <c:f>Sheet1!$C$3:$C$4</c:f>
              <c:strCache>
                <c:ptCount val="1"/>
                <c:pt idx="0">
                  <c:v>Performance Level LOW</c:v>
                </c:pt>
              </c:strCache>
            </c:strRef>
          </c:tx>
          <c:spPr>
            <a:solidFill>
              <a:schemeClr val="accent2"/>
            </a:solidFill>
            <a:ln>
              <a:noFill/>
            </a:ln>
            <a:effectLst/>
            <a:sp3d/>
          </c:spPr>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23</c:v>
                </c:pt>
                <c:pt idx="1">
                  <c:v>45</c:v>
                </c:pt>
                <c:pt idx="2">
                  <c:v>33</c:v>
                </c:pt>
                <c:pt idx="3">
                  <c:v>97</c:v>
                </c:pt>
                <c:pt idx="4">
                  <c:v>12</c:v>
                </c:pt>
                <c:pt idx="5">
                  <c:v>34</c:v>
                </c:pt>
                <c:pt idx="6">
                  <c:v>12</c:v>
                </c:pt>
                <c:pt idx="7">
                  <c:v>16</c:v>
                </c:pt>
                <c:pt idx="8">
                  <c:v>29</c:v>
                </c:pt>
                <c:pt idx="9">
                  <c:v>23</c:v>
                </c:pt>
                <c:pt idx="10">
                  <c:v>324</c:v>
                </c:pt>
              </c:numCache>
            </c:numRef>
          </c:val>
          <c:extLst xmlns:c16r2="http://schemas.microsoft.com/office/drawing/2015/06/chart">
            <c:ext xmlns:c16="http://schemas.microsoft.com/office/drawing/2014/chart" uri="{C3380CC4-5D6E-409C-BE32-E72D297353CC}">
              <c16:uniqueId val="{00000001-7828-40FD-A782-7CA17FA5644C}"/>
            </c:ext>
          </c:extLst>
        </c:ser>
        <c:ser>
          <c:idx val="2"/>
          <c:order val="2"/>
          <c:tx>
            <c:strRef>
              <c:f>Sheet1!$D$3:$D$4</c:f>
              <c:strCache>
                <c:ptCount val="1"/>
                <c:pt idx="0">
                  <c:v>Performance Level MED</c:v>
                </c:pt>
              </c:strCache>
            </c:strRef>
          </c:tx>
          <c:spPr>
            <a:solidFill>
              <a:schemeClr val="accent3"/>
            </a:solidFill>
            <a:ln>
              <a:noFill/>
            </a:ln>
            <a:effectLst/>
            <a:sp3d/>
          </c:spPr>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56</c:v>
                </c:pt>
                <c:pt idx="1">
                  <c:v>76</c:v>
                </c:pt>
                <c:pt idx="2">
                  <c:v>85</c:v>
                </c:pt>
                <c:pt idx="3">
                  <c:v>49</c:v>
                </c:pt>
                <c:pt idx="4">
                  <c:v>30</c:v>
                </c:pt>
                <c:pt idx="5">
                  <c:v>29</c:v>
                </c:pt>
                <c:pt idx="6">
                  <c:v>70</c:v>
                </c:pt>
                <c:pt idx="7">
                  <c:v>50</c:v>
                </c:pt>
                <c:pt idx="8">
                  <c:v>75</c:v>
                </c:pt>
                <c:pt idx="9">
                  <c:v>87</c:v>
                </c:pt>
                <c:pt idx="10">
                  <c:v>607</c:v>
                </c:pt>
              </c:numCache>
            </c:numRef>
          </c:val>
          <c:extLst xmlns:c16r2="http://schemas.microsoft.com/office/drawing/2015/06/chart">
            <c:ext xmlns:c16="http://schemas.microsoft.com/office/drawing/2014/chart" uri="{C3380CC4-5D6E-409C-BE32-E72D297353CC}">
              <c16:uniqueId val="{00000002-7828-40FD-A782-7CA17FA5644C}"/>
            </c:ext>
          </c:extLst>
        </c:ser>
        <c:ser>
          <c:idx val="3"/>
          <c:order val="3"/>
          <c:tx>
            <c:strRef>
              <c:f>Sheet1!$E$3:$E$4</c:f>
              <c:strCache>
                <c:ptCount val="1"/>
                <c:pt idx="0">
                  <c:v>Performance Level VERY HIGH</c:v>
                </c:pt>
              </c:strCache>
            </c:strRef>
          </c:tx>
          <c:spPr>
            <a:solidFill>
              <a:schemeClr val="accent4"/>
            </a:solidFill>
            <a:ln>
              <a:noFill/>
            </a:ln>
            <a:effectLst/>
            <a:sp3d/>
          </c:spPr>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30</c:v>
                </c:pt>
                <c:pt idx="1">
                  <c:v>12</c:v>
                </c:pt>
                <c:pt idx="2">
                  <c:v>57</c:v>
                </c:pt>
                <c:pt idx="3">
                  <c:v>86</c:v>
                </c:pt>
                <c:pt idx="4">
                  <c:v>56</c:v>
                </c:pt>
                <c:pt idx="5">
                  <c:v>44</c:v>
                </c:pt>
                <c:pt idx="6">
                  <c:v>23</c:v>
                </c:pt>
                <c:pt idx="7">
                  <c:v>40</c:v>
                </c:pt>
                <c:pt idx="8">
                  <c:v>50</c:v>
                </c:pt>
                <c:pt idx="9">
                  <c:v>89</c:v>
                </c:pt>
                <c:pt idx="10">
                  <c:v>487</c:v>
                </c:pt>
              </c:numCache>
            </c:numRef>
          </c:val>
          <c:extLst xmlns:c16r2="http://schemas.microsoft.com/office/drawing/2015/06/chart">
            <c:ext xmlns:c16="http://schemas.microsoft.com/office/drawing/2014/chart" uri="{C3380CC4-5D6E-409C-BE32-E72D297353CC}">
              <c16:uniqueId val="{00000003-7828-40FD-A782-7CA17FA5644C}"/>
            </c:ext>
          </c:extLst>
        </c:ser>
        <c:ser>
          <c:idx val="4"/>
          <c:order val="4"/>
          <c:tx>
            <c:strRef>
              <c:f>Sheet1!$F$3:$F$4</c:f>
              <c:strCache>
                <c:ptCount val="1"/>
                <c:pt idx="0">
                  <c:v>Performance Level Grand Total</c:v>
                </c:pt>
              </c:strCache>
            </c:strRef>
          </c:tx>
          <c:spPr>
            <a:solidFill>
              <a:schemeClr val="accent5"/>
            </a:solidFill>
            <a:ln>
              <a:noFill/>
            </a:ln>
            <a:effectLst/>
            <a:sp3d/>
          </c:spPr>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Sheet1!$F$5:$F$15</c:f>
              <c:numCache>
                <c:formatCode>General</c:formatCode>
                <c:ptCount val="11"/>
                <c:pt idx="0">
                  <c:v>165</c:v>
                </c:pt>
                <c:pt idx="1">
                  <c:v>255</c:v>
                </c:pt>
                <c:pt idx="2">
                  <c:v>262</c:v>
                </c:pt>
                <c:pt idx="3">
                  <c:v>330</c:v>
                </c:pt>
                <c:pt idx="4">
                  <c:v>144</c:v>
                </c:pt>
                <c:pt idx="5">
                  <c:v>146</c:v>
                </c:pt>
                <c:pt idx="6">
                  <c:v>123</c:v>
                </c:pt>
                <c:pt idx="7">
                  <c:v>120</c:v>
                </c:pt>
                <c:pt idx="8">
                  <c:v>177</c:v>
                </c:pt>
                <c:pt idx="9">
                  <c:v>222</c:v>
                </c:pt>
                <c:pt idx="10">
                  <c:v>1900</c:v>
                </c:pt>
              </c:numCache>
            </c:numRef>
          </c:val>
          <c:extLst xmlns:c16r2="http://schemas.microsoft.com/office/drawing/2015/06/chart">
            <c:ext xmlns:c16="http://schemas.microsoft.com/office/drawing/2014/chart" uri="{C3380CC4-5D6E-409C-BE32-E72D297353CC}">
              <c16:uniqueId val="{00000004-7828-40FD-A782-7CA17FA5644C}"/>
            </c:ext>
          </c:extLst>
        </c:ser>
        <c:shape val="box"/>
        <c:axId val="86443136"/>
        <c:axId val="86444672"/>
        <c:axId val="0"/>
      </c:bar3DChart>
      <c:catAx>
        <c:axId val="86443136"/>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444672"/>
        <c:crosses val="autoZero"/>
        <c:auto val="1"/>
        <c:lblAlgn val="ctr"/>
        <c:lblOffset val="100"/>
      </c:catAx>
      <c:valAx>
        <c:axId val="86444672"/>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443136"/>
        <c:crosses val="autoZero"/>
        <c:crossBetween val="between"/>
      </c:valAx>
      <c:spPr>
        <a:noFill/>
        <a:ln>
          <a:noFill/>
        </a:ln>
        <a:effectLst/>
      </c:spPr>
    </c:plotArea>
    <c:legend>
      <c:legendPos val="b"/>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30-Aug-2024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30-Aug-2024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30-Aug-2024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30-Aug-2024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30-Aug-2024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30-Aug-2024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200" y="51054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8229600" y="4267200"/>
            <a:ext cx="914400" cy="68579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7924800" y="5029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295400" y="228600"/>
            <a:ext cx="9982200" cy="1001556"/>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p:cNvSpPr txBox="1"/>
          <p:nvPr/>
        </p:nvSpPr>
        <p:spPr>
          <a:xfrm>
            <a:off x="457200" y="1676400"/>
            <a:ext cx="9190990" cy="230695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a:t>
            </a:r>
            <a:r>
              <a:rPr lang="en-IN" altLang="en-US" sz="2400" dirty="0">
                <a:latin typeface="Times New Roman" panose="02020603050405020304" pitchFamily="18" charset="0"/>
                <a:cs typeface="Times New Roman" panose="02020603050405020304" pitchFamily="18" charset="0"/>
              </a:rPr>
              <a:t>	: </a:t>
            </a:r>
            <a:r>
              <a:rPr lang="en-US" altLang="en-US" sz="2400" dirty="0" smtClean="0">
                <a:latin typeface="Times New Roman" panose="02020603050405020304" pitchFamily="18" charset="0"/>
                <a:cs typeface="Times New Roman" panose="02020603050405020304" pitchFamily="18" charset="0"/>
              </a:rPr>
              <a:t>B. ABINAYA</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a:t>
            </a:r>
            <a:r>
              <a:rPr lang="en-IN" altLang="en-US" sz="2400" dirty="0">
                <a:latin typeface="Times New Roman" panose="02020603050405020304" pitchFamily="18" charset="0"/>
                <a:cs typeface="Times New Roman" panose="02020603050405020304" pitchFamily="18" charset="0"/>
              </a:rPr>
              <a:t>.	: </a:t>
            </a:r>
            <a:r>
              <a:rPr lang="en-IN" altLang="en-US" sz="2400" dirty="0" smtClean="0">
                <a:latin typeface="Times New Roman" panose="02020603050405020304" pitchFamily="18" charset="0"/>
                <a:cs typeface="Times New Roman" panose="02020603050405020304" pitchFamily="18" charset="0"/>
              </a:rPr>
              <a:t>312219</a:t>
            </a:r>
            <a:r>
              <a:rPr lang="en-US" altLang="en-US" sz="2400" dirty="0" smtClean="0">
                <a:latin typeface="Times New Roman" panose="02020603050405020304" pitchFamily="18" charset="0"/>
                <a:cs typeface="Times New Roman" panose="02020603050405020304" pitchFamily="18" charset="0"/>
              </a:rPr>
              <a:t>277</a:t>
            </a:r>
            <a:r>
              <a:rPr lang="en-IN" altLang="en-US" sz="2400" dirty="0" smtClean="0">
                <a:latin typeface="Times New Roman" panose="02020603050405020304" pitchFamily="18" charset="0"/>
                <a:cs typeface="Times New Roman" panose="02020603050405020304" pitchFamily="18" charset="0"/>
              </a:rPr>
              <a:t> </a:t>
            </a:r>
            <a:r>
              <a:rPr lang="en-IN" altLang="en-US" sz="2400" dirty="0">
                <a:latin typeface="Times New Roman" panose="02020603050405020304" pitchFamily="18" charset="0"/>
                <a:cs typeface="Times New Roman" panose="02020603050405020304" pitchFamily="18" charset="0"/>
              </a:rPr>
              <a:t>/ </a:t>
            </a:r>
            <a:r>
              <a:rPr lang="en-IN" altLang="en-US" sz="2400" dirty="0" smtClean="0">
                <a:latin typeface="Times New Roman" panose="02020603050405020304" pitchFamily="18" charset="0"/>
                <a:cs typeface="Times New Roman" panose="02020603050405020304" pitchFamily="18" charset="0"/>
              </a:rPr>
              <a:t>asunm1709312219</a:t>
            </a:r>
            <a:r>
              <a:rPr lang="en-US" altLang="en-US" sz="2400" dirty="0" smtClean="0">
                <a:latin typeface="Times New Roman" panose="02020603050405020304" pitchFamily="18" charset="0"/>
                <a:cs typeface="Times New Roman" panose="02020603050405020304" pitchFamily="18" charset="0"/>
              </a:rPr>
              <a:t>277</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IN" altLang="en-US" sz="2400" dirty="0">
                <a:latin typeface="Times New Roman" panose="02020603050405020304" pitchFamily="18" charset="0"/>
                <a:cs typeface="Times New Roman" panose="02020603050405020304" pitchFamily="18" charset="0"/>
              </a:rPr>
              <a:t>	: 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altLang="en-US" sz="2400" dirty="0">
                <a:latin typeface="Times New Roman" panose="02020603050405020304" pitchFamily="18" charset="0"/>
                <a:cs typeface="Times New Roman" panose="02020603050405020304" pitchFamily="18" charset="0"/>
              </a:rPr>
              <a:t>		: LAKSHMI BANGARU ARTS AND SCIENCE</a:t>
            </a:r>
          </a:p>
          <a:p>
            <a:pPr marL="2286000" lvl="5" indent="457200"/>
            <a:r>
              <a:rPr lang="en-IN" altLang="en-US" sz="2400" dirty="0">
                <a:latin typeface="Times New Roman" panose="02020603050405020304" pitchFamily="18" charset="0"/>
                <a:cs typeface="Times New Roman" panose="02020603050405020304" pitchFamily="18" charset="0"/>
              </a:rPr>
              <a:t>  COLLEGE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066800" y="968375"/>
            <a:ext cx="8730615" cy="5837555"/>
          </a:xfrm>
          <a:prstGeom prst="rect">
            <a:avLst/>
          </a:prstGeom>
          <a:noFill/>
        </p:spPr>
        <p:txBody>
          <a:bodyPr wrap="square" rtlCol="0">
            <a:noAutofit/>
          </a:bodyPr>
          <a:lstStyle/>
          <a:p>
            <a:pPr marL="342900" indent="-342900">
              <a:lnSpc>
                <a:spcPct val="150000"/>
              </a:lnSpc>
              <a:buAutoNum type="arabicPeriod"/>
            </a:pPr>
            <a:r>
              <a:rPr lang="en-IN" altLang="en-US" b="1">
                <a:latin typeface="Times New Roman" panose="02020603050405020304" pitchFamily="18" charset="0"/>
                <a:cs typeface="Times New Roman" panose="02020603050405020304" pitchFamily="18" charset="0"/>
              </a:rPr>
              <a:t>Data Collection:</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Go to Google &gt; Search Kaggle&gt; In Kaggle, create an account &gt; Download the dataset of the employees.  </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Go to Naan Mudhalvan Portal &gt; Login &gt; Click on mandatory courses &gt; Click watch on Edunet skills build &gt; Click Access Course &gt; Download the employee dataset.</a:t>
            </a:r>
          </a:p>
          <a:p>
            <a:pPr marL="342900" indent="-342900">
              <a:lnSpc>
                <a:spcPct val="150000"/>
              </a:lnSpc>
              <a:buAutoNum type="arabicPeriod"/>
            </a:pPr>
            <a:r>
              <a:rPr lang="en-IN" altLang="en-US" b="1">
                <a:latin typeface="Times New Roman" panose="02020603050405020304" pitchFamily="18" charset="0"/>
                <a:cs typeface="Times New Roman" panose="02020603050405020304" pitchFamily="18" charset="0"/>
              </a:rPr>
              <a:t>Data Selecting:</a:t>
            </a:r>
            <a:endParaRPr lang="en-IN" altLang="en-US">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Choose the required data from the employee dataset like Employee ID, First name, Last name, Employee type, Business unit, Employee status, Gender code, Performance score and Current rating rating. </a:t>
            </a:r>
          </a:p>
          <a:p>
            <a:pPr marL="342900" indent="-342900">
              <a:lnSpc>
                <a:spcPct val="150000"/>
              </a:lnSpc>
              <a:buAutoNum type="arabicPeriod"/>
            </a:pPr>
            <a:r>
              <a:rPr lang="en-IN" altLang="en-US" b="1">
                <a:latin typeface="Times New Roman" panose="02020603050405020304" pitchFamily="18" charset="0"/>
                <a:cs typeface="Times New Roman" panose="02020603050405020304" pitchFamily="18" charset="0"/>
              </a:rPr>
              <a:t>Data Filtering:</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Choose the exit data column and select Conditional Statement &gt; Highlight cells rules &gt; More rules &gt; Format cells with &gt; Choose blanks &gt; Format &gt; Fill &gt; Choose colour &gt; Click ok.  The blanks items in the selected column appears in that colour.</a:t>
            </a:r>
          </a:p>
          <a:p>
            <a:pPr marL="742950" lvl="1" indent="-285750">
              <a:lnSpc>
                <a:spcPct val="150000"/>
              </a:lnSpc>
              <a:buFont typeface="Wingdings" panose="05000000000000000000" charset="0"/>
              <a:buChar char="Ø"/>
            </a:pPr>
            <a:endParaRPr lang="en-IN" altLang="en-US">
              <a:latin typeface="Times New Roman" panose="02020603050405020304" pitchFamily="18" charset="0"/>
              <a:cs typeface="Times New Roman" panose="02020603050405020304" pitchFamily="18" charset="0"/>
            </a:endParaRPr>
          </a:p>
          <a:p>
            <a:pPr>
              <a:lnSpc>
                <a:spcPct val="150000"/>
              </a:lnSpc>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
          </p:nvPr>
        </p:nvSpPr>
        <p:spPr>
          <a:xfrm>
            <a:off x="914400" y="232410"/>
            <a:ext cx="9149080" cy="6200140"/>
          </a:xfrm>
        </p:spPr>
        <p:txBody>
          <a:bodyPr>
            <a:noAutofit/>
          </a:bodyPr>
          <a:lstStyle/>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sym typeface="+mn-ea"/>
              </a:rPr>
              <a:t>Choose the same column and select Filter &gt; Filter by colour &gt; No fill.  The blank cell will be removed.</a:t>
            </a:r>
            <a:endParaRPr lang="en-IN" altLang="en-US" b="1">
              <a:latin typeface="Times New Roman" panose="02020603050405020304" pitchFamily="18" charset="0"/>
              <a:cs typeface="Times New Roman" panose="02020603050405020304" pitchFamily="18" charset="0"/>
              <a:sym typeface="+mn-ea"/>
            </a:endParaRPr>
          </a:p>
          <a:p>
            <a:pPr indent="0">
              <a:lnSpc>
                <a:spcPct val="150000"/>
              </a:lnSpc>
              <a:buNone/>
            </a:pPr>
            <a:r>
              <a:rPr lang="en-IN" altLang="en-US" b="1">
                <a:latin typeface="Times New Roman" panose="02020603050405020304" pitchFamily="18" charset="0"/>
                <a:cs typeface="Times New Roman" panose="02020603050405020304" pitchFamily="18" charset="0"/>
                <a:sym typeface="+mn-ea"/>
              </a:rPr>
              <a:t>4. Use Formula:</a:t>
            </a:r>
            <a:endParaRPr lang="en-IN" altLang="en-US" b="1">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sym typeface="+mn-ea"/>
              </a:rPr>
              <a:t>Use the formula  =IFS(Z8&gt;=5,”VERY HIGH”, Z8&gt;=4,”HIGH”, Z8&gt;=3,”MED”,TRUE,”LOW”) to find the performance level of the employees into four categories. </a:t>
            </a:r>
            <a:endParaRPr lang="en-IN" altLang="en-US"/>
          </a:p>
          <a:p>
            <a:pPr>
              <a:lnSpc>
                <a:spcPct val="150000"/>
              </a:lnSpc>
            </a:pPr>
            <a:r>
              <a:rPr lang="en-IN" altLang="en-US" b="1">
                <a:latin typeface="Times New Roman" panose="02020603050405020304" pitchFamily="18" charset="0"/>
                <a:cs typeface="Times New Roman" panose="02020603050405020304" pitchFamily="18" charset="0"/>
              </a:rPr>
              <a:t>5. Graphical Presentation:</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Insert &gt; choose pivot table &gt; New worksheet &gt; ok.</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Choose Filters &gt; Gender code, Column &gt; Performance Level, Row &gt; Business Unit and Value &gt; First name.  A pivot table will be formed with the following data.</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Insert &gt; Pivot chart from various types of charts.  The chart will appear with the following data.</a:t>
            </a:r>
          </a:p>
          <a:p>
            <a:pPr marL="742950" lvl="1" indent="-285750">
              <a:lnSpc>
                <a:spcPct val="150000"/>
              </a:lnSpc>
              <a:buFont typeface="Wingdings" panose="05000000000000000000" charset="0"/>
              <a:buChar char="Ø"/>
            </a:pPr>
            <a:r>
              <a:rPr lang="en-IN" altLang="en-US">
                <a:latin typeface="Times New Roman" panose="02020603050405020304" pitchFamily="18" charset="0"/>
                <a:cs typeface="Times New Roman" panose="02020603050405020304" pitchFamily="18" charset="0"/>
              </a:rPr>
              <a:t>Add the axis, axis title, chart title and legends. </a:t>
            </a:r>
          </a:p>
          <a:p>
            <a:pPr lvl="1" indent="0">
              <a:lnSpc>
                <a:spcPct val="150000"/>
              </a:lnSpc>
              <a:buFont typeface="Wingdings" panose="05000000000000000000" charset="0"/>
              <a:buNone/>
            </a:pPr>
            <a:r>
              <a:rPr lang="en-IN" altLang="en-US">
                <a:latin typeface="Times New Roman" panose="02020603050405020304" pitchFamily="18" charset="0"/>
                <a:cs typeface="Times New Roman" panose="02020603050405020304" pitchFamily="18" charset="0"/>
              </a:rPr>
              <a:t>The required graph will appear.</a:t>
            </a:r>
          </a:p>
          <a:p>
            <a:pPr>
              <a:lnSpc>
                <a:spcPct val="150000"/>
              </a:lnSpc>
            </a:pPr>
            <a:r>
              <a:rPr lang="en-IN" altLang="en-US">
                <a:latin typeface="Times New Roman" panose="02020603050405020304" pitchFamily="18" charset="0"/>
                <a:cs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12</a:t>
            </a:fld>
            <a:endParaRPr sz="1100">
              <a:latin typeface="Trebuchet MS" panose="020B0603020202020204"/>
              <a:cs typeface="Trebuchet MS" panose="020B0603020202020204"/>
            </a:endParaRPr>
          </a:p>
        </p:txBody>
      </p:sp>
      <p:graphicFrame>
        <p:nvGraphicFramePr>
          <p:cNvPr id="10" name="Chart 9">
            <a:extLst>
              <a:ext uri="{FF2B5EF4-FFF2-40B4-BE49-F238E27FC236}">
                <a16:creationId xmlns:lc="http://schemas.openxmlformats.org/drawingml/2006/lockedCanvas" xmlns:a16="http://schemas.microsoft.com/office/drawing/2014/main" xmlns:xdr="http://schemas.openxmlformats.org/drawingml/2006/spreadsheetDrawing" xmlns="" id="{A67D8D82-36C0-4540-B969-9DF74AF3BF1E}"/>
              </a:ext>
            </a:extLst>
          </p:cNvPr>
          <p:cNvGraphicFramePr/>
          <p:nvPr/>
        </p:nvGraphicFramePr>
        <p:xfrm>
          <a:off x="914400" y="1447800"/>
          <a:ext cx="8001000" cy="4572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IN" altLang="en-US"/>
              <a:t>Results</a:t>
            </a:r>
          </a:p>
        </p:txBody>
      </p:sp>
      <p:sp>
        <p:nvSpPr>
          <p:cNvPr id="3" name="Text Box 2"/>
          <p:cNvSpPr txBox="1"/>
          <p:nvPr/>
        </p:nvSpPr>
        <p:spPr>
          <a:xfrm>
            <a:off x="1412875" y="2057400"/>
            <a:ext cx="7868285" cy="2058035"/>
          </a:xfrm>
          <a:prstGeom prst="rect">
            <a:avLst/>
          </a:prstGeom>
          <a:noFill/>
        </p:spPr>
        <p:txBody>
          <a:bodyPr wrap="square" rtlCol="0">
            <a:noAutofit/>
          </a:bodyPr>
          <a:lstStyle/>
          <a:p>
            <a:pPr indent="457200" algn="just">
              <a:lnSpc>
                <a:spcPct val="150000"/>
              </a:lnSpc>
            </a:pPr>
            <a:r>
              <a:rPr lang="en-IN" altLang="en-US" sz="2400">
                <a:latin typeface="Times New Roman" panose="02020603050405020304" pitchFamily="18" charset="0"/>
                <a:cs typeface="Times New Roman" panose="02020603050405020304" pitchFamily="18" charset="0"/>
              </a:rPr>
              <a:t>The result for this employee performance analysis is that the medium level employees are more in number compared to the high and very high category of employees.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a:t>
            </a:r>
            <a:r>
              <a:rPr lang="en-US" dirty="0" smtClean="0">
                <a:latin typeface="Times New Roman" pitchFamily="18" charset="0"/>
                <a:cs typeface="Times New Roman" pitchFamily="18" charset="0"/>
              </a:rPr>
              <a:t>onclusion</a:t>
            </a:r>
            <a:endParaRPr lang="en-IN" dirty="0">
              <a:latin typeface="Times New Roman" pitchFamily="18" charset="0"/>
              <a:cs typeface="Times New Roman" pitchFamily="18" charset="0"/>
            </a:endParaRPr>
          </a:p>
        </p:txBody>
      </p:sp>
      <p:sp>
        <p:nvSpPr>
          <p:cNvPr id="3" name="Text Box 2"/>
          <p:cNvSpPr txBox="1"/>
          <p:nvPr/>
        </p:nvSpPr>
        <p:spPr>
          <a:xfrm>
            <a:off x="1143000" y="1600200"/>
            <a:ext cx="6925945" cy="2887345"/>
          </a:xfrm>
          <a:prstGeom prst="rect">
            <a:avLst/>
          </a:prstGeom>
          <a:noFill/>
        </p:spPr>
        <p:txBody>
          <a:bodyPr wrap="square" rtlCol="0">
            <a:noAutofit/>
          </a:bodyPr>
          <a:lstStyle/>
          <a:p>
            <a:pPr indent="457200" algn="just">
              <a:lnSpc>
                <a:spcPct val="150000"/>
              </a:lnSpc>
            </a:pPr>
            <a:r>
              <a:rPr lang="en-IN" altLang="en-US" sz="2400">
                <a:latin typeface="Times New Roman" panose="02020603050405020304" pitchFamily="18" charset="0"/>
                <a:cs typeface="Times New Roman" panose="02020603050405020304" pitchFamily="18" charset="0"/>
              </a:rPr>
              <a:t>The organization should provide necessary training to the employees in the work environment at the medium level. It will lead to the growth and development of the organization.  It also improves the skills of the employees.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 Box 8"/>
          <p:cNvSpPr txBox="1"/>
          <p:nvPr/>
        </p:nvSpPr>
        <p:spPr>
          <a:xfrm>
            <a:off x="762000" y="2057400"/>
            <a:ext cx="6560185" cy="3619500"/>
          </a:xfrm>
          <a:prstGeom prst="rect">
            <a:avLst/>
          </a:prstGeom>
          <a:noFill/>
        </p:spPr>
        <p:txBody>
          <a:bodyPr wrap="square" rtlCol="0">
            <a:noAutofit/>
          </a:bodyPr>
          <a:lstStyle/>
          <a:p>
            <a:pPr lvl="1" indent="457200" algn="just">
              <a:lnSpc>
                <a:spcPct val="150000"/>
              </a:lnSpc>
            </a:pPr>
            <a:r>
              <a:rPr lang="en-IN" altLang="en-US" sz="2400">
                <a:latin typeface="Times New Roman" panose="02020603050405020304" pitchFamily="18" charset="0"/>
                <a:cs typeface="Times New Roman" panose="02020603050405020304" pitchFamily="18" charset="0"/>
              </a:rPr>
              <a:t>The problem statement is to determine the performance of the employees working in the organization to know their performance level, organization’s growth, appraisal and increments given to the employees to encourage and motivate them to work efficiently.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Text Box 8"/>
          <p:cNvSpPr txBox="1"/>
          <p:nvPr/>
        </p:nvSpPr>
        <p:spPr>
          <a:xfrm>
            <a:off x="1143000" y="1981200"/>
            <a:ext cx="6315075" cy="4111625"/>
          </a:xfrm>
          <a:prstGeom prst="rect">
            <a:avLst/>
          </a:prstGeom>
          <a:noFill/>
        </p:spPr>
        <p:txBody>
          <a:bodyPr wrap="square" rtlCol="0">
            <a:noAutofit/>
          </a:bodyPr>
          <a:lstStyle/>
          <a:p>
            <a:pPr indent="457200" algn="just">
              <a:lnSpc>
                <a:spcPct val="150000"/>
              </a:lnSpc>
            </a:pPr>
            <a:r>
              <a:rPr lang="en-IN" altLang="en-US" sz="2400">
                <a:latin typeface="Times New Roman" panose="02020603050405020304" pitchFamily="18" charset="0"/>
                <a:cs typeface="Times New Roman" panose="02020603050405020304" pitchFamily="18" charset="0"/>
              </a:rPr>
              <a:t>Emoployee performance analysis refers to the process of finding the level of performance of the employees using various details like their name, department, employee type, their rating and performance score etc. It helps the organization to train their employees who are falls under the category of low level performers.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 Box 6"/>
          <p:cNvSpPr txBox="1"/>
          <p:nvPr/>
        </p:nvSpPr>
        <p:spPr>
          <a:xfrm>
            <a:off x="2209800" y="1981200"/>
            <a:ext cx="8272145" cy="2592705"/>
          </a:xfrm>
          <a:prstGeom prst="rect">
            <a:avLst/>
          </a:prstGeom>
          <a:noFill/>
        </p:spPr>
        <p:txBody>
          <a:bodyPr wrap="square" rtlCol="0">
            <a:noAutofit/>
          </a:bodyPr>
          <a:lstStyle/>
          <a:p>
            <a:pPr marL="342900" indent="-342900">
              <a:lnSpc>
                <a:spcPct val="150000"/>
              </a:lnSpc>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Employers</a:t>
            </a:r>
          </a:p>
          <a:p>
            <a:pPr marL="342900" indent="-342900">
              <a:lnSpc>
                <a:spcPct val="150000"/>
              </a:lnSpc>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Employees</a:t>
            </a:r>
          </a:p>
          <a:p>
            <a:pPr marL="342900" indent="-342900">
              <a:lnSpc>
                <a:spcPct val="150000"/>
              </a:lnSpc>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organization</a:t>
            </a:r>
          </a:p>
          <a:p>
            <a:pPr marL="342900" indent="-342900">
              <a:lnSpc>
                <a:spcPct val="150000"/>
              </a:lnSpc>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Management</a:t>
            </a:r>
          </a:p>
        </p:txBody>
      </p:sp>
      <p:pic>
        <p:nvPicPr>
          <p:cNvPr id="9" name="Picture 8" descr="WhatsApp Image 2024-08-26 at 7.06.25 PM"/>
          <p:cNvPicPr>
            <a:picLocks noChangeAspect="1"/>
          </p:cNvPicPr>
          <p:nvPr/>
        </p:nvPicPr>
        <p:blipFill>
          <a:blip r:embed="rId3"/>
          <a:stretch>
            <a:fillRect/>
          </a:stretch>
        </p:blipFill>
        <p:spPr>
          <a:xfrm>
            <a:off x="4724400" y="1503680"/>
            <a:ext cx="5085715" cy="49415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 Box 7"/>
          <p:cNvSpPr txBox="1"/>
          <p:nvPr/>
        </p:nvSpPr>
        <p:spPr>
          <a:xfrm>
            <a:off x="2758440" y="1741805"/>
            <a:ext cx="7302500" cy="3782695"/>
          </a:xfrm>
          <a:prstGeom prst="rect">
            <a:avLst/>
          </a:prstGeom>
          <a:noFill/>
        </p:spPr>
        <p:txBody>
          <a:bodyPr wrap="square" rtlCol="0">
            <a:noAutofit/>
          </a:bodyPr>
          <a:lstStyle/>
          <a:p>
            <a:r>
              <a:rPr lang="en-IN" altLang="en-US" sz="2400" b="1">
                <a:latin typeface="Times New Roman" panose="02020603050405020304" pitchFamily="18" charset="0"/>
                <a:cs typeface="Times New Roman" panose="02020603050405020304" pitchFamily="18" charset="0"/>
              </a:rPr>
              <a:t>Techniques and its explanation</a:t>
            </a:r>
          </a:p>
          <a:p>
            <a:endParaRPr lang="en-IN" altLang="en-US" sz="2400">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Conditional statement	- To identify missing figures </a:t>
            </a: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Filter			- Remove missing figures</a:t>
            </a: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Formula			- To find the performance 				   level</a:t>
            </a: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Pivot Table		- To draw a table with 				   chosen options</a:t>
            </a:r>
          </a:p>
          <a:p>
            <a:pPr marL="457200" indent="-4572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Graph			- To visualize the data in 				  chart form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762635" y="1089025"/>
            <a:ext cx="9128125" cy="5720080"/>
          </a:xfrm>
          <a:prstGeom prst="rect">
            <a:avLst/>
          </a:prstGeom>
          <a:noFill/>
        </p:spPr>
        <p:txBody>
          <a:bodyPr wrap="square" rtlCol="0">
            <a:noAutofit/>
          </a:bodyPr>
          <a:lstStyle/>
          <a:p>
            <a:r>
              <a:rPr lang="en-IN" altLang="en-US" sz="2400">
                <a:latin typeface="Times New Roman" panose="02020603050405020304" pitchFamily="18" charset="0"/>
                <a:cs typeface="Times New Roman" panose="02020603050405020304" pitchFamily="18" charset="0"/>
              </a:rPr>
              <a:t>Employee data - Taken from the Edunet (from Kaggle)</a:t>
            </a:r>
          </a:p>
          <a:p>
            <a:r>
              <a:rPr lang="en-IN" altLang="en-US" sz="2400">
                <a:latin typeface="Times New Roman" panose="02020603050405020304" pitchFamily="18" charset="0"/>
                <a:cs typeface="Times New Roman" panose="02020603050405020304" pitchFamily="18" charset="0"/>
              </a:rPr>
              <a:t>There are 26 features in that downloaded employee data.</a:t>
            </a:r>
          </a:p>
          <a:p>
            <a:r>
              <a:rPr lang="en-IN" altLang="en-US" sz="2400">
                <a:latin typeface="Times New Roman" panose="02020603050405020304" pitchFamily="18" charset="0"/>
                <a:cs typeface="Times New Roman" panose="02020603050405020304" pitchFamily="18" charset="0"/>
              </a:rPr>
              <a:t>I took 9 features from that data.</a:t>
            </a:r>
          </a:p>
          <a:p>
            <a:r>
              <a:rPr lang="en-IN" altLang="en-US" sz="2400">
                <a:latin typeface="Times New Roman" panose="02020603050405020304" pitchFamily="18" charset="0"/>
                <a:cs typeface="Times New Roman" panose="02020603050405020304" pitchFamily="18" charset="0"/>
              </a:rPr>
              <a:t>They are:</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Employee ID		- Numerical Value</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First Name			- Text</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Last Name			- Text</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Business Unit		- Text (Name of the business unit)</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Employee Status		- Text (Active, Future Start &amp; Voluntarily 					   Terminated)</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Employee Type		- Text (Contract, Full-Time, Part-Time)</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Gender Code		- Text (Male &amp; Female)</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Performance Score 	- Text (Fully Meets, Exceeds, Needs 					   Improvement &amp; PIP)</a:t>
            </a:r>
          </a:p>
          <a:p>
            <a:pPr marL="457200" indent="-457200">
              <a:buFont typeface="+mj-lt"/>
              <a:buAutoNum type="romanLcPeriod"/>
            </a:pPr>
            <a:r>
              <a:rPr lang="en-IN" altLang="en-US" sz="2400">
                <a:latin typeface="Times New Roman" panose="02020603050405020304" pitchFamily="18" charset="0"/>
                <a:cs typeface="Times New Roman" panose="02020603050405020304" pitchFamily="18" charset="0"/>
              </a:rPr>
              <a:t>Current Employee Rating	- Numerical Value</a:t>
            </a:r>
          </a:p>
          <a:p>
            <a:pPr marL="457200" indent="-457200">
              <a:buFont typeface="+mj-lt"/>
              <a:buAutoNum type="romanLcPeriod"/>
            </a:pP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9</a:t>
            </a:fld>
            <a:endParaRPr sz="1100">
              <a:latin typeface="Trebuchet MS" panose="020B0603020202020204"/>
              <a:cs typeface="Trebuchet MS" panose="020B0603020202020204"/>
            </a:endParaRPr>
          </a:p>
        </p:txBody>
      </p:sp>
      <p:sp>
        <p:nvSpPr>
          <p:cNvPr id="9" name="TextBox 8"/>
          <p:cNvSpPr txBox="1"/>
          <p:nvPr/>
        </p:nvSpPr>
        <p:spPr>
          <a:xfrm>
            <a:off x="2971800" y="2209800"/>
            <a:ext cx="5619750" cy="3185795"/>
          </a:xfrm>
          <a:prstGeom prst="rect">
            <a:avLst/>
          </a:prstGeom>
          <a:noFill/>
        </p:spPr>
        <p:txBody>
          <a:bodyPr wrap="square" rtlCol="0">
            <a:no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FORMULA USED</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indent="457200"/>
            <a:r>
              <a:rPr lang="en-IN" sz="2000" dirty="0">
                <a:latin typeface="Times New Roman" panose="02020603050405020304" pitchFamily="18" charset="0"/>
                <a:cs typeface="Times New Roman" panose="02020603050405020304" pitchFamily="18" charset="0"/>
              </a:rPr>
              <a:t>=IFS(Z8&gt;=5,”VERY HIGH”,Z8&gt;=4,”HIGH”, Z8&gt;=3,”MED”,TRUE,”LOW”)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13</TotalTime>
  <Words>605</Words>
  <Application>WPS Presentation</Application>
  <PresentationFormat>Custom</PresentationFormat>
  <Paragraphs>92</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Slide 11</vt:lpstr>
      <vt:lpstr>RESULTS</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snegha</cp:lastModifiedBy>
  <cp:revision>21</cp:revision>
  <dcterms:created xsi:type="dcterms:W3CDTF">2024-03-29T15:07:00Z</dcterms:created>
  <dcterms:modified xsi:type="dcterms:W3CDTF">2024-08-30T13:31:48Z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2024-03-21T09:30:00Z</vt:filetime>
  </property>
  <property fmtid="{D5CDD505-2E9C-101B-9397-08002B2CF9AE}" pid="3" name="LastSaved">
    <vt:filetime>2024-03-29T09:30:00Z</vt:filetime>
  </property>
  <property fmtid="{D5CDD505-2E9C-101B-9397-08002B2CF9AE}" pid="4" name="ICV">
    <vt:lpwstr>36A988E588634449AFF53EC43F5E24CE_13</vt:lpwstr>
  </property>
  <property fmtid="{D5CDD505-2E9C-101B-9397-08002B2CF9AE}" pid="5" name="KSOProductBuildVer">
    <vt:lpwstr>1033-12.2.0.17119</vt:lpwstr>
  </property>
</Properties>
</file>