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5" name=""/>
        <p:cNvGrpSpPr/>
        <p:nvPr/>
      </p:nvGrpSpPr>
      <p:grpSpPr>
        <a:xfrm>
          <a:off x="0" y="0"/>
          <a:ext cx="0" cy="0"/>
          <a:chOff x="0" y="0"/>
          <a:chExt cx="0" cy="0"/>
        </a:xfrm>
      </p:grpSpPr>
      <p:sp>
        <p:nvSpPr>
          <p:cNvPr id="104863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3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3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3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3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3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1" name=""/>
        <p:cNvGrpSpPr/>
        <p:nvPr/>
      </p:nvGrpSpPr>
      <p:grpSpPr>
        <a:xfrm>
          <a:off x="0" y="0"/>
          <a:ext cx="0" cy="0"/>
          <a:chOff x="0" y="0"/>
          <a:chExt cx="0" cy="0"/>
        </a:xfrm>
      </p:grpSpPr>
      <p:sp>
        <p:nvSpPr>
          <p:cNvPr id="1048618" name="Holder 2"/>
          <p:cNvSpPr>
            <a:spLocks noGrp="1"/>
          </p:cNvSpPr>
          <p:nvPr>
            <p:ph type="ctrTitle"/>
          </p:nvPr>
        </p:nvSpPr>
        <p:spPr>
          <a:xfrm>
            <a:off x="914400" y="2125980"/>
            <a:ext cx="10363200" cy="1440180"/>
          </a:xfrm>
          <a:prstGeom prst="rect"/>
        </p:spPr>
        <p:txBody>
          <a:bodyPr bIns="0" lIns="0" rIns="0" tIns="0" wrap="square">
            <a:spAutoFit/>
          </a:bodyPr>
          <a:p/>
        </p:txBody>
      </p:sp>
      <p:sp>
        <p:nvSpPr>
          <p:cNvPr id="1048619"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2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22"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7" name=""/>
        <p:cNvGrpSpPr/>
        <p:nvPr/>
      </p:nvGrpSpPr>
      <p:grpSpPr>
        <a:xfrm>
          <a:off x="0" y="0"/>
          <a:ext cx="0" cy="0"/>
          <a:chOff x="0" y="0"/>
          <a:chExt cx="0" cy="0"/>
        </a:xfrm>
      </p:grpSpPr>
      <p:sp>
        <p:nvSpPr>
          <p:cNvPr id="1048584"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585" name="Holder 3"/>
          <p:cNvSpPr>
            <a:spLocks noGrp="1"/>
          </p:cNvSpPr>
          <p:nvPr>
            <p:ph type="body" idx="1"/>
          </p:nvPr>
        </p:nvSpPr>
        <p:spPr/>
        <p:txBody>
          <a:bodyPr bIns="0" lIns="0" rIns="0" tIns="0"/>
          <a:lstStyle>
            <a:lvl1pPr>
              <a:defRPr b="0" i="0">
                <a:solidFill>
                  <a:schemeClr val="tx1"/>
                </a:solidFill>
              </a:defRPr>
            </a:lvl1pPr>
          </a:lstStyle>
          <a:p/>
        </p:txBody>
      </p:sp>
      <p:sp>
        <p:nvSpPr>
          <p:cNvPr id="10485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88"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2" name=""/>
        <p:cNvGrpSpPr/>
        <p:nvPr/>
      </p:nvGrpSpPr>
      <p:grpSpPr>
        <a:xfrm>
          <a:off x="0" y="0"/>
          <a:ext cx="0" cy="0"/>
          <a:chOff x="0" y="0"/>
          <a:chExt cx="0" cy="0"/>
        </a:xfrm>
      </p:grpSpPr>
      <p:sp>
        <p:nvSpPr>
          <p:cNvPr id="1048623"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62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2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2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28" name="Holder 7"/>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594"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595"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7" name="Holder 5"/>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3" name=""/>
        <p:cNvGrpSpPr/>
        <p:nvPr/>
      </p:nvGrpSpPr>
      <p:grpSpPr>
        <a:xfrm>
          <a:off x="0" y="0"/>
          <a:ext cx="0" cy="0"/>
          <a:chOff x="0" y="0"/>
          <a:chExt cx="0" cy="0"/>
        </a:xfrm>
      </p:grpSpPr>
      <p:sp>
        <p:nvSpPr>
          <p:cNvPr id="104862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31" name="Holder 4"/>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image" Target="../media/image1.png"/><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44767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bIns="0" lIns="0" rIns="0" rtlCol="0" tIns="0" wrap="square"/>
          <a:p/>
        </p:txBody>
      </p:sp>
      <p:sp>
        <p:nvSpPr>
          <p:cNvPr id="1048577" name="bg object 17"/>
          <p:cNvSpPr/>
          <p:nvPr/>
        </p:nvSpPr>
        <p:spPr>
          <a:xfrm>
            <a:off x="8039100"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bIns="0" lIns="0" rIns="0" rtlCol="0" tIns="0" wrap="square"/>
          <a:p/>
        </p:txBody>
      </p:sp>
      <p:sp>
        <p:nvSpPr>
          <p:cNvPr id="1048578" name="bg object 18"/>
          <p:cNvSpPr/>
          <p:nvPr/>
        </p:nvSpPr>
        <p:spPr>
          <a:xfrm>
            <a:off x="423862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bIns="0" lIns="0" rIns="0" rtlCol="0" tIns="0" wrap="square"/>
          <a:p/>
        </p:txBody>
      </p:sp>
      <p:pic>
        <p:nvPicPr>
          <p:cNvPr id="2097152" name="bg object 19"/>
          <p:cNvPicPr>
            <a:picLocks/>
          </p:cNvPicPr>
          <p:nvPr/>
        </p:nvPicPr>
        <p:blipFill>
          <a:blip xmlns:r="http://schemas.openxmlformats.org/officeDocument/2006/relationships" r:embed="rId6" cstate="print"/>
          <a:stretch>
            <a:fillRect/>
          </a:stretch>
        </p:blipFill>
        <p:spPr>
          <a:xfrm>
            <a:off x="10509963" y="6448061"/>
            <a:ext cx="1091837" cy="334460"/>
          </a:xfrm>
          <a:prstGeom prst="rect"/>
        </p:spPr>
      </p:pic>
      <p:sp>
        <p:nvSpPr>
          <p:cNvPr id="1048579" name="Holder 2"/>
          <p:cNvSpPr>
            <a:spLocks noGrp="1"/>
          </p:cNvSpPr>
          <p:nvPr>
            <p:ph type="title"/>
          </p:nvPr>
        </p:nvSpPr>
        <p:spPr>
          <a:xfrm>
            <a:off x="5013070" y="3602418"/>
            <a:ext cx="2165858" cy="448945"/>
          </a:xfrm>
          <a:prstGeom prst="rect"/>
        </p:spPr>
        <p:txBody>
          <a:bodyPr bIns="0" lIns="0" rIns="0" tIns="0" wrap="square">
            <a:spAutoFit/>
          </a:bodyPr>
          <a:lstStyle>
            <a:lvl1pPr>
              <a:defRPr b="1" sz="2750" i="0">
                <a:solidFill>
                  <a:srgbClr val="001F5F"/>
                </a:solidFill>
                <a:latin typeface="Arial"/>
                <a:cs typeface="Arial"/>
              </a:defRPr>
            </a:lvl1pPr>
          </a:lstStyle>
          <a:p/>
        </p:txBody>
      </p:sp>
      <p:sp>
        <p:nvSpPr>
          <p:cNvPr id="1048580" name="Holder 3"/>
          <p:cNvSpPr>
            <a:spLocks noGrp="1"/>
          </p:cNvSpPr>
          <p:nvPr>
            <p:ph type="body" idx="1"/>
          </p:nvPr>
        </p:nvSpPr>
        <p:spPr>
          <a:xfrm>
            <a:off x="447675" y="3086100"/>
            <a:ext cx="11296650" cy="3333750"/>
          </a:xfrm>
          <a:prstGeom prst="rect"/>
        </p:spPr>
        <p:txBody>
          <a:bodyPr bIns="0" lIns="0" rIns="0" tIns="0" wrap="square">
            <a:spAutoFit/>
          </a:bodyPr>
          <a:lstStyle>
            <a:lvl1pPr>
              <a:defRPr b="0" i="0">
                <a:solidFill>
                  <a:schemeClr val="tx1"/>
                </a:solidFill>
              </a:defRPr>
            </a:lvl1pPr>
          </a:lstStyle>
          <a:p/>
        </p:txBody>
      </p:sp>
      <p:sp>
        <p:nvSpPr>
          <p:cNvPr id="1048581"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2"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83" name="Holder 6"/>
          <p:cNvSpPr>
            <a:spLocks noGrp="1"/>
          </p:cNvSpPr>
          <p:nvPr>
            <p:ph type="sldNum" sz="quarter" idx="7"/>
          </p:nvPr>
        </p:nvSpPr>
        <p:spPr>
          <a:xfrm>
            <a:off x="8778240" y="6377940"/>
            <a:ext cx="2804160" cy="342900"/>
          </a:xfrm>
          <a:prstGeom prst="rect"/>
        </p:spPr>
        <p:txBody>
          <a:bodyPr bIns="0" lIns="0" rIns="0" tIns="0" wrap="square">
            <a:spAutoFit/>
          </a:bodyPr>
          <a:lstStyle>
            <a:lvl1pPr algn="r">
              <a:defRPr>
                <a:solidFill>
                  <a:schemeClr val="tx1">
                    <a:tint val="75000"/>
                  </a:schemeClr>
                </a:solidFill>
              </a:defRPr>
            </a:lvl1pPr>
          </a:lstStyle>
          <a:p>
            <a:fld id="{B6F15528-21DE-4FAA-801E-634DDDAF4B2B}" type="slidenum">
              <a:t>‹#›</a:t>
            </a:fld>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hyperlink" Target="https://pandas.pydata.org/pandas-docs/stable/user" TargetMode="External"/><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sp>
        <p:nvSpPr>
          <p:cNvPr id="1048589" name="object 2"/>
          <p:cNvSpPr txBox="1"/>
          <p:nvPr/>
        </p:nvSpPr>
        <p:spPr>
          <a:xfrm>
            <a:off x="2823232" y="2174880"/>
            <a:ext cx="6987869" cy="622934"/>
          </a:xfrm>
          <a:prstGeom prst="rect"/>
        </p:spPr>
        <p:txBody>
          <a:bodyPr anchor="t" bIns="0" lIns="0" rIns="0" rtlCol="0" tIns="13335" vert="horz" wrap="square">
            <a:spAutoFit/>
          </a:bodyPr>
          <a:p>
            <a:pPr marL="12700">
              <a:spcBef>
                <a:spcPts val="105"/>
              </a:spcBef>
            </a:pPr>
            <a:r>
              <a:rPr b="1" dirty="0" sz="3600" lang="en-US" spc="5">
                <a:solidFill>
                  <a:srgbClr val="1CACE3"/>
                </a:solidFill>
                <a:latin typeface="Arial"/>
                <a:cs typeface="Arial"/>
              </a:rPr>
              <a:t>TELECOM CHURN ANALYSIS</a:t>
            </a:r>
          </a:p>
        </p:txBody>
      </p:sp>
      <p:sp>
        <p:nvSpPr>
          <p:cNvPr id="1048590" name="object 3"/>
          <p:cNvSpPr txBox="1">
            <a:spLocks noGrp="1"/>
          </p:cNvSpPr>
          <p:nvPr>
            <p:ph type="title"/>
          </p:nvPr>
        </p:nvSpPr>
        <p:spPr>
          <a:xfrm>
            <a:off x="3867150" y="1049655"/>
            <a:ext cx="4326890" cy="549910"/>
          </a:xfrm>
          <a:prstGeom prst="rect"/>
        </p:spPr>
        <p:txBody>
          <a:bodyPr anchor="t" bIns="0" lIns="0" rIns="0" rtlCol="0" tIns="16510" vert="horz" wrap="square">
            <a:spAutoFit/>
          </a:bodyPr>
          <a:p>
            <a:pPr marL="12700">
              <a:spcBef>
                <a:spcPts val="130"/>
              </a:spcBef>
            </a:pPr>
            <a:r>
              <a:rPr dirty="0" sz="3200" lang="en-US" spc="20">
                <a:solidFill>
                  <a:srgbClr val="1382AC"/>
                </a:solidFill>
              </a:rPr>
              <a:t>CAP</a:t>
            </a:r>
            <a:r>
              <a:rPr dirty="0" sz="3200" lang="en-US" spc="35">
                <a:solidFill>
                  <a:srgbClr val="1382AC"/>
                </a:solidFill>
              </a:rPr>
              <a:t>S</a:t>
            </a:r>
            <a:r>
              <a:rPr dirty="0" sz="3200" lang="en-US" spc="-10">
                <a:solidFill>
                  <a:srgbClr val="1382AC"/>
                </a:solidFill>
              </a:rPr>
              <a:t>T</a:t>
            </a:r>
            <a:r>
              <a:rPr dirty="0" sz="3200" lang="en-US" spc="-20">
                <a:solidFill>
                  <a:srgbClr val="1382AC"/>
                </a:solidFill>
              </a:rPr>
              <a:t>O</a:t>
            </a:r>
            <a:r>
              <a:rPr dirty="0" sz="3200" lang="en-US" spc="20">
                <a:solidFill>
                  <a:srgbClr val="1382AC"/>
                </a:solidFill>
              </a:rPr>
              <a:t>NE</a:t>
            </a:r>
            <a:r>
              <a:rPr dirty="0" sz="3200" lang="en-US" spc="-200">
                <a:solidFill>
                  <a:srgbClr val="1382AC"/>
                </a:solidFill>
              </a:rPr>
              <a:t> </a:t>
            </a:r>
            <a:r>
              <a:rPr dirty="0" sz="3200" lang="en-US" spc="35">
                <a:solidFill>
                  <a:srgbClr val="1382AC"/>
                </a:solidFill>
              </a:rPr>
              <a:t>P</a:t>
            </a:r>
            <a:r>
              <a:rPr dirty="0" sz="3200" lang="en-US" spc="20">
                <a:solidFill>
                  <a:srgbClr val="1382AC"/>
                </a:solidFill>
              </a:rPr>
              <a:t>R</a:t>
            </a:r>
            <a:r>
              <a:rPr dirty="0" sz="3200" lang="en-US" spc="-20">
                <a:solidFill>
                  <a:srgbClr val="1382AC"/>
                </a:solidFill>
              </a:rPr>
              <a:t>O</a:t>
            </a:r>
            <a:r>
              <a:rPr dirty="0" sz="3200" lang="en-US" spc="15">
                <a:solidFill>
                  <a:srgbClr val="1382AC"/>
                </a:solidFill>
              </a:rPr>
              <a:t>J</a:t>
            </a:r>
            <a:r>
              <a:rPr dirty="0" sz="3200" lang="en-US" spc="40">
                <a:solidFill>
                  <a:srgbClr val="1382AC"/>
                </a:solidFill>
              </a:rPr>
              <a:t>E</a:t>
            </a:r>
            <a:r>
              <a:rPr dirty="0" sz="3200" lang="en-US" spc="20">
                <a:solidFill>
                  <a:srgbClr val="1382AC"/>
                </a:solidFill>
              </a:rPr>
              <a:t>CT</a:t>
            </a:r>
            <a:endParaRPr sz="3200" lang="en-US"/>
          </a:p>
        </p:txBody>
      </p:sp>
      <p:sp>
        <p:nvSpPr>
          <p:cNvPr id="1048591" name="object 4"/>
          <p:cNvSpPr txBox="1"/>
          <p:nvPr/>
        </p:nvSpPr>
        <p:spPr>
          <a:xfrm>
            <a:off x="447675" y="3086100"/>
            <a:ext cx="11296650" cy="3460115"/>
          </a:xfrm>
          <a:prstGeom prst="rect"/>
          <a:solidFill>
            <a:srgbClr val="465258"/>
          </a:solidFill>
        </p:spPr>
        <p:txBody>
          <a:bodyPr anchor="t" bIns="0" lIns="0" rIns="0" rtlCol="0" tIns="0" vert="horz" wrap="square">
            <a:spAutoFit/>
          </a:bodyPr>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spcBef>
                <a:spcPts val="45"/>
              </a:spcBef>
            </a:pPr>
            <a:r>
              <a:rPr b="1" dirty="0" sz="2000" lang="en-US" spc="15">
                <a:solidFill>
                  <a:srgbClr val="1382AC"/>
                </a:solidFill>
                <a:latin typeface="Arial"/>
                <a:cs typeface="Arial"/>
              </a:rPr>
              <a:t>                     P</a:t>
            </a:r>
            <a:r>
              <a:rPr b="1" dirty="0" sz="2000" lang="en-US" spc="40">
                <a:solidFill>
                  <a:srgbClr val="1382AC"/>
                </a:solidFill>
                <a:latin typeface="Arial"/>
                <a:cs typeface="Arial"/>
              </a:rPr>
              <a:t>R</a:t>
            </a:r>
            <a:r>
              <a:rPr b="1" dirty="0" sz="2000" lang="en-US" spc="15">
                <a:solidFill>
                  <a:srgbClr val="1382AC"/>
                </a:solidFill>
                <a:latin typeface="Arial"/>
                <a:cs typeface="Arial"/>
              </a:rPr>
              <a:t>ES</a:t>
            </a:r>
            <a:r>
              <a:rPr b="1" dirty="0" sz="2000" lang="en-US" spc="5">
                <a:solidFill>
                  <a:srgbClr val="1382AC"/>
                </a:solidFill>
                <a:latin typeface="Arial"/>
                <a:cs typeface="Arial"/>
              </a:rPr>
              <a:t>E</a:t>
            </a:r>
            <a:r>
              <a:rPr b="1" dirty="0" sz="2000" lang="en-US" spc="45">
                <a:solidFill>
                  <a:srgbClr val="1382AC"/>
                </a:solidFill>
                <a:latin typeface="Arial"/>
                <a:cs typeface="Arial"/>
              </a:rPr>
              <a:t>N</a:t>
            </a:r>
            <a:r>
              <a:rPr b="1" dirty="0" sz="2000" lang="en-US" spc="10">
                <a:solidFill>
                  <a:srgbClr val="1382AC"/>
                </a:solidFill>
                <a:latin typeface="Arial"/>
                <a:cs typeface="Arial"/>
              </a:rPr>
              <a:t>TED</a:t>
            </a:r>
            <a:r>
              <a:rPr b="1" dirty="0" sz="2000" lang="en-US" spc="-150">
                <a:solidFill>
                  <a:srgbClr val="1382AC"/>
                </a:solidFill>
                <a:latin typeface="Arial"/>
                <a:cs typeface="Arial"/>
              </a:rPr>
              <a:t> </a:t>
            </a:r>
            <a:r>
              <a:rPr b="1" dirty="0" sz="2000" lang="en-US" spc="45">
                <a:solidFill>
                  <a:srgbClr val="1382AC"/>
                </a:solidFill>
                <a:latin typeface="Arial"/>
                <a:cs typeface="Arial"/>
              </a:rPr>
              <a:t>B</a:t>
            </a:r>
            <a:r>
              <a:rPr b="1" dirty="0" sz="2000" lang="en-US" spc="10">
                <a:solidFill>
                  <a:srgbClr val="1382AC"/>
                </a:solidFill>
                <a:latin typeface="Arial"/>
                <a:cs typeface="Arial"/>
              </a:rPr>
              <a:t>Y</a:t>
            </a:r>
            <a:r>
              <a:rPr b="1" dirty="0" sz="2000" spc="10">
                <a:solidFill>
                  <a:srgbClr val="1382AC"/>
                </a:solidFill>
                <a:latin typeface="Arial"/>
                <a:cs typeface="Arial"/>
              </a:rPr>
              <a:t>:</a:t>
            </a:r>
            <a:r>
              <a:rPr b="1" dirty="0" sz="2000" lang="en-US" spc="10">
                <a:solidFill>
                  <a:srgbClr val="1382AC"/>
                </a:solidFill>
                <a:latin typeface="Arial"/>
                <a:cs typeface="Arial"/>
              </a:rPr>
              <a:t>  </a:t>
            </a:r>
            <a:endParaRPr dirty="0" sz="2000">
              <a:latin typeface="Arial"/>
              <a:cs typeface="Arial"/>
            </a:endParaRPr>
          </a:p>
          <a:p>
            <a:pPr marL="2763520"/>
            <a:endParaRPr dirty="0" sz="2000" lang="en-US">
              <a:solidFill>
                <a:srgbClr val="000000"/>
              </a:solidFill>
              <a:latin typeface="Arial"/>
              <a:cs typeface="Arial"/>
            </a:endParaRPr>
          </a:p>
          <a:p>
            <a:pPr marL="2763520"/>
            <a:r>
              <a:rPr b="1" dirty="0" sz="2000" lang="en-US">
                <a:solidFill>
                  <a:srgbClr val="1382AC"/>
                </a:solidFill>
                <a:latin typeface="Arial"/>
                <a:cs typeface="Arial"/>
              </a:rPr>
              <a:t>A</a:t>
            </a:r>
            <a:r>
              <a:rPr b="1" dirty="0" sz="2000" lang="en-US">
                <a:solidFill>
                  <a:srgbClr val="1382AC"/>
                </a:solidFill>
                <a:latin typeface="Arial"/>
                <a:cs typeface="Arial"/>
              </a:rPr>
              <a:t>B</a:t>
            </a:r>
            <a:r>
              <a:rPr b="1" dirty="0" sz="2000" lang="en-US">
                <a:solidFill>
                  <a:srgbClr val="1382AC"/>
                </a:solidFill>
                <a:latin typeface="Arial"/>
                <a:cs typeface="Arial"/>
              </a:rPr>
              <a:t>INAYA </a:t>
            </a:r>
            <a:r>
              <a:rPr b="1" dirty="0" sz="2000" lang="en-US">
                <a:solidFill>
                  <a:srgbClr val="1382AC"/>
                </a:solidFill>
                <a:latin typeface="Arial"/>
                <a:cs typeface="Arial"/>
              </a:rPr>
              <a:t>G</a:t>
            </a:r>
            <a:endParaRPr dirty="0" sz="2000" lang="en-US">
              <a:solidFill>
                <a:srgbClr val="000000"/>
              </a:solidFill>
              <a:latin typeface="Arial"/>
              <a:cs typeface="Arial"/>
            </a:endParaRPr>
          </a:p>
          <a:p>
            <a:pPr marL="2763520"/>
            <a:r>
              <a:rPr b="1" dirty="0" sz="2000" lang="en-US">
                <a:solidFill>
                  <a:srgbClr val="1382AC"/>
                </a:solidFill>
                <a:latin typeface="Arial"/>
                <a:cs typeface="Arial"/>
              </a:rPr>
              <a:t>THANTHAI PERIYAR GOVERNMENT INSTITUTE OF TECHNOLOGY</a:t>
            </a:r>
            <a:endParaRPr dirty="0" sz="2000" lang="en-US">
              <a:solidFill>
                <a:srgbClr val="000000"/>
              </a:solidFill>
              <a:latin typeface="Arial"/>
              <a:cs typeface="Arial"/>
            </a:endParaRPr>
          </a:p>
          <a:p>
            <a:pPr marL="2763520"/>
            <a:r>
              <a:rPr b="1" dirty="0" sz="2000" lang="en-US">
                <a:solidFill>
                  <a:srgbClr val="1382AC"/>
                </a:solidFill>
                <a:latin typeface="Arial"/>
                <a:cs typeface="Arial"/>
              </a:rPr>
              <a:t>CIVIL ENGINEERING.</a:t>
            </a:r>
          </a:p>
          <a:p>
            <a:pPr marL="2763520"/>
            <a:endParaRPr b="1" dirty="0" sz="2000" lang="en-US">
              <a:solidFill>
                <a:srgbClr val="1382AC"/>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11" name="object 2"/>
          <p:cNvSpPr txBox="1">
            <a:spLocks noGrp="1"/>
          </p:cNvSpPr>
          <p:nvPr>
            <p:ph type="title"/>
          </p:nvPr>
        </p:nvSpPr>
        <p:spPr>
          <a:xfrm>
            <a:off x="660400" y="555307"/>
            <a:ext cx="3451860" cy="6642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R</a:t>
            </a:r>
            <a:r>
              <a:rPr dirty="0" sz="3950" spc="-10">
                <a:solidFill>
                  <a:srgbClr val="1CACE3"/>
                </a:solidFill>
              </a:rPr>
              <a:t>E</a:t>
            </a:r>
            <a:r>
              <a:rPr dirty="0" sz="3950" spc="-15">
                <a:solidFill>
                  <a:srgbClr val="1CACE3"/>
                </a:solidFill>
              </a:rPr>
              <a:t>F</a:t>
            </a:r>
            <a:r>
              <a:rPr dirty="0" sz="3950" spc="-10">
                <a:solidFill>
                  <a:srgbClr val="1CACE3"/>
                </a:solidFill>
              </a:rPr>
              <a:t>E</a:t>
            </a:r>
            <a:r>
              <a:rPr dirty="0" sz="3950" spc="-5">
                <a:solidFill>
                  <a:srgbClr val="1CACE3"/>
                </a:solidFill>
              </a:rPr>
              <a:t>R</a:t>
            </a:r>
            <a:r>
              <a:rPr dirty="0" sz="3950" spc="-10">
                <a:solidFill>
                  <a:srgbClr val="1CACE3"/>
                </a:solidFill>
              </a:rPr>
              <a:t>E</a:t>
            </a:r>
            <a:r>
              <a:rPr dirty="0" sz="3950" spc="-5">
                <a:solidFill>
                  <a:srgbClr val="1CACE3"/>
                </a:solidFill>
              </a:rPr>
              <a:t>NC</a:t>
            </a:r>
            <a:r>
              <a:rPr dirty="0" sz="3950" spc="-10">
                <a:solidFill>
                  <a:srgbClr val="1CACE3"/>
                </a:solidFill>
              </a:rPr>
              <a:t>E</a:t>
            </a:r>
            <a:r>
              <a:rPr dirty="0" sz="3950" spc="20">
                <a:solidFill>
                  <a:srgbClr val="1CACE3"/>
                </a:solidFill>
              </a:rPr>
              <a:t>S</a:t>
            </a:r>
            <a:endParaRPr sz="3950"/>
          </a:p>
        </p:txBody>
      </p:sp>
      <p:sp>
        <p:nvSpPr>
          <p:cNvPr id="1048612" name="TextBox 4"/>
          <p:cNvSpPr txBox="1"/>
          <p:nvPr/>
        </p:nvSpPr>
        <p:spPr>
          <a:xfrm>
            <a:off x="1268388" y="1557879"/>
            <a:ext cx="6785112" cy="7010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l" indent="-285750" marL="285750">
              <a:buFont typeface="Arial" panose="020B0604020202020204" pitchFamily="34" charset="0"/>
              <a:buChar char="•"/>
            </a:pPr>
            <a:r>
              <a:rPr dirty="0" lang="en-US">
                <a:ea typeface="+mn-lt"/>
                <a:cs typeface="+mn-lt"/>
              </a:rPr>
              <a:t>https://github.com/vigneshmuthuvelan/DataScienceProject.git</a:t>
            </a:r>
            <a:endParaRPr dirty="0" lang="en-US">
              <a:cs typeface="Calibri"/>
            </a:endParaRPr>
          </a:p>
        </p:txBody>
      </p:sp>
      <p:sp>
        <p:nvSpPr>
          <p:cNvPr id="1048613" name="TextBox 5"/>
          <p:cNvSpPr txBox="1"/>
          <p:nvPr/>
        </p:nvSpPr>
        <p:spPr>
          <a:xfrm>
            <a:off x="1269393" y="2312552"/>
            <a:ext cx="4733234" cy="3962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l" indent="-285750" marL="285750">
              <a:buFont typeface="Arial"/>
              <a:buChar char="•"/>
            </a:pPr>
            <a:r>
              <a:rPr dirty="0" lang="en-US">
                <a:cs typeface="Calibri"/>
              </a:rPr>
              <a:t>https://www.kaggle.com/datasets</a:t>
            </a:r>
          </a:p>
        </p:txBody>
      </p:sp>
      <p:sp>
        <p:nvSpPr>
          <p:cNvPr id="1048614" name="TextBox 6"/>
          <p:cNvSpPr txBox="1"/>
          <p:nvPr/>
        </p:nvSpPr>
        <p:spPr>
          <a:xfrm>
            <a:off x="1264442" y="1937288"/>
            <a:ext cx="7348329" cy="701039"/>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indent="-285750" marL="285750">
              <a:buFont typeface="Arial" panose="020B0604020202020204" pitchFamily="34" charset="0"/>
              <a:buChar char="•"/>
            </a:pPr>
            <a:r>
              <a:rPr dirty="0" lang="en-US">
                <a:cs typeface="Calibri"/>
                <a:hlinkClick r:id="rId1"/>
              </a:rPr>
              <a:t>https://pandas.pydata.org/pandas-docs/stable/user</a:t>
            </a:r>
            <a:r>
              <a:rPr dirty="0" lang="en-US">
                <a:cs typeface="Calibri"/>
              </a:rPr>
              <a:t>_guide/index.html</a:t>
            </a:r>
          </a:p>
        </p:txBody>
      </p:sp>
      <p:sp>
        <p:nvSpPr>
          <p:cNvPr id="1048615" name="TextBox 8"/>
          <p:cNvSpPr txBox="1"/>
          <p:nvPr/>
        </p:nvSpPr>
        <p:spPr>
          <a:xfrm>
            <a:off x="1268388" y="2686647"/>
            <a:ext cx="3295373" cy="7010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l" indent="-285750" marL="285750">
              <a:buFont typeface="Arial" panose="020B0604020202020204" pitchFamily="34" charset="0"/>
              <a:buChar char="•"/>
            </a:pPr>
            <a:r>
              <a:rPr dirty="0" lang="en-US">
                <a:cs typeface="Calibri"/>
              </a:rPr>
              <a:t>https://seaborn.pydata.org/</a:t>
            </a:r>
            <a:endParaRPr lang="en-US">
              <a:cs typeface="Calibri"/>
            </a:endParaRPr>
          </a:p>
        </p:txBody>
      </p:sp>
      <p:sp>
        <p:nvSpPr>
          <p:cNvPr id="1048616" name="TextBox 9"/>
          <p:cNvSpPr txBox="1"/>
          <p:nvPr/>
        </p:nvSpPr>
        <p:spPr>
          <a:xfrm>
            <a:off x="1261289" y="3069210"/>
            <a:ext cx="4742069" cy="701039"/>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l" indent="-285750" marL="285750">
              <a:buFont typeface="Arial"/>
              <a:buChar char="•"/>
            </a:pPr>
            <a:r>
              <a:rPr dirty="0" lang="en-US">
                <a:cs typeface="Calibri"/>
              </a:rPr>
              <a:t>https://matplotlib.org/stable/contents.html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17" name="object 2"/>
          <p:cNvSpPr txBox="1">
            <a:spLocks noGrp="1"/>
          </p:cNvSpPr>
          <p:nvPr>
            <p:ph type="title"/>
          </p:nvPr>
        </p:nvSpPr>
        <p:spPr>
          <a:prstGeom prst="rect"/>
        </p:spPr>
        <p:txBody>
          <a:bodyPr bIns="0" lIns="0" rIns="0" rtlCol="0" tIns="15875" vert="horz" wrap="square">
            <a:spAutoFit/>
          </a:bodyPr>
          <a:p>
            <a:pPr marL="50165">
              <a:lnSpc>
                <a:spcPct val="100000"/>
              </a:lnSpc>
              <a:spcBef>
                <a:spcPts val="125"/>
              </a:spcBef>
            </a:pPr>
            <a:r>
              <a:rPr dirty="0" spc="30"/>
              <a:t>THANK</a:t>
            </a:r>
            <a:r>
              <a:rPr dirty="0" spc="-145"/>
              <a:t> </a:t>
            </a:r>
            <a:r>
              <a:rPr dirty="0" spc="25"/>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2" name="object 2"/>
          <p:cNvSpPr txBox="1">
            <a:spLocks noGrp="1"/>
          </p:cNvSpPr>
          <p:nvPr>
            <p:ph type="title"/>
          </p:nvPr>
        </p:nvSpPr>
        <p:spPr>
          <a:xfrm>
            <a:off x="929005" y="1391602"/>
            <a:ext cx="1575435" cy="448945"/>
          </a:xfrm>
          <a:prstGeom prst="rect"/>
        </p:spPr>
        <p:txBody>
          <a:bodyPr bIns="0" lIns="0" rIns="0" rtlCol="0" tIns="15875" vert="horz" wrap="square">
            <a:spAutoFit/>
          </a:bodyPr>
          <a:p>
            <a:pPr marL="12700">
              <a:lnSpc>
                <a:spcPct val="100000"/>
              </a:lnSpc>
              <a:spcBef>
                <a:spcPts val="125"/>
              </a:spcBef>
            </a:pPr>
            <a:r>
              <a:rPr dirty="0" spc="30"/>
              <a:t>OU</a:t>
            </a:r>
            <a:r>
              <a:rPr dirty="0" spc="40"/>
              <a:t>TL</a:t>
            </a:r>
            <a:r>
              <a:rPr dirty="0" spc="-95"/>
              <a:t>I</a:t>
            </a:r>
            <a:r>
              <a:rPr dirty="0" spc="30"/>
              <a:t>N</a:t>
            </a:r>
            <a:r>
              <a:rPr dirty="0" spc="15"/>
              <a:t>E</a:t>
            </a:r>
          </a:p>
        </p:txBody>
      </p:sp>
      <p:sp>
        <p:nvSpPr>
          <p:cNvPr id="1048593" name="object 3"/>
          <p:cNvSpPr txBox="1"/>
          <p:nvPr/>
        </p:nvSpPr>
        <p:spPr>
          <a:xfrm>
            <a:off x="917575" y="1952988"/>
            <a:ext cx="4178300" cy="4002405"/>
          </a:xfrm>
          <a:prstGeom prst="rect"/>
        </p:spPr>
        <p:txBody>
          <a:bodyPr bIns="0" lIns="0" rIns="0" rtlCol="0" tIns="184785" vert="horz" wrap="square">
            <a:spAutoFit/>
          </a:bodyPr>
          <a:p>
            <a:pPr indent="-305435" marL="317500">
              <a:lnSpc>
                <a:spcPct val="100000"/>
              </a:lnSpc>
              <a:spcBef>
                <a:spcPts val="1455"/>
              </a:spcBef>
              <a:buClr>
                <a:srgbClr val="1CACE3"/>
              </a:buClr>
              <a:buSzPct val="92500"/>
              <a:buFont typeface="Cambria"/>
              <a:buChar char="◾"/>
              <a:tabLst>
                <a:tab algn="l" pos="317500"/>
                <a:tab algn="l" pos="318135"/>
              </a:tabLst>
            </a:pPr>
            <a:r>
              <a:rPr b="1" dirty="0" sz="2000" spc="20">
                <a:solidFill>
                  <a:srgbClr val="404040"/>
                </a:solidFill>
                <a:latin typeface="Arial"/>
                <a:cs typeface="Arial"/>
              </a:rPr>
              <a:t>Problem</a:t>
            </a:r>
            <a:r>
              <a:rPr b="1" dirty="0" sz="2000" spc="-140">
                <a:solidFill>
                  <a:srgbClr val="404040"/>
                </a:solidFill>
                <a:latin typeface="Arial"/>
                <a:cs typeface="Arial"/>
              </a:rPr>
              <a:t> </a:t>
            </a:r>
            <a:r>
              <a:rPr b="1" dirty="0" sz="2000" spc="15">
                <a:solidFill>
                  <a:srgbClr val="404040"/>
                </a:solidFill>
                <a:latin typeface="Arial"/>
                <a:cs typeface="Arial"/>
              </a:rPr>
              <a:t>Statement</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15">
                <a:solidFill>
                  <a:srgbClr val="404040"/>
                </a:solidFill>
                <a:latin typeface="Arial"/>
                <a:cs typeface="Arial"/>
              </a:rPr>
              <a:t>P</a:t>
            </a:r>
            <a:r>
              <a:rPr b="1" dirty="0" sz="2000" spc="40">
                <a:solidFill>
                  <a:srgbClr val="404040"/>
                </a:solidFill>
                <a:latin typeface="Arial"/>
                <a:cs typeface="Arial"/>
              </a:rPr>
              <a:t>r</a:t>
            </a:r>
            <a:r>
              <a:rPr b="1" dirty="0" sz="2000" spc="45">
                <a:solidFill>
                  <a:srgbClr val="404040"/>
                </a:solidFill>
                <a:latin typeface="Arial"/>
                <a:cs typeface="Arial"/>
              </a:rPr>
              <a:t>opo</a:t>
            </a:r>
            <a:r>
              <a:rPr b="1" dirty="0" sz="2000" spc="15">
                <a:solidFill>
                  <a:srgbClr val="404040"/>
                </a:solidFill>
                <a:latin typeface="Arial"/>
                <a:cs typeface="Arial"/>
              </a:rPr>
              <a:t>sed</a:t>
            </a:r>
            <a:r>
              <a:rPr b="1" dirty="0" sz="2000" spc="-225">
                <a:solidFill>
                  <a:srgbClr val="404040"/>
                </a:solidFill>
                <a:latin typeface="Arial"/>
                <a:cs typeface="Arial"/>
              </a:rPr>
              <a:t> </a:t>
            </a:r>
            <a:r>
              <a:rPr b="1" dirty="0" sz="2000" spc="15">
                <a:solidFill>
                  <a:srgbClr val="404040"/>
                </a:solidFill>
                <a:latin typeface="Arial"/>
                <a:cs typeface="Arial"/>
              </a:rPr>
              <a:t>Sy</a:t>
            </a:r>
            <a:r>
              <a:rPr b="1" dirty="0" sz="2000" spc="5">
                <a:solidFill>
                  <a:srgbClr val="404040"/>
                </a:solidFill>
                <a:latin typeface="Arial"/>
                <a:cs typeface="Arial"/>
              </a:rPr>
              <a:t>s</a:t>
            </a:r>
            <a:r>
              <a:rPr b="1" dirty="0" sz="2000" spc="10">
                <a:solidFill>
                  <a:srgbClr val="404040"/>
                </a:solidFill>
                <a:latin typeface="Arial"/>
                <a:cs typeface="Arial"/>
              </a:rPr>
              <a:t>te</a:t>
            </a:r>
            <a:r>
              <a:rPr b="1" dirty="0" sz="2000" spc="90">
                <a:solidFill>
                  <a:srgbClr val="404040"/>
                </a:solidFill>
                <a:latin typeface="Arial"/>
                <a:cs typeface="Arial"/>
              </a:rPr>
              <a:t>m</a:t>
            </a:r>
            <a:r>
              <a:rPr b="1" dirty="0" sz="2000" spc="35">
                <a:solidFill>
                  <a:srgbClr val="404040"/>
                </a:solidFill>
                <a:latin typeface="Arial"/>
                <a:cs typeface="Arial"/>
              </a:rPr>
              <a:t>/</a:t>
            </a:r>
            <a:r>
              <a:rPr b="1" dirty="0" sz="2000" spc="-65">
                <a:solidFill>
                  <a:srgbClr val="404040"/>
                </a:solidFill>
                <a:latin typeface="Arial"/>
                <a:cs typeface="Arial"/>
              </a:rPr>
              <a:t>S</a:t>
            </a:r>
            <a:r>
              <a:rPr b="1" dirty="0" sz="2000" spc="45">
                <a:solidFill>
                  <a:srgbClr val="404040"/>
                </a:solidFill>
                <a:latin typeface="Arial"/>
                <a:cs typeface="Arial"/>
              </a:rPr>
              <a:t>o</a:t>
            </a:r>
            <a:r>
              <a:rPr b="1" dirty="0" sz="2000" spc="-35">
                <a:solidFill>
                  <a:srgbClr val="404040"/>
                </a:solidFill>
                <a:latin typeface="Arial"/>
                <a:cs typeface="Arial"/>
              </a:rPr>
              <a:t>l</a:t>
            </a:r>
            <a:r>
              <a:rPr b="1" dirty="0" sz="2000" spc="-25">
                <a:solidFill>
                  <a:srgbClr val="404040"/>
                </a:solidFill>
                <a:latin typeface="Arial"/>
                <a:cs typeface="Arial"/>
              </a:rPr>
              <a:t>u</a:t>
            </a:r>
            <a:r>
              <a:rPr b="1" dirty="0" sz="2000" spc="5">
                <a:solidFill>
                  <a:srgbClr val="404040"/>
                </a:solidFill>
                <a:latin typeface="Arial"/>
                <a:cs typeface="Arial"/>
              </a:rPr>
              <a:t>t</a:t>
            </a:r>
            <a:r>
              <a:rPr b="1" dirty="0" sz="2000" spc="35">
                <a:solidFill>
                  <a:srgbClr val="404040"/>
                </a:solidFill>
                <a:latin typeface="Arial"/>
                <a:cs typeface="Arial"/>
              </a:rPr>
              <a:t>i</a:t>
            </a:r>
            <a:r>
              <a:rPr b="1" dirty="0" sz="2000" spc="-25">
                <a:solidFill>
                  <a:srgbClr val="404040"/>
                </a:solidFill>
                <a:latin typeface="Arial"/>
                <a:cs typeface="Arial"/>
              </a:rPr>
              <a:t>o</a:t>
            </a:r>
            <a:r>
              <a:rPr b="1" dirty="0" sz="2000" spc="15">
                <a:solidFill>
                  <a:srgbClr val="404040"/>
                </a:solidFill>
                <a:latin typeface="Arial"/>
                <a:cs typeface="Arial"/>
              </a:rPr>
              <a:t>n</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15">
                <a:solidFill>
                  <a:srgbClr val="404040"/>
                </a:solidFill>
                <a:latin typeface="Arial"/>
                <a:cs typeface="Arial"/>
              </a:rPr>
              <a:t>Sy</a:t>
            </a:r>
            <a:r>
              <a:rPr b="1" dirty="0" sz="2000" spc="5">
                <a:solidFill>
                  <a:srgbClr val="404040"/>
                </a:solidFill>
                <a:latin typeface="Arial"/>
                <a:cs typeface="Arial"/>
              </a:rPr>
              <a:t>s</a:t>
            </a:r>
            <a:r>
              <a:rPr b="1" dirty="0" sz="2000" spc="15">
                <a:solidFill>
                  <a:srgbClr val="404040"/>
                </a:solidFill>
                <a:latin typeface="Arial"/>
                <a:cs typeface="Arial"/>
              </a:rPr>
              <a:t>tem</a:t>
            </a:r>
            <a:r>
              <a:rPr b="1" dirty="0" sz="2000" spc="-35">
                <a:solidFill>
                  <a:srgbClr val="404040"/>
                </a:solidFill>
                <a:latin typeface="Arial"/>
                <a:cs typeface="Arial"/>
              </a:rPr>
              <a:t> </a:t>
            </a:r>
            <a:r>
              <a:rPr b="1" dirty="0" sz="2000" spc="50">
                <a:solidFill>
                  <a:srgbClr val="404040"/>
                </a:solidFill>
                <a:latin typeface="Arial"/>
                <a:cs typeface="Arial"/>
              </a:rPr>
              <a:t>D</a:t>
            </a:r>
            <a:r>
              <a:rPr b="1" dirty="0" sz="2000" spc="15">
                <a:solidFill>
                  <a:srgbClr val="404040"/>
                </a:solidFill>
                <a:latin typeface="Arial"/>
                <a:cs typeface="Arial"/>
              </a:rPr>
              <a:t>eve</a:t>
            </a:r>
            <a:r>
              <a:rPr b="1" dirty="0" sz="2000" spc="40">
                <a:solidFill>
                  <a:srgbClr val="404040"/>
                </a:solidFill>
                <a:latin typeface="Arial"/>
                <a:cs typeface="Arial"/>
              </a:rPr>
              <a:t>l</a:t>
            </a:r>
            <a:r>
              <a:rPr b="1" dirty="0" sz="2000" spc="50">
                <a:solidFill>
                  <a:srgbClr val="404040"/>
                </a:solidFill>
                <a:latin typeface="Arial"/>
                <a:cs typeface="Arial"/>
              </a:rPr>
              <a:t>o</a:t>
            </a:r>
            <a:r>
              <a:rPr b="1" dirty="0" sz="2000" spc="-25">
                <a:solidFill>
                  <a:srgbClr val="404040"/>
                </a:solidFill>
                <a:latin typeface="Arial"/>
                <a:cs typeface="Arial"/>
              </a:rPr>
              <a:t>p</a:t>
            </a:r>
            <a:r>
              <a:rPr b="1" dirty="0" sz="2000" spc="20">
                <a:solidFill>
                  <a:srgbClr val="404040"/>
                </a:solidFill>
                <a:latin typeface="Arial"/>
                <a:cs typeface="Arial"/>
              </a:rPr>
              <a:t>m</a:t>
            </a:r>
            <a:r>
              <a:rPr b="1" dirty="0" sz="2000" spc="-60">
                <a:solidFill>
                  <a:srgbClr val="404040"/>
                </a:solidFill>
                <a:latin typeface="Arial"/>
                <a:cs typeface="Arial"/>
              </a:rPr>
              <a:t>e</a:t>
            </a:r>
            <a:r>
              <a:rPr b="1" dirty="0" sz="2000" spc="50">
                <a:solidFill>
                  <a:srgbClr val="404040"/>
                </a:solidFill>
                <a:latin typeface="Arial"/>
                <a:cs typeface="Arial"/>
              </a:rPr>
              <a:t>n</a:t>
            </a:r>
            <a:r>
              <a:rPr b="1" dirty="0" sz="2000" spc="5">
                <a:solidFill>
                  <a:srgbClr val="404040"/>
                </a:solidFill>
                <a:latin typeface="Arial"/>
                <a:cs typeface="Arial"/>
              </a:rPr>
              <a:t>t</a:t>
            </a:r>
            <a:r>
              <a:rPr b="1" dirty="0" sz="2000" spc="-254">
                <a:solidFill>
                  <a:srgbClr val="404040"/>
                </a:solidFill>
                <a:latin typeface="Arial"/>
                <a:cs typeface="Arial"/>
              </a:rPr>
              <a:t> </a:t>
            </a:r>
            <a:r>
              <a:rPr b="1" dirty="0" sz="2000" spc="-25">
                <a:solidFill>
                  <a:srgbClr val="404040"/>
                </a:solidFill>
                <a:latin typeface="Arial"/>
                <a:cs typeface="Arial"/>
              </a:rPr>
              <a:t>A</a:t>
            </a:r>
            <a:r>
              <a:rPr b="1" dirty="0" sz="2000" spc="50">
                <a:solidFill>
                  <a:srgbClr val="404040"/>
                </a:solidFill>
                <a:latin typeface="Arial"/>
                <a:cs typeface="Arial"/>
              </a:rPr>
              <a:t>pp</a:t>
            </a:r>
            <a:r>
              <a:rPr b="1" dirty="0" sz="2000" spc="45">
                <a:solidFill>
                  <a:srgbClr val="404040"/>
                </a:solidFill>
                <a:latin typeface="Arial"/>
                <a:cs typeface="Arial"/>
              </a:rPr>
              <a:t>r</a:t>
            </a:r>
            <a:r>
              <a:rPr b="1" dirty="0" sz="2000" spc="50">
                <a:solidFill>
                  <a:srgbClr val="404040"/>
                </a:solidFill>
                <a:latin typeface="Arial"/>
                <a:cs typeface="Arial"/>
              </a:rPr>
              <a:t>o</a:t>
            </a:r>
            <a:r>
              <a:rPr b="1" dirty="0" sz="2000" spc="15">
                <a:solidFill>
                  <a:srgbClr val="404040"/>
                </a:solidFill>
                <a:latin typeface="Arial"/>
                <a:cs typeface="Arial"/>
              </a:rPr>
              <a:t>a</a:t>
            </a:r>
            <a:r>
              <a:rPr b="1" dirty="0" sz="2000" spc="-60">
                <a:solidFill>
                  <a:srgbClr val="404040"/>
                </a:solidFill>
                <a:latin typeface="Arial"/>
                <a:cs typeface="Arial"/>
              </a:rPr>
              <a:t>c</a:t>
            </a:r>
            <a:r>
              <a:rPr b="1" dirty="0" sz="2000" spc="15">
                <a:solidFill>
                  <a:srgbClr val="404040"/>
                </a:solidFill>
                <a:latin typeface="Arial"/>
                <a:cs typeface="Arial"/>
              </a:rPr>
              <a:t>h</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25">
                <a:solidFill>
                  <a:srgbClr val="404040"/>
                </a:solidFill>
                <a:latin typeface="Arial"/>
                <a:cs typeface="Arial"/>
              </a:rPr>
              <a:t>A</a:t>
            </a:r>
            <a:r>
              <a:rPr b="1" dirty="0" sz="2000" spc="35">
                <a:solidFill>
                  <a:srgbClr val="404040"/>
                </a:solidFill>
                <a:latin typeface="Arial"/>
                <a:cs typeface="Arial"/>
              </a:rPr>
              <a:t>l</a:t>
            </a:r>
            <a:r>
              <a:rPr b="1" dirty="0" sz="2000" spc="45">
                <a:solidFill>
                  <a:srgbClr val="404040"/>
                </a:solidFill>
                <a:latin typeface="Arial"/>
                <a:cs typeface="Arial"/>
              </a:rPr>
              <a:t>go</a:t>
            </a:r>
            <a:r>
              <a:rPr b="1" dirty="0" sz="2000" spc="40">
                <a:solidFill>
                  <a:srgbClr val="404040"/>
                </a:solidFill>
                <a:latin typeface="Arial"/>
                <a:cs typeface="Arial"/>
              </a:rPr>
              <a:t>r</a:t>
            </a:r>
            <a:r>
              <a:rPr b="1" dirty="0" sz="2000" spc="35">
                <a:solidFill>
                  <a:srgbClr val="404040"/>
                </a:solidFill>
                <a:latin typeface="Arial"/>
                <a:cs typeface="Arial"/>
              </a:rPr>
              <a:t>i</a:t>
            </a:r>
            <a:r>
              <a:rPr b="1" dirty="0" sz="2000" spc="5">
                <a:solidFill>
                  <a:srgbClr val="404040"/>
                </a:solidFill>
                <a:latin typeface="Arial"/>
                <a:cs typeface="Arial"/>
              </a:rPr>
              <a:t>t</a:t>
            </a:r>
            <a:r>
              <a:rPr b="1" dirty="0" sz="2000" spc="-25">
                <a:solidFill>
                  <a:srgbClr val="404040"/>
                </a:solidFill>
                <a:latin typeface="Arial"/>
                <a:cs typeface="Arial"/>
              </a:rPr>
              <a:t>h</a:t>
            </a:r>
            <a:r>
              <a:rPr b="1" dirty="0" sz="2000" spc="20">
                <a:solidFill>
                  <a:srgbClr val="404040"/>
                </a:solidFill>
                <a:latin typeface="Arial"/>
                <a:cs typeface="Arial"/>
              </a:rPr>
              <a:t>m</a:t>
            </a:r>
            <a:r>
              <a:rPr b="1" dirty="0" sz="2000" spc="-185">
                <a:solidFill>
                  <a:srgbClr val="404040"/>
                </a:solidFill>
                <a:latin typeface="Arial"/>
                <a:cs typeface="Arial"/>
              </a:rPr>
              <a:t> </a:t>
            </a:r>
            <a:r>
              <a:rPr b="1" dirty="0" sz="2000" spc="15">
                <a:solidFill>
                  <a:srgbClr val="404040"/>
                </a:solidFill>
                <a:latin typeface="Arial"/>
                <a:cs typeface="Arial"/>
              </a:rPr>
              <a:t>&amp;</a:t>
            </a:r>
            <a:r>
              <a:rPr b="1" dirty="0" sz="2000" spc="-75">
                <a:solidFill>
                  <a:srgbClr val="404040"/>
                </a:solidFill>
                <a:latin typeface="Arial"/>
                <a:cs typeface="Arial"/>
              </a:rPr>
              <a:t> </a:t>
            </a:r>
            <a:r>
              <a:rPr b="1" dirty="0" sz="2000" spc="45">
                <a:solidFill>
                  <a:srgbClr val="404040"/>
                </a:solidFill>
                <a:latin typeface="Arial"/>
                <a:cs typeface="Arial"/>
              </a:rPr>
              <a:t>D</a:t>
            </a:r>
            <a:r>
              <a:rPr b="1" dirty="0" sz="2000" spc="15">
                <a:solidFill>
                  <a:srgbClr val="404040"/>
                </a:solidFill>
                <a:latin typeface="Arial"/>
                <a:cs typeface="Arial"/>
              </a:rPr>
              <a:t>e</a:t>
            </a:r>
            <a:r>
              <a:rPr b="1" dirty="0" sz="2000" spc="45">
                <a:solidFill>
                  <a:srgbClr val="404040"/>
                </a:solidFill>
                <a:latin typeface="Arial"/>
                <a:cs typeface="Arial"/>
              </a:rPr>
              <a:t>p</a:t>
            </a:r>
            <a:r>
              <a:rPr b="1" dirty="0" sz="2000" spc="35">
                <a:solidFill>
                  <a:srgbClr val="404040"/>
                </a:solidFill>
                <a:latin typeface="Arial"/>
                <a:cs typeface="Arial"/>
              </a:rPr>
              <a:t>l</a:t>
            </a:r>
            <a:r>
              <a:rPr b="1" dirty="0" sz="2000" spc="45">
                <a:solidFill>
                  <a:srgbClr val="404040"/>
                </a:solidFill>
                <a:latin typeface="Arial"/>
                <a:cs typeface="Arial"/>
              </a:rPr>
              <a:t>o</a:t>
            </a:r>
            <a:r>
              <a:rPr b="1" dirty="0" sz="2000" spc="-65">
                <a:solidFill>
                  <a:srgbClr val="404040"/>
                </a:solidFill>
                <a:latin typeface="Arial"/>
                <a:cs typeface="Arial"/>
              </a:rPr>
              <a:t>y</a:t>
            </a:r>
            <a:r>
              <a:rPr b="1" dirty="0" sz="2000" spc="15">
                <a:solidFill>
                  <a:srgbClr val="404040"/>
                </a:solidFill>
                <a:latin typeface="Arial"/>
                <a:cs typeface="Arial"/>
              </a:rPr>
              <a:t>me</a:t>
            </a:r>
            <a:r>
              <a:rPr b="1" dirty="0" sz="2000" spc="45">
                <a:solidFill>
                  <a:srgbClr val="404040"/>
                </a:solidFill>
                <a:latin typeface="Arial"/>
                <a:cs typeface="Arial"/>
              </a:rPr>
              <a:t>n</a:t>
            </a:r>
            <a:r>
              <a:rPr b="1" dirty="0" sz="2000" spc="5">
                <a:solidFill>
                  <a:srgbClr val="404040"/>
                </a:solidFill>
                <a:latin typeface="Arial"/>
                <a:cs typeface="Arial"/>
              </a:rPr>
              <a:t>t</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25">
                <a:solidFill>
                  <a:srgbClr val="404040"/>
                </a:solidFill>
                <a:latin typeface="Arial"/>
                <a:cs typeface="Arial"/>
              </a:rPr>
              <a:t>Result</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20">
                <a:solidFill>
                  <a:srgbClr val="404040"/>
                </a:solidFill>
                <a:latin typeface="Arial"/>
                <a:cs typeface="Arial"/>
              </a:rPr>
              <a:t>Conclusion</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45">
                <a:solidFill>
                  <a:srgbClr val="404040"/>
                </a:solidFill>
                <a:latin typeface="Arial"/>
                <a:cs typeface="Arial"/>
              </a:rPr>
              <a:t>Fu</a:t>
            </a:r>
            <a:r>
              <a:rPr b="1" dirty="0" sz="2000" spc="5">
                <a:solidFill>
                  <a:srgbClr val="404040"/>
                </a:solidFill>
                <a:latin typeface="Arial"/>
                <a:cs typeface="Arial"/>
              </a:rPr>
              <a:t>t</a:t>
            </a:r>
            <a:r>
              <a:rPr b="1" dirty="0" sz="2000" spc="45">
                <a:solidFill>
                  <a:srgbClr val="404040"/>
                </a:solidFill>
                <a:latin typeface="Arial"/>
                <a:cs typeface="Arial"/>
              </a:rPr>
              <a:t>u</a:t>
            </a:r>
            <a:r>
              <a:rPr b="1" dirty="0" sz="2000" spc="40">
                <a:solidFill>
                  <a:srgbClr val="404040"/>
                </a:solidFill>
                <a:latin typeface="Arial"/>
                <a:cs typeface="Arial"/>
              </a:rPr>
              <a:t>r</a:t>
            </a:r>
            <a:r>
              <a:rPr b="1" dirty="0" sz="2000" spc="15">
                <a:solidFill>
                  <a:srgbClr val="404040"/>
                </a:solidFill>
                <a:latin typeface="Arial"/>
                <a:cs typeface="Arial"/>
              </a:rPr>
              <a:t>e</a:t>
            </a:r>
            <a:r>
              <a:rPr b="1" dirty="0" sz="2000" spc="-185">
                <a:solidFill>
                  <a:srgbClr val="404040"/>
                </a:solidFill>
                <a:latin typeface="Arial"/>
                <a:cs typeface="Arial"/>
              </a:rPr>
              <a:t> </a:t>
            </a:r>
            <a:r>
              <a:rPr b="1" dirty="0" sz="2000" spc="15">
                <a:solidFill>
                  <a:srgbClr val="404040"/>
                </a:solidFill>
                <a:latin typeface="Arial"/>
                <a:cs typeface="Arial"/>
              </a:rPr>
              <a:t>Sc</a:t>
            </a:r>
            <a:r>
              <a:rPr b="1" dirty="0" sz="2000" spc="45">
                <a:solidFill>
                  <a:srgbClr val="404040"/>
                </a:solidFill>
                <a:latin typeface="Arial"/>
                <a:cs typeface="Arial"/>
              </a:rPr>
              <a:t>op</a:t>
            </a:r>
            <a:r>
              <a:rPr b="1" dirty="0" sz="2000" spc="15">
                <a:solidFill>
                  <a:srgbClr val="404040"/>
                </a:solidFill>
                <a:latin typeface="Arial"/>
                <a:cs typeface="Arial"/>
              </a:rPr>
              <a:t>e</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2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8" name="object 2"/>
          <p:cNvSpPr txBox="1">
            <a:spLocks noGrp="1"/>
          </p:cNvSpPr>
          <p:nvPr>
            <p:ph type="title"/>
          </p:nvPr>
        </p:nvSpPr>
        <p:spPr>
          <a:xfrm>
            <a:off x="715617" y="732003"/>
            <a:ext cx="5691505" cy="6642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PROBLEM</a:t>
            </a:r>
            <a:r>
              <a:rPr dirty="0" sz="3950" spc="204">
                <a:solidFill>
                  <a:srgbClr val="1CACE3"/>
                </a:solidFill>
              </a:rPr>
              <a:t> </a:t>
            </a:r>
            <a:r>
              <a:rPr dirty="0" sz="3950" spc="-75">
                <a:solidFill>
                  <a:srgbClr val="1CACE3"/>
                </a:solidFill>
              </a:rPr>
              <a:t>STATEMENT</a:t>
            </a:r>
            <a:endParaRPr sz="3950"/>
          </a:p>
        </p:txBody>
      </p:sp>
      <p:sp>
        <p:nvSpPr>
          <p:cNvPr id="1048599" name="TextBox 2"/>
          <p:cNvSpPr txBox="1"/>
          <p:nvPr/>
        </p:nvSpPr>
        <p:spPr>
          <a:xfrm>
            <a:off x="993548" y="2413423"/>
            <a:ext cx="9269894" cy="22250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b="1" dirty="0" lang="en-US">
                <a:latin typeface="Arial"/>
                <a:ea typeface="+mn-lt"/>
                <a:cs typeface="+mn-lt"/>
              </a:rPr>
              <a:t>Orange S.A., formerly France Télécom S.A., is a French multinational telecommunications corporation. The Orange Telecom's Churn Dataset, consists of cleaned customer activity data (features), along with a churn label specifying whether a customer cancelled the subscription. Explore and analyze the data to discover key factors responsible for customer churn and come up with ways/recommendations to ensure customer retention.  </a:t>
            </a:r>
          </a:p>
          <a:p>
            <a:endParaRPr b="1" dirty="0" lang="en-US">
              <a:latin typeface="Arial"/>
              <a:ea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0" name="object 2"/>
          <p:cNvSpPr txBox="1">
            <a:spLocks noGrp="1"/>
          </p:cNvSpPr>
          <p:nvPr>
            <p:ph type="title"/>
          </p:nvPr>
        </p:nvSpPr>
        <p:spPr>
          <a:xfrm>
            <a:off x="696119" y="781526"/>
            <a:ext cx="5643245" cy="6642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PROPOSED</a:t>
            </a:r>
            <a:r>
              <a:rPr dirty="0" sz="3950" spc="254">
                <a:solidFill>
                  <a:srgbClr val="1CACE3"/>
                </a:solidFill>
              </a:rPr>
              <a:t> </a:t>
            </a:r>
            <a:r>
              <a:rPr dirty="0" sz="3950">
                <a:solidFill>
                  <a:srgbClr val="1CACE3"/>
                </a:solidFill>
              </a:rPr>
              <a:t>SOLUTION</a:t>
            </a:r>
            <a:endParaRPr sz="3950"/>
          </a:p>
        </p:txBody>
      </p:sp>
      <p:sp>
        <p:nvSpPr>
          <p:cNvPr id="1048601" name="TextBox 3"/>
          <p:cNvSpPr txBox="1"/>
          <p:nvPr/>
        </p:nvSpPr>
        <p:spPr>
          <a:xfrm>
            <a:off x="1565867" y="1529500"/>
            <a:ext cx="8386417" cy="61874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indent="-285750" marL="285750">
              <a:buFont typeface="Courier New"/>
              <a:buChar char="o"/>
            </a:pPr>
            <a:r>
              <a:rPr dirty="0" lang="en-US">
                <a:latin typeface="Arial"/>
                <a:ea typeface="+mn-lt"/>
                <a:cs typeface="+mn-lt"/>
              </a:rPr>
              <a:t>Analyze exploratory data to identify important consumer characteristics and churn trends.</a:t>
            </a:r>
          </a:p>
          <a:p>
            <a:pPr indent="-285750" marL="285750">
              <a:buFont typeface="Courier New"/>
              <a:buChar char="o"/>
            </a:pPr>
            <a:r>
              <a:rPr dirty="0" lang="en-US">
                <a:latin typeface="Arial"/>
                <a:ea typeface="+mn-lt"/>
                <a:cs typeface="+mn-lt"/>
              </a:rPr>
              <a:t>Determine the important churn predictors, including service interactions, demographics, and usage patterns.</a:t>
            </a:r>
          </a:p>
          <a:p>
            <a:pPr indent="-285750" marL="285750">
              <a:buFont typeface="Courier New"/>
              <a:buChar char="o"/>
            </a:pPr>
            <a:r>
              <a:rPr dirty="0" lang="en-US">
                <a:latin typeface="Arial"/>
                <a:ea typeface="+mn-lt"/>
                <a:cs typeface="+mn-lt"/>
              </a:rPr>
              <a:t>To take preventative action, use machine learning models to forecast churn risk.</a:t>
            </a:r>
            <a:endParaRPr dirty="0" lang="en-US">
              <a:latin typeface="Arial"/>
              <a:cs typeface="Calibri"/>
            </a:endParaRPr>
          </a:p>
          <a:p>
            <a:pPr indent="-285750" marL="285750">
              <a:buFont typeface="Courier New"/>
              <a:buChar char="o"/>
            </a:pPr>
            <a:r>
              <a:rPr dirty="0" lang="en-US">
                <a:latin typeface="Arial"/>
                <a:ea typeface="+mn-lt"/>
                <a:cs typeface="+mn-lt"/>
              </a:rPr>
              <a:t>Put into practice tailored retention tactics, such as loyalty plans and focused marketing.</a:t>
            </a:r>
          </a:p>
          <a:p>
            <a:pPr indent="-285750" marL="285750">
              <a:buFont typeface="Courier New"/>
              <a:buChar char="o"/>
            </a:pPr>
            <a:r>
              <a:rPr dirty="0" lang="en-US">
                <a:latin typeface="Arial"/>
                <a:ea typeface="+mn-lt"/>
                <a:cs typeface="+mn-lt"/>
              </a:rPr>
              <a:t>Ensure that customer support is accessible and of high quality to quickly resolve issues.</a:t>
            </a:r>
          </a:p>
          <a:p>
            <a:pPr indent="-285750" marL="285750">
              <a:buFont typeface="Courier New"/>
              <a:buChar char="o"/>
            </a:pPr>
            <a:r>
              <a:rPr dirty="0" lang="en-US">
                <a:latin typeface="Arial"/>
                <a:ea typeface="+mn-lt"/>
                <a:cs typeface="+mn-lt"/>
              </a:rPr>
              <a:t>Use predictive analytics to foresee and stop at-risk clients from leaving.</a:t>
            </a:r>
          </a:p>
          <a:p>
            <a:pPr indent="-285750" marL="285750">
              <a:buFont typeface="Courier New"/>
              <a:buChar char="o"/>
            </a:pPr>
            <a:r>
              <a:rPr dirty="0" lang="en-US">
                <a:latin typeface="Arial"/>
                <a:ea typeface="+mn-lt"/>
                <a:cs typeface="+mn-lt"/>
              </a:rPr>
              <a:t>Improve service offerings in response to consumer input and preferences.</a:t>
            </a:r>
          </a:p>
          <a:p>
            <a:pPr indent="-285750" marL="285750">
              <a:buFont typeface="Courier New"/>
              <a:buChar char="o"/>
            </a:pPr>
            <a:r>
              <a:rPr dirty="0" lang="en-US">
                <a:latin typeface="Arial"/>
                <a:ea typeface="+mn-lt"/>
                <a:cs typeface="+mn-lt"/>
              </a:rPr>
              <a:t>Create client segments based on churn patterns to implement customized retention strategies.</a:t>
            </a:r>
          </a:p>
          <a:p>
            <a:pPr indent="-285750" marL="285750">
              <a:buFont typeface="Courier New"/>
              <a:buChar char="o"/>
            </a:pPr>
            <a:r>
              <a:rPr dirty="0" lang="en-US">
                <a:latin typeface="Arial"/>
                <a:ea typeface="+mn-lt"/>
                <a:cs typeface="+mn-lt"/>
              </a:rPr>
              <a:t>Track churn patterns over time to adjust tactics and meet changing demands from clients.</a:t>
            </a:r>
          </a:p>
          <a:p>
            <a:pPr indent="-285750" marL="285750">
              <a:buFont typeface="Courier New"/>
              <a:buChar char="o"/>
            </a:pPr>
            <a:r>
              <a:rPr dirty="0" lang="en-US">
                <a:latin typeface="Arial"/>
                <a:ea typeface="+mn-lt"/>
                <a:cs typeface="+mn-lt"/>
              </a:rPr>
              <a:t>Retention campaigns should be improved and iterated often to keep a foundation of devoted customers.</a:t>
            </a:r>
            <a:endParaRPr lang="en-US">
              <a:latin typeface="Arial"/>
              <a:cs typeface="Calibri"/>
            </a:endParaRPr>
          </a:p>
          <a:p>
            <a:pPr algn="l"/>
            <a:endParaRPr dirty="0" lang="en-US">
              <a:latin typeface="Arial"/>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2" name="object 2"/>
          <p:cNvSpPr txBox="1">
            <a:spLocks noGrp="1"/>
          </p:cNvSpPr>
          <p:nvPr>
            <p:ph type="title"/>
          </p:nvPr>
        </p:nvSpPr>
        <p:spPr>
          <a:xfrm>
            <a:off x="660400" y="497205"/>
            <a:ext cx="5242560" cy="664210"/>
          </a:xfrm>
          <a:prstGeom prst="rect"/>
        </p:spPr>
        <p:txBody>
          <a:bodyPr bIns="0" lIns="0" rIns="0" rtlCol="0" tIns="16510" vert="horz" wrap="square">
            <a:spAutoFit/>
          </a:bodyPr>
          <a:p>
            <a:pPr marL="12700">
              <a:lnSpc>
                <a:spcPct val="100000"/>
              </a:lnSpc>
              <a:spcBef>
                <a:spcPts val="130"/>
              </a:spcBef>
              <a:tabLst>
                <a:tab algn="l" pos="2366645"/>
              </a:tabLst>
            </a:pPr>
            <a:r>
              <a:rPr dirty="0" sz="3950" spc="-5">
                <a:solidFill>
                  <a:srgbClr val="1CACE3"/>
                </a:solidFill>
              </a:rPr>
              <a:t>SYSTEM	</a:t>
            </a:r>
            <a:r>
              <a:rPr dirty="0" sz="3950" spc="-15">
                <a:solidFill>
                  <a:srgbClr val="1CACE3"/>
                </a:solidFill>
              </a:rPr>
              <a:t>APPROACH</a:t>
            </a:r>
            <a:endParaRPr sz="3950"/>
          </a:p>
        </p:txBody>
      </p:sp>
      <p:sp>
        <p:nvSpPr>
          <p:cNvPr id="1048603" name="TextBox 2"/>
          <p:cNvSpPr txBox="1"/>
          <p:nvPr/>
        </p:nvSpPr>
        <p:spPr>
          <a:xfrm>
            <a:off x="952732" y="1369552"/>
            <a:ext cx="8695633" cy="58826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lang="en-US">
                <a:latin typeface="Arial"/>
                <a:ea typeface="+mn-lt"/>
                <a:cs typeface="+mn-lt"/>
              </a:rPr>
              <a:t>1.Hardware prerequisites:</a:t>
            </a:r>
          </a:p>
          <a:p>
            <a:pPr indent="-285750" marL="285750">
              <a:buFont typeface="Arial"/>
              <a:buChar char="•"/>
            </a:pPr>
            <a:r>
              <a:rPr dirty="0" lang="en-US">
                <a:latin typeface="Arial"/>
                <a:ea typeface="+mn-lt"/>
                <a:cs typeface="+mn-lt"/>
              </a:rPr>
              <a:t>It can be necessary for you to have a computer with enough processing power and memory, depending on the size of the dataset and complexity of the analysis.</a:t>
            </a:r>
          </a:p>
          <a:p>
            <a:pPr indent="-285750" marL="285750">
              <a:buFont typeface="Arial"/>
              <a:buChar char="•"/>
            </a:pPr>
            <a:r>
              <a:rPr dirty="0" lang="en-US">
                <a:latin typeface="Arial"/>
                <a:ea typeface="+mn-lt"/>
                <a:cs typeface="+mn-lt"/>
              </a:rPr>
              <a:t>A computer with a multicore CPU (such as an AMD Ryzen series or an Intel Core i7) and lots of RAM (such as 16GB or more) would be useful for large-scale analysis and simulation.</a:t>
            </a:r>
          </a:p>
          <a:p>
            <a:pPr indent="-285750" marL="285750">
              <a:buFont typeface="Arial"/>
              <a:buChar char="•"/>
            </a:pPr>
            <a:r>
              <a:rPr dirty="0" lang="en-US">
                <a:latin typeface="Arial"/>
                <a:ea typeface="+mn-lt"/>
                <a:cs typeface="+mn-lt"/>
              </a:rPr>
              <a:t>Take into account the amount of storage needed to hold datasets and model results. High-capacity hard disk drives (HDDs) or solid-state drives (SSDs) can be required.</a:t>
            </a:r>
            <a:endParaRPr lang="en-US">
              <a:latin typeface="Arial"/>
              <a:cs typeface="Calibri"/>
            </a:endParaRPr>
          </a:p>
          <a:p>
            <a:r>
              <a:rPr dirty="0" lang="en-US">
                <a:latin typeface="Arial"/>
                <a:ea typeface="+mn-lt"/>
                <a:cs typeface="+mn-lt"/>
              </a:rPr>
              <a:t>2.Web browser:</a:t>
            </a:r>
          </a:p>
          <a:p>
            <a:pPr indent="-285750" marL="285750">
              <a:buFont typeface="Arial"/>
              <a:buChar char="•"/>
            </a:pPr>
            <a:r>
              <a:rPr dirty="0" lang="en-US">
                <a:latin typeface="Arial"/>
                <a:ea typeface="+mn-lt"/>
                <a:cs typeface="+mn-lt"/>
              </a:rPr>
              <a:t>Dashboards, online platforms for data analysis, and data visualization tools all require a contemporary web browser.</a:t>
            </a:r>
            <a:endParaRPr lang="en-US">
              <a:latin typeface="Arial"/>
              <a:cs typeface="Calibri"/>
            </a:endParaRPr>
          </a:p>
          <a:p>
            <a:pPr indent="-285750" marL="285750">
              <a:buFont typeface="Arial"/>
              <a:buChar char="•"/>
            </a:pPr>
            <a:r>
              <a:rPr dirty="0" lang="en-US">
                <a:latin typeface="Arial"/>
                <a:ea typeface="+mn-lt"/>
                <a:cs typeface="+mn-lt"/>
              </a:rPr>
              <a:t>For web-based data analysis tools, popular browsers like Google Chrome, Mozilla Firefox, Microsoft Edge, or Safari are frequently utilized.</a:t>
            </a:r>
            <a:endParaRPr lang="en-US">
              <a:latin typeface="Arial"/>
              <a:cs typeface="Calibri"/>
            </a:endParaRPr>
          </a:p>
          <a:p>
            <a:r>
              <a:rPr dirty="0" lang="en-US">
                <a:latin typeface="Arial"/>
                <a:ea typeface="+mn-lt"/>
                <a:cs typeface="+mn-lt"/>
              </a:rPr>
              <a:t>3.System and Software Requirements:</a:t>
            </a:r>
            <a:endParaRPr dirty="0" lang="en-US">
              <a:latin typeface="Arial"/>
              <a:cs typeface="Arial"/>
            </a:endParaRPr>
          </a:p>
          <a:p>
            <a:pPr indent="-285750" marL="285750">
              <a:buFont typeface="Arial"/>
              <a:buChar char="•"/>
            </a:pPr>
            <a:r>
              <a:rPr dirty="0" lang="en-US">
                <a:latin typeface="Arial"/>
                <a:ea typeface="+mn-lt"/>
                <a:cs typeface="+mn-lt"/>
              </a:rPr>
              <a:t>Tools for Data Analysis: Make use of software programs and libraries for python.</a:t>
            </a:r>
            <a:endParaRPr dirty="0" lang="en-US">
              <a:latin typeface="Arial"/>
              <a:cs typeface="Calibri"/>
            </a:endParaRPr>
          </a:p>
          <a:p>
            <a:pPr algn="l"/>
            <a:endParaRPr dirty="0" lang="en-US">
              <a:latin typeface="Aria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4" name="object 2"/>
          <p:cNvSpPr txBox="1">
            <a:spLocks noGrp="1"/>
          </p:cNvSpPr>
          <p:nvPr>
            <p:ph type="title"/>
          </p:nvPr>
        </p:nvSpPr>
        <p:spPr>
          <a:xfrm>
            <a:off x="660400" y="555307"/>
            <a:ext cx="7243445" cy="664210"/>
          </a:xfrm>
          <a:prstGeom prst="rect"/>
        </p:spPr>
        <p:txBody>
          <a:bodyPr bIns="0" lIns="0" rIns="0" rtlCol="0" tIns="16510" vert="horz" wrap="square">
            <a:spAutoFit/>
          </a:bodyPr>
          <a:p>
            <a:pPr marL="12700">
              <a:lnSpc>
                <a:spcPct val="100000"/>
              </a:lnSpc>
              <a:spcBef>
                <a:spcPts val="130"/>
              </a:spcBef>
            </a:pPr>
            <a:r>
              <a:rPr dirty="0" sz="3950" spc="-10">
                <a:solidFill>
                  <a:srgbClr val="1CACE3"/>
                </a:solidFill>
              </a:rPr>
              <a:t>ALGORITHM</a:t>
            </a:r>
            <a:r>
              <a:rPr dirty="0" sz="3950" spc="350">
                <a:solidFill>
                  <a:srgbClr val="1CACE3"/>
                </a:solidFill>
              </a:rPr>
              <a:t> </a:t>
            </a:r>
            <a:r>
              <a:rPr dirty="0" sz="3950" spc="20">
                <a:solidFill>
                  <a:srgbClr val="1CACE3"/>
                </a:solidFill>
              </a:rPr>
              <a:t>&amp;</a:t>
            </a:r>
            <a:r>
              <a:rPr dirty="0" sz="3950" spc="-20">
                <a:solidFill>
                  <a:srgbClr val="1CACE3"/>
                </a:solidFill>
              </a:rPr>
              <a:t> </a:t>
            </a:r>
            <a:r>
              <a:rPr dirty="0" sz="3950" spc="5">
                <a:solidFill>
                  <a:srgbClr val="1CACE3"/>
                </a:solidFill>
              </a:rPr>
              <a:t>DEPLOYMENT</a:t>
            </a:r>
            <a:endParaRPr sz="3950"/>
          </a:p>
        </p:txBody>
      </p:sp>
      <p:sp>
        <p:nvSpPr>
          <p:cNvPr id="1048605" name="TextBox 2"/>
          <p:cNvSpPr txBox="1"/>
          <p:nvPr/>
        </p:nvSpPr>
        <p:spPr>
          <a:xfrm>
            <a:off x="661274" y="1241844"/>
            <a:ext cx="11257718" cy="64922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lang="en-US">
                <a:latin typeface="Arial"/>
                <a:cs typeface="Calibri"/>
              </a:rPr>
              <a:t>1.Selection of Algorithms:</a:t>
            </a:r>
          </a:p>
          <a:p>
            <a:r>
              <a:rPr dirty="0" lang="en-US">
                <a:latin typeface="Arial"/>
                <a:cs typeface="Calibri"/>
              </a:rPr>
              <a:t>      Select suitable machine learning methods, such Logistic Regression, for churn prediction.</a:t>
            </a:r>
            <a:endParaRPr lang="en-US">
              <a:latin typeface="Arial"/>
              <a:cs typeface="Arial"/>
            </a:endParaRPr>
          </a:p>
          <a:p>
            <a:r>
              <a:rPr dirty="0" lang="en-US">
                <a:latin typeface="Arial"/>
                <a:cs typeface="Calibri"/>
              </a:rPr>
              <a:t>      Decision Trees</a:t>
            </a:r>
          </a:p>
          <a:p>
            <a:r>
              <a:rPr dirty="0" lang="en-US">
                <a:latin typeface="Arial"/>
                <a:cs typeface="Calibri"/>
              </a:rPr>
              <a:t>      Unexpected Woods</a:t>
            </a:r>
          </a:p>
          <a:p>
            <a:r>
              <a:rPr dirty="0" lang="en-US">
                <a:latin typeface="Arial"/>
                <a:cs typeface="Calibri"/>
              </a:rPr>
              <a:t>      GBMs, or gradient boosting machines</a:t>
            </a:r>
          </a:p>
          <a:p>
            <a:r>
              <a:rPr dirty="0" lang="en-US">
                <a:latin typeface="Arial"/>
                <a:cs typeface="Calibri"/>
              </a:rPr>
              <a:t>      Deep Learning, for example, uses neural networks and support vector machines (SVM).</a:t>
            </a:r>
            <a:endParaRPr lang="en-US">
              <a:latin typeface="Arial"/>
              <a:cs typeface="Arial"/>
            </a:endParaRPr>
          </a:p>
          <a:p>
            <a:r>
              <a:rPr dirty="0" lang="en-US">
                <a:latin typeface="Arial"/>
                <a:cs typeface="Calibri"/>
              </a:rPr>
              <a:t>2.Preparing data:</a:t>
            </a:r>
          </a:p>
          <a:p>
            <a:r>
              <a:rPr dirty="0" lang="en-US">
                <a:latin typeface="Arial"/>
                <a:cs typeface="Calibri"/>
              </a:rPr>
              <a:t>      Scale numerical features, handle missing values, and encode categorical variables to clean up and preprocess the dataset.</a:t>
            </a:r>
          </a:p>
          <a:p>
            <a:r>
              <a:rPr dirty="0" lang="en-US">
                <a:latin typeface="Arial"/>
                <a:cs typeface="Calibri"/>
              </a:rPr>
              <a:t>      To evaluate the model, divide the dataset into training and testing sets.</a:t>
            </a:r>
          </a:p>
          <a:p>
            <a:r>
              <a:rPr dirty="0" lang="en-US">
                <a:latin typeface="Arial"/>
                <a:cs typeface="Calibri"/>
              </a:rPr>
              <a:t>3.Training Models:</a:t>
            </a:r>
          </a:p>
          <a:p>
            <a:r>
              <a:rPr dirty="0" lang="en-US">
                <a:latin typeface="Arial"/>
                <a:cs typeface="Calibri"/>
              </a:rPr>
              <a:t>      Utilizing the training dataset, train the chosen machine learning algorithms.</a:t>
            </a:r>
          </a:p>
          <a:p>
            <a:r>
              <a:rPr dirty="0" lang="en-US">
                <a:latin typeface="Arial"/>
                <a:cs typeface="Calibri"/>
              </a:rPr>
              <a:t>      To maximize model performance, adjust hyperparameters with methods like grid search or random search.</a:t>
            </a:r>
          </a:p>
          <a:p>
            <a:r>
              <a:rPr dirty="0" lang="en-US">
                <a:latin typeface="Arial"/>
                <a:cs typeface="Calibri"/>
              </a:rPr>
              <a:t>4.Assessment of the Model:</a:t>
            </a:r>
          </a:p>
          <a:p>
            <a:r>
              <a:rPr dirty="0" lang="en-US">
                <a:latin typeface="Arial"/>
                <a:cs typeface="Calibri"/>
              </a:rPr>
              <a:t>      Use relevant assessment measures, such as F1-score, ROC-AUC, accuracy, precision, and recall, to assess the trained models.</a:t>
            </a:r>
            <a:endParaRPr lang="en-US">
              <a:latin typeface="Arial"/>
              <a:cs typeface="Calibri"/>
            </a:endParaRPr>
          </a:p>
          <a:p>
            <a:r>
              <a:rPr dirty="0" lang="en-US">
                <a:latin typeface="Arial"/>
                <a:cs typeface="Calibri"/>
              </a:rPr>
              <a:t>      Make use of methods like cross-validation to make sure the model is robust.</a:t>
            </a:r>
            <a:endParaRPr lang="en-US">
              <a:latin typeface="Arial"/>
              <a:cs typeface="Arial"/>
            </a:endParaRPr>
          </a:p>
          <a:p>
            <a:r>
              <a:rPr dirty="0" lang="en-US">
                <a:latin typeface="Arial"/>
                <a:cs typeface="Calibri"/>
              </a:rPr>
              <a:t>5.Interpretation of the Model:</a:t>
            </a:r>
            <a:endParaRPr lang="en-US">
              <a:latin typeface="Arial"/>
              <a:cs typeface="Arial"/>
            </a:endParaRPr>
          </a:p>
          <a:p>
            <a:r>
              <a:rPr dirty="0" lang="en-US">
                <a:latin typeface="Arial"/>
                <a:cs typeface="Calibri"/>
              </a:rPr>
              <a:t>       Examine the trained models to determine the significance of churn.</a:t>
            </a:r>
            <a:endParaRPr dirty="0" lang="en-US">
              <a:latin typeface="Arial"/>
              <a:cs typeface="Arial"/>
            </a:endParaRPr>
          </a:p>
          <a:p>
            <a:endParaRPr dirty="0" lang="en-US">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06" name="object 2"/>
          <p:cNvSpPr txBox="1">
            <a:spLocks noGrp="1"/>
          </p:cNvSpPr>
          <p:nvPr>
            <p:ph type="title"/>
          </p:nvPr>
        </p:nvSpPr>
        <p:spPr>
          <a:xfrm>
            <a:off x="660400" y="555307"/>
            <a:ext cx="1993900" cy="6642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R</a:t>
            </a:r>
            <a:r>
              <a:rPr dirty="0" sz="3950" spc="-10">
                <a:solidFill>
                  <a:srgbClr val="1CACE3"/>
                </a:solidFill>
              </a:rPr>
              <a:t>ES</a:t>
            </a:r>
            <a:r>
              <a:rPr dirty="0" sz="3950" spc="-5">
                <a:solidFill>
                  <a:srgbClr val="1CACE3"/>
                </a:solidFill>
              </a:rPr>
              <a:t>U</a:t>
            </a:r>
            <a:r>
              <a:rPr dirty="0" sz="3950" spc="-315">
                <a:solidFill>
                  <a:srgbClr val="1CACE3"/>
                </a:solidFill>
              </a:rPr>
              <a:t>L</a:t>
            </a:r>
            <a:r>
              <a:rPr dirty="0" sz="3950" spc="20">
                <a:solidFill>
                  <a:srgbClr val="1CACE3"/>
                </a:solidFill>
              </a:rPr>
              <a:t>T</a:t>
            </a:r>
            <a:endParaRPr sz="3950"/>
          </a:p>
        </p:txBody>
      </p:sp>
      <p:pic>
        <p:nvPicPr>
          <p:cNvPr id="2097153" name="Picture 3" descr="A blue and orange pie chart  Description automatically generated"/>
          <p:cNvPicPr>
            <a:picLocks noChangeAspect="1"/>
          </p:cNvPicPr>
          <p:nvPr/>
        </p:nvPicPr>
        <p:blipFill>
          <a:blip xmlns:r="http://schemas.openxmlformats.org/officeDocument/2006/relationships" r:embed="rId1"/>
          <a:stretch>
            <a:fillRect/>
          </a:stretch>
        </p:blipFill>
        <p:spPr>
          <a:xfrm>
            <a:off x="365506" y="1055222"/>
            <a:ext cx="2563265" cy="2542620"/>
          </a:xfrm>
          <a:prstGeom prst="rect"/>
        </p:spPr>
      </p:pic>
      <p:pic>
        <p:nvPicPr>
          <p:cNvPr id="2097154" name="Picture 4"/>
          <p:cNvPicPr>
            <a:picLocks noChangeAspect="1"/>
          </p:cNvPicPr>
          <p:nvPr/>
        </p:nvPicPr>
        <p:blipFill>
          <a:blip xmlns:r="http://schemas.openxmlformats.org/officeDocument/2006/relationships" r:embed="rId2"/>
          <a:stretch>
            <a:fillRect/>
          </a:stretch>
        </p:blipFill>
        <p:spPr>
          <a:xfrm>
            <a:off x="4264168" y="3770934"/>
            <a:ext cx="3168494" cy="2539135"/>
          </a:xfrm>
          <a:prstGeom prst="rect"/>
        </p:spPr>
      </p:pic>
      <p:pic>
        <p:nvPicPr>
          <p:cNvPr id="2097155" name="Picture 5"/>
          <p:cNvPicPr>
            <a:picLocks noChangeAspect="1"/>
          </p:cNvPicPr>
          <p:nvPr/>
        </p:nvPicPr>
        <p:blipFill rotWithShape="1">
          <a:blip xmlns:r="http://schemas.openxmlformats.org/officeDocument/2006/relationships" r:embed="rId3"/>
          <a:srcRect b="19456"/>
          <a:stretch>
            <a:fillRect/>
          </a:stretch>
        </p:blipFill>
        <p:spPr>
          <a:xfrm>
            <a:off x="7799323" y="926163"/>
            <a:ext cx="4094383" cy="2800739"/>
          </a:xfrm>
          <a:prstGeom prst="rect"/>
        </p:spPr>
      </p:pic>
      <p:pic>
        <p:nvPicPr>
          <p:cNvPr id="2097156" name="Picture 6"/>
          <p:cNvPicPr>
            <a:picLocks noChangeAspect="1"/>
          </p:cNvPicPr>
          <p:nvPr/>
        </p:nvPicPr>
        <p:blipFill>
          <a:blip xmlns:r="http://schemas.openxmlformats.org/officeDocument/2006/relationships" r:embed="rId4"/>
          <a:stretch>
            <a:fillRect/>
          </a:stretch>
        </p:blipFill>
        <p:spPr>
          <a:xfrm>
            <a:off x="365506" y="3715026"/>
            <a:ext cx="3632843" cy="2782552"/>
          </a:xfrm>
          <a:prstGeom prst="rect"/>
        </p:spPr>
      </p:pic>
      <p:pic>
        <p:nvPicPr>
          <p:cNvPr id="2097157" name="Picture 7"/>
          <p:cNvPicPr>
            <a:picLocks noChangeAspect="1"/>
          </p:cNvPicPr>
          <p:nvPr/>
        </p:nvPicPr>
        <p:blipFill>
          <a:blip xmlns:r="http://schemas.openxmlformats.org/officeDocument/2006/relationships" r:embed="rId5"/>
          <a:stretch>
            <a:fillRect/>
          </a:stretch>
        </p:blipFill>
        <p:spPr>
          <a:xfrm>
            <a:off x="3432922" y="1027428"/>
            <a:ext cx="4299347" cy="2743506"/>
          </a:xfrm>
          <a:prstGeom prst="rect"/>
        </p:spPr>
      </p:pic>
      <p:pic>
        <p:nvPicPr>
          <p:cNvPr id="2097158" name="Picture 8"/>
          <p:cNvPicPr>
            <a:picLocks noChangeAspect="1"/>
          </p:cNvPicPr>
          <p:nvPr/>
        </p:nvPicPr>
        <p:blipFill>
          <a:blip xmlns:r="http://schemas.openxmlformats.org/officeDocument/2006/relationships" r:embed="rId6"/>
          <a:stretch>
            <a:fillRect/>
          </a:stretch>
        </p:blipFill>
        <p:spPr>
          <a:xfrm>
            <a:off x="7794214" y="3770934"/>
            <a:ext cx="3907560" cy="2743506"/>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07" name="object 2"/>
          <p:cNvSpPr txBox="1">
            <a:spLocks noGrp="1"/>
          </p:cNvSpPr>
          <p:nvPr>
            <p:ph type="title"/>
          </p:nvPr>
        </p:nvSpPr>
        <p:spPr>
          <a:xfrm>
            <a:off x="759791" y="853481"/>
            <a:ext cx="3402965" cy="664210"/>
          </a:xfrm>
          <a:prstGeom prst="rect"/>
        </p:spPr>
        <p:txBody>
          <a:bodyPr bIns="0" lIns="0" rIns="0" rtlCol="0" tIns="16510" vert="horz" wrap="square">
            <a:spAutoFit/>
          </a:bodyPr>
          <a:p>
            <a:pPr marL="12700">
              <a:lnSpc>
                <a:spcPct val="100000"/>
              </a:lnSpc>
              <a:spcBef>
                <a:spcPts val="130"/>
              </a:spcBef>
            </a:pPr>
            <a:r>
              <a:rPr dirty="0" sz="3950">
                <a:solidFill>
                  <a:srgbClr val="1CACE3"/>
                </a:solidFill>
              </a:rPr>
              <a:t>CONCLUSION</a:t>
            </a:r>
            <a:endParaRPr sz="3950"/>
          </a:p>
        </p:txBody>
      </p:sp>
      <p:sp>
        <p:nvSpPr>
          <p:cNvPr id="1048608" name="TextBox 2"/>
          <p:cNvSpPr txBox="1"/>
          <p:nvPr/>
        </p:nvSpPr>
        <p:spPr>
          <a:xfrm>
            <a:off x="1112194" y="2660643"/>
            <a:ext cx="9325113" cy="1310639"/>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lang="en-US">
                <a:latin typeface="Arial"/>
                <a:ea typeface="+mn-lt"/>
                <a:cs typeface="+mn-lt"/>
              </a:rPr>
              <a:t>In summary, our churn study provides a solid basis for well-informed choices and preemptive steps to mitigate customer loss. We can build enduring relationships with our customers and promote sustainable business success by utilizing data-driven insights and giving customer-centric initiatives first priority.</a:t>
            </a:r>
            <a:endParaRPr dirty="0" lang="en-US">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9" name="object 2"/>
          <p:cNvSpPr txBox="1">
            <a:spLocks noGrp="1"/>
          </p:cNvSpPr>
          <p:nvPr>
            <p:ph type="title"/>
          </p:nvPr>
        </p:nvSpPr>
        <p:spPr>
          <a:xfrm>
            <a:off x="614997" y="800988"/>
            <a:ext cx="3304540" cy="559435"/>
          </a:xfrm>
          <a:prstGeom prst="rect"/>
        </p:spPr>
        <p:txBody>
          <a:bodyPr bIns="0" lIns="0" rIns="0" rtlCol="0" tIns="13335" vert="horz" wrap="square">
            <a:spAutoFit/>
          </a:bodyPr>
          <a:p>
            <a:pPr marL="12700">
              <a:lnSpc>
                <a:spcPct val="100000"/>
              </a:lnSpc>
              <a:spcBef>
                <a:spcPts val="105"/>
              </a:spcBef>
            </a:pPr>
            <a:r>
              <a:rPr dirty="0" sz="3300" spc="5">
                <a:solidFill>
                  <a:srgbClr val="1CACE3"/>
                </a:solidFill>
              </a:rPr>
              <a:t>FUTURE</a:t>
            </a:r>
            <a:r>
              <a:rPr dirty="0" sz="3300" spc="-110">
                <a:solidFill>
                  <a:srgbClr val="1CACE3"/>
                </a:solidFill>
              </a:rPr>
              <a:t> </a:t>
            </a:r>
            <a:r>
              <a:rPr dirty="0" sz="3300" spc="-15">
                <a:solidFill>
                  <a:srgbClr val="1CACE3"/>
                </a:solidFill>
              </a:rPr>
              <a:t>SCOPE</a:t>
            </a:r>
            <a:endParaRPr sz="3300"/>
          </a:p>
        </p:txBody>
      </p:sp>
      <p:sp>
        <p:nvSpPr>
          <p:cNvPr id="1048610" name="TextBox 3"/>
          <p:cNvSpPr txBox="1"/>
          <p:nvPr/>
        </p:nvSpPr>
        <p:spPr>
          <a:xfrm>
            <a:off x="480360" y="1501875"/>
            <a:ext cx="11489634" cy="52730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lang="en-US">
                <a:ea typeface="+mn-lt"/>
                <a:cs typeface="+mn-lt"/>
              </a:rPr>
              <a:t>Of course, the following recommendations pertain to the future range of this churn analysis:</a:t>
            </a:r>
            <a:endParaRPr dirty="0" lang="en-US"/>
          </a:p>
          <a:p>
            <a:endParaRPr lang="en-US"/>
          </a:p>
          <a:p>
            <a:pPr indent="-285750" marL="285750">
              <a:buFont typeface="Arial"/>
              <a:buChar char="•"/>
            </a:pPr>
            <a:r>
              <a:rPr dirty="0" lang="en-US">
                <a:ea typeface="+mn-lt"/>
                <a:cs typeface="+mn-lt"/>
              </a:rPr>
              <a:t>Predictive Modeling Refinement: </a:t>
            </a:r>
          </a:p>
          <a:p>
            <a:r>
              <a:rPr dirty="0" lang="en-US">
                <a:ea typeface="+mn-lt"/>
                <a:cs typeface="+mn-lt"/>
              </a:rPr>
              <a:t>            Apply cutting-edge machine learning algorithms, including neural networks or ensemble approaches, to improve predictive modeling procedures. This could facilitate proactive intervention techniques and increase the accuracy of churn estimates.</a:t>
            </a:r>
          </a:p>
          <a:p>
            <a:r>
              <a:rPr dirty="0" lang="en-US">
                <a:ea typeface="+mn-lt"/>
                <a:cs typeface="+mn-lt"/>
              </a:rPr>
              <a:t>             Integrate real-time data streams from several sources, including customer feedback, app usage, and website engagements. This will make the churn prediction system more responsive and dynamic, enabling prompt intervention techniques.</a:t>
            </a:r>
            <a:endParaRPr dirty="0" lang="en-US">
              <a:cs typeface="Calibri"/>
            </a:endParaRPr>
          </a:p>
          <a:p>
            <a:endParaRPr dirty="0" lang="en-US">
              <a:ea typeface="+mn-lt"/>
              <a:cs typeface="+mn-lt"/>
            </a:endParaRPr>
          </a:p>
          <a:p>
            <a:pPr indent="-285750" marL="285750">
              <a:buFont typeface="Arial"/>
              <a:buChar char="•"/>
            </a:pPr>
            <a:r>
              <a:rPr dirty="0" lang="en-US">
                <a:ea typeface="+mn-lt"/>
                <a:cs typeface="+mn-lt"/>
              </a:rPr>
              <a:t>Segmentation Analysis:</a:t>
            </a:r>
          </a:p>
          <a:p>
            <a:r>
              <a:rPr dirty="0" lang="en-US">
                <a:ea typeface="+mn-lt"/>
                <a:cs typeface="+mn-lt"/>
              </a:rPr>
              <a:t>            To pinpoint particular customer segments with distinctive churn preferences and behaviors, conduct additional segmentation analysis. Optimizing ROI and maximizing efficacy can be achieved by customizing pricing models and retention methods to these categories.</a:t>
            </a:r>
            <a:endParaRPr lang="en-US">
              <a:cs typeface="Calibri"/>
            </a:endParaRPr>
          </a:p>
          <a:p>
            <a:endParaRPr dirty="0" lang="en-US">
              <a:ea typeface="+mn-lt"/>
              <a:cs typeface="+mn-lt"/>
            </a:endParaRPr>
          </a:p>
          <a:p>
            <a:pPr indent="-285750" marL="285750">
              <a:buFont typeface="Arial"/>
              <a:buChar char="•"/>
            </a:pPr>
            <a:r>
              <a:rPr dirty="0" lang="en-US">
                <a:ea typeface="+mn-lt"/>
                <a:cs typeface="+mn-lt"/>
              </a:rPr>
              <a:t>Leverage Natural Language Processing (NLP): </a:t>
            </a:r>
          </a:p>
          <a:p>
            <a:r>
              <a:rPr dirty="0" lang="en-US">
                <a:ea typeface="+mn-lt"/>
                <a:cs typeface="+mn-lt"/>
              </a:rPr>
              <a:t>           To examine unstructured data, apply NLP techniques.</a:t>
            </a:r>
            <a:endParaRPr dirty="0" lang="en-US">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CA</dc:title>
  <dc:creator>Infinix X6711</dc:creator>
  <dcterms:created xsi:type="dcterms:W3CDTF">2024-04-04T21:48:08Z</dcterms:created>
  <dcterms:modified xsi:type="dcterms:W3CDTF">2024-04-05T15:10:05Z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2024-04-05T00:00:00Z</vt:filetime>
  </property>
  <property fmtid="{D5CDD505-2E9C-101B-9397-08002B2CF9AE}" pid="4" name="ICV">
    <vt:lpwstr>91a9455f7f684cb2827c810db429c7f8</vt:lpwstr>
  </property>
</Properties>
</file>