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0" r:id="rId3"/>
    <p:sldId id="277" r:id="rId4"/>
    <p:sldId id="259" r:id="rId5"/>
    <p:sldId id="271" r:id="rId6"/>
    <p:sldId id="278" r:id="rId7"/>
    <p:sldId id="260" r:id="rId8"/>
    <p:sldId id="261" r:id="rId9"/>
    <p:sldId id="273" r:id="rId10"/>
    <p:sldId id="276" r:id="rId11"/>
    <p:sldId id="262" r:id="rId12"/>
    <p:sldId id="263" r:id="rId13"/>
    <p:sldId id="264" r:id="rId14"/>
    <p:sldId id="265" r:id="rId15"/>
    <p:sldId id="257" r:id="rId16"/>
    <p:sldId id="258" r:id="rId17"/>
    <p:sldId id="279" r:id="rId18"/>
    <p:sldId id="269" r:id="rId19"/>
    <p:sldId id="266" r:id="rId20"/>
    <p:sldId id="274" r:id="rId21"/>
    <p:sldId id="275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859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10E8-52A2-49AA-A711-E3C0239D02B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4D7A-4CAF-402B-B1C2-CA322CCB1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76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10E8-52A2-49AA-A711-E3C0239D02B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4D7A-4CAF-402B-B1C2-CA322CCB1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1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C3910E8-52A2-49AA-A711-E3C0239D02B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70D4D7A-4CAF-402B-B1C2-CA322CCB1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12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10E8-52A2-49AA-A711-E3C0239D02B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4D7A-4CAF-402B-B1C2-CA322CCB1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43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910E8-52A2-49AA-A711-E3C0239D02B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0D4D7A-4CAF-402B-B1C2-CA322CCB1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116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10E8-52A2-49AA-A711-E3C0239D02B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4D7A-4CAF-402B-B1C2-CA322CCB1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84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10E8-52A2-49AA-A711-E3C0239D02B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4D7A-4CAF-402B-B1C2-CA322CCB1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2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10E8-52A2-49AA-A711-E3C0239D02B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4D7A-4CAF-402B-B1C2-CA322CCB1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93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10E8-52A2-49AA-A711-E3C0239D02B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4D7A-4CAF-402B-B1C2-CA322CCB1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88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10E8-52A2-49AA-A711-E3C0239D02B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4D7A-4CAF-402B-B1C2-CA322CCB1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79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10E8-52A2-49AA-A711-E3C0239D02B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4D7A-4CAF-402B-B1C2-CA322CCB1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13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C3910E8-52A2-49AA-A711-E3C0239D02B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70D4D7A-4CAF-402B-B1C2-CA322CCB1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692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806C-29D1-53C5-CC7C-946CC6B5E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 INSURANCE PORTAL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34E85-B9DD-A973-6BB6-044553319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10210800" cy="2004500"/>
          </a:xfrm>
        </p:spPr>
        <p:txBody>
          <a:bodyPr>
            <a:normAutofit/>
          </a:bodyPr>
          <a:lstStyle/>
          <a:p>
            <a:r>
              <a:rPr lang="en-US" dirty="0"/>
              <a:t>TEAM 02 – ABEEL DHEEN R S</a:t>
            </a:r>
          </a:p>
          <a:p>
            <a:r>
              <a:rPr lang="en-US" dirty="0"/>
              <a:t>ABINAYA K</a:t>
            </a:r>
          </a:p>
          <a:p>
            <a:r>
              <a:rPr lang="en-US" dirty="0"/>
              <a:t>HARIKARAN S </a:t>
            </a:r>
          </a:p>
          <a:p>
            <a:r>
              <a:rPr lang="en-US" dirty="0"/>
              <a:t>KISHORE 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63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A0362-759E-C174-B5DF-0F06E5AA7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640080"/>
            <a:ext cx="10320714" cy="546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23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AAACD-AB50-4037-7ACA-AA9203C7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AB04C539-DBA2-CCCF-C856-93708A62E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08" y="678180"/>
            <a:ext cx="10808042" cy="575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1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ADC13F-09D5-1854-A401-FBB1E161D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8" y="979170"/>
            <a:ext cx="6061247" cy="4533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542F38-ADD7-2D00-F137-596F0BD61A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8" r="4717"/>
          <a:stretch/>
        </p:blipFill>
        <p:spPr>
          <a:xfrm>
            <a:off x="6296025" y="979171"/>
            <a:ext cx="5661197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2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DA0D30-04E4-44FC-A917-6E0851CA5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289367"/>
            <a:ext cx="10191750" cy="227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36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961C-C911-831C-0019-2D579E7E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494" y="350851"/>
            <a:ext cx="3654831" cy="1508760"/>
          </a:xfrm>
        </p:spPr>
        <p:txBody>
          <a:bodyPr/>
          <a:lstStyle/>
          <a:p>
            <a:r>
              <a:rPr lang="en-US" dirty="0"/>
              <a:t>back END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3F7CB3-B2C2-1EA2-A58C-37DB4ED66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015" y="1945336"/>
            <a:ext cx="2332382" cy="4206875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6B2FD3B-C3C7-1579-B477-E97F99652982}"/>
              </a:ext>
            </a:extLst>
          </p:cNvPr>
          <p:cNvSpPr txBox="1">
            <a:spLocks/>
          </p:cNvSpPr>
          <p:nvPr/>
        </p:nvSpPr>
        <p:spPr>
          <a:xfrm>
            <a:off x="1355319" y="436576"/>
            <a:ext cx="3654831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FRONT END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BCDD5-133E-9B4E-B8A8-F7972E0C5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498" y="2011360"/>
            <a:ext cx="2419427" cy="407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5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6688-01B4-AD0B-3AF6-7DE7B1D5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A433E-7027-642B-2106-3F4B4E540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66950"/>
            <a:ext cx="9784080" cy="3950970"/>
          </a:xfrm>
        </p:spPr>
        <p:txBody>
          <a:bodyPr>
            <a:normAutofit/>
          </a:bodyPr>
          <a:lstStyle/>
          <a:p>
            <a:r>
              <a:rPr lang="en-US" sz="2400" dirty="0"/>
              <a:t>Framework for building </a:t>
            </a:r>
            <a:r>
              <a:rPr lang="en-US" sz="2400" b="1" dirty="0"/>
              <a:t>production-ready Java applications</a:t>
            </a:r>
            <a:r>
              <a:rPr lang="en-US" sz="2400" dirty="0"/>
              <a:t>.</a:t>
            </a:r>
          </a:p>
          <a:p>
            <a:r>
              <a:rPr lang="en-US" sz="2400" dirty="0"/>
              <a:t>Spring Boot makes building Java apps easier by setting up everything you need automatically. </a:t>
            </a:r>
          </a:p>
          <a:p>
            <a:r>
              <a:rPr lang="en-US" sz="2400" dirty="0"/>
              <a:t>It includes </a:t>
            </a:r>
            <a:r>
              <a:rPr lang="en-US" sz="2400" b="1" dirty="0"/>
              <a:t>built-in servers </a:t>
            </a:r>
            <a:r>
              <a:rPr lang="en-US" sz="2400" dirty="0"/>
              <a:t>to run your app, tools to monitor its health, and simple ways to </a:t>
            </a:r>
            <a:r>
              <a:rPr lang="en-US" sz="2400" b="1" dirty="0"/>
              <a:t>manage data and security</a:t>
            </a:r>
            <a:r>
              <a:rPr lang="en-US" sz="2400" dirty="0"/>
              <a:t>. </a:t>
            </a:r>
          </a:p>
          <a:p>
            <a:r>
              <a:rPr lang="en-US" sz="2400" dirty="0"/>
              <a:t>With features like automatic configuration and easy project setup, Spring Boot helps you get your app up and running quickly.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69793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60B6-D716-6B65-447F-7A55F67C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0CFEE-FE68-28D8-4E7E-B99AE43A8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CRUD operations are basic actions you can perform on data in a database:</a:t>
            </a:r>
          </a:p>
          <a:p>
            <a:r>
              <a:rPr lang="en-US" sz="2400" b="1" dirty="0"/>
              <a:t>Create</a:t>
            </a:r>
            <a:r>
              <a:rPr lang="en-US" sz="2400" dirty="0"/>
              <a:t>: Add new data (e.g., a new insurance policy).</a:t>
            </a:r>
          </a:p>
          <a:p>
            <a:r>
              <a:rPr lang="en-US" sz="2400" b="1" dirty="0"/>
              <a:t>Read</a:t>
            </a:r>
            <a:r>
              <a:rPr lang="en-US" sz="2400" dirty="0"/>
              <a:t>: Retrieve and view existing data (e.g., check details of a policy).</a:t>
            </a:r>
          </a:p>
          <a:p>
            <a:r>
              <a:rPr lang="en-US" sz="2400" b="1" dirty="0"/>
              <a:t>Update</a:t>
            </a:r>
            <a:r>
              <a:rPr lang="en-US" sz="2400" dirty="0"/>
              <a:t>: Modify existing data (e.g., change policy details).</a:t>
            </a:r>
          </a:p>
          <a:p>
            <a:r>
              <a:rPr lang="en-US" sz="2400" b="1" dirty="0"/>
              <a:t>Delete</a:t>
            </a:r>
            <a:r>
              <a:rPr lang="en-US" sz="2400" dirty="0"/>
              <a:t>: Remove data (e.g., delete an outdated policy).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76698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6D95-B6C2-89F8-51B7-404B1F62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7852-074F-A078-ABA3-5A5352CD8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MODEL</a:t>
            </a:r>
          </a:p>
          <a:p>
            <a:r>
              <a:rPr lang="en-US" dirty="0"/>
              <a:t>It defines the structure of data objects and their relationships. In the  Vehicle Repair Hub, models such as User, Service, Booking, and Admin</a:t>
            </a:r>
          </a:p>
          <a:p>
            <a:pPr marL="0" indent="0">
              <a:buNone/>
            </a:pPr>
            <a:r>
              <a:rPr lang="en-US" b="1" dirty="0"/>
              <a:t>REPOSITORY</a:t>
            </a:r>
          </a:p>
          <a:p>
            <a:r>
              <a:rPr lang="en-US" dirty="0"/>
              <a:t>The Repository is responsible for data access and manipulation  providing methods to perform CRUD (Create, Read, Update, Delete)  operations on the data.</a:t>
            </a:r>
          </a:p>
          <a:p>
            <a:pPr marL="0" indent="0">
              <a:buNone/>
            </a:pPr>
            <a:r>
              <a:rPr lang="en-US" b="1" dirty="0"/>
              <a:t>SERVICE</a:t>
            </a:r>
          </a:p>
          <a:p>
            <a:r>
              <a:rPr lang="en-US" dirty="0"/>
              <a:t>The Service layer contains the business logic of the application. It  orchestrates interactions between the Model and Repository layers  and implements the core functionalities of the application</a:t>
            </a:r>
          </a:p>
          <a:p>
            <a:pPr marL="0" indent="0">
              <a:buNone/>
            </a:pPr>
            <a:r>
              <a:rPr lang="en-US" b="1" dirty="0"/>
              <a:t>CONTROLLER</a:t>
            </a:r>
          </a:p>
          <a:p>
            <a:r>
              <a:rPr lang="en-US" dirty="0"/>
              <a:t>The Controller handles HTTP requests and responses, acting as an  intermediary between the user interface and the Service layer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410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8FA5-8C0F-8E2A-83BF-E41D52F3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AABCC-39C5-14BA-DA99-81F331E44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569" y="2367584"/>
            <a:ext cx="9784080" cy="4206240"/>
          </a:xfrm>
        </p:spPr>
        <p:txBody>
          <a:bodyPr>
            <a:normAutofit/>
          </a:bodyPr>
          <a:lstStyle/>
          <a:p>
            <a:r>
              <a:rPr lang="en-IN" sz="2400" b="1" dirty="0"/>
              <a:t>Simplifies Data Access</a:t>
            </a:r>
            <a:r>
              <a:rPr lang="en-IN" sz="2400" dirty="0"/>
              <a:t>: Provides an easy way to interact with databases using repositories.</a:t>
            </a:r>
          </a:p>
          <a:p>
            <a:r>
              <a:rPr lang="en-IN" sz="2400" b="1" dirty="0"/>
              <a:t>Reduces Boilerplate Code</a:t>
            </a:r>
            <a:r>
              <a:rPr lang="en-IN" sz="2400" dirty="0"/>
              <a:t>: Automatically generates SQL queries and handles CRUD operations.</a:t>
            </a:r>
          </a:p>
          <a:p>
            <a:r>
              <a:rPr lang="en-IN" sz="2400" b="1" dirty="0"/>
              <a:t>Entity Management</a:t>
            </a:r>
            <a:r>
              <a:rPr lang="en-IN" sz="2400" dirty="0"/>
              <a:t>: Maps Java objects to database tables with annotations.</a:t>
            </a:r>
          </a:p>
          <a:p>
            <a:r>
              <a:rPr lang="en-IN" sz="2400" b="1" dirty="0"/>
              <a:t>Advanced Queries</a:t>
            </a:r>
            <a:r>
              <a:rPr lang="en-IN" sz="2400" dirty="0"/>
              <a:t>: Supports custom queries and query derivation from method names.</a:t>
            </a:r>
          </a:p>
        </p:txBody>
      </p:sp>
    </p:spTree>
    <p:extLst>
      <p:ext uri="{BB962C8B-B14F-4D97-AF65-F5344CB8AC3E}">
        <p14:creationId xmlns:p14="http://schemas.microsoft.com/office/powerpoint/2010/main" val="3155813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56DC-BE7E-899E-A563-C2D7ED90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18477-AEAB-1B1D-1812-97DEB37AA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600324"/>
            <a:ext cx="9784080" cy="3617595"/>
          </a:xfrm>
        </p:spPr>
        <p:txBody>
          <a:bodyPr>
            <a:normAutofit/>
          </a:bodyPr>
          <a:lstStyle/>
          <a:p>
            <a:r>
              <a:rPr lang="en-US" sz="2400" b="1" dirty="0"/>
              <a:t>Authentication</a:t>
            </a:r>
            <a:r>
              <a:rPr lang="en-US" sz="2400" dirty="0"/>
              <a:t>: Manages user login and verifies identities.</a:t>
            </a:r>
          </a:p>
          <a:p>
            <a:r>
              <a:rPr lang="en-US" sz="2400" b="1" dirty="0"/>
              <a:t>Authorization</a:t>
            </a:r>
            <a:r>
              <a:rPr lang="en-US" sz="2400" dirty="0"/>
              <a:t>: Controls access to resources based on user roles and permissions.</a:t>
            </a:r>
          </a:p>
          <a:p>
            <a:r>
              <a:rPr lang="en-US" sz="2400" b="1" dirty="0"/>
              <a:t>Protection: </a:t>
            </a:r>
            <a:r>
              <a:rPr lang="en-US" sz="2400" dirty="0"/>
              <a:t>Guards against common security threats like CSRF, XSS, and SQL injection.</a:t>
            </a:r>
          </a:p>
          <a:p>
            <a:r>
              <a:rPr lang="en-US" sz="2400" b="1" dirty="0"/>
              <a:t>Customizable Security: </a:t>
            </a:r>
            <a:r>
              <a:rPr lang="en-US" sz="2400" dirty="0"/>
              <a:t>Allows configuration of security rules and authentication methods.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0179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800C-08A3-5067-891F-849D2C87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life insurance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B8410-DA1B-0BEF-6185-836CD949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367584"/>
            <a:ext cx="9472524" cy="4206240"/>
          </a:xfrm>
        </p:spPr>
        <p:txBody>
          <a:bodyPr/>
          <a:lstStyle/>
          <a:p>
            <a:r>
              <a:rPr lang="en-US" sz="2400" b="1" dirty="0"/>
              <a:t>Insurance</a:t>
            </a:r>
            <a:r>
              <a:rPr lang="en-US" sz="2400" dirty="0"/>
              <a:t> is a financial arrangement where you pay premiums to an insurer in exchange for protection against potential financial losses or risks, such as accidents, illness, or property damage.</a:t>
            </a:r>
          </a:p>
          <a:p>
            <a:r>
              <a:rPr lang="en-US" sz="2400" dirty="0"/>
              <a:t>Life insurance is a financial contract that provides a lump-sum payment to beneficiaries upon the policyholder's death.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318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FEF8-0D09-CCD3-3F91-05DBCEB34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A1097-D339-CCEB-F507-53DE03DE1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2011680"/>
            <a:ext cx="10801350" cy="4562144"/>
          </a:xfrm>
        </p:spPr>
        <p:txBody>
          <a:bodyPr>
            <a:normAutofit/>
          </a:bodyPr>
          <a:lstStyle/>
          <a:p>
            <a:r>
              <a:rPr lang="en-IN" sz="2400" dirty="0" err="1"/>
              <a:t>Axios</a:t>
            </a:r>
            <a:r>
              <a:rPr lang="en-IN" sz="2400" dirty="0"/>
              <a:t> is a JavaScript library for making HTTP requests, offering a promise-based API for handling GET, POST, PUT, and DELETE operations.</a:t>
            </a:r>
          </a:p>
          <a:p>
            <a:r>
              <a:rPr lang="en-IN" sz="2400" dirty="0"/>
              <a:t>It simplifies working with APIs by automatically transforming JSON data, handling errors, and supporting both browser and Node.js environments.</a:t>
            </a:r>
          </a:p>
          <a:p>
            <a:pPr marL="0" indent="0">
              <a:buNone/>
            </a:pPr>
            <a:r>
              <a:rPr lang="en-IN" sz="2400" b="1" dirty="0"/>
              <a:t>Key Features</a:t>
            </a:r>
          </a:p>
          <a:p>
            <a:pPr lvl="2"/>
            <a:r>
              <a:rPr lang="en-IN" sz="2400" b="1" dirty="0"/>
              <a:t>Promise-Based</a:t>
            </a:r>
            <a:r>
              <a:rPr lang="en-IN" sz="2400" dirty="0"/>
              <a:t>: Simplifies asynchronous code with promises.</a:t>
            </a:r>
          </a:p>
          <a:p>
            <a:pPr lvl="2"/>
            <a:r>
              <a:rPr lang="en-IN" sz="2400" b="1" dirty="0"/>
              <a:t>Supports HTTP Methods</a:t>
            </a:r>
            <a:r>
              <a:rPr lang="en-IN" sz="2400" dirty="0"/>
              <a:t>: Handles GET, POST, PUT, DELETE, etc.</a:t>
            </a:r>
          </a:p>
          <a:p>
            <a:pPr lvl="2"/>
            <a:r>
              <a:rPr lang="en-IN" sz="2400" b="1" dirty="0"/>
              <a:t>Automatic JSON Transformation</a:t>
            </a:r>
            <a:r>
              <a:rPr lang="en-IN" sz="2400" dirty="0"/>
              <a:t>: Converts JSON responses automatically.</a:t>
            </a:r>
          </a:p>
          <a:p>
            <a:pPr lvl="2"/>
            <a:r>
              <a:rPr lang="en-IN" sz="2400" b="1" dirty="0"/>
              <a:t>Interceptors</a:t>
            </a:r>
            <a:r>
              <a:rPr lang="en-IN" sz="2400" dirty="0"/>
              <a:t>: Allows modification of requests and responses.</a:t>
            </a:r>
          </a:p>
          <a:p>
            <a:pPr lvl="2"/>
            <a:r>
              <a:rPr lang="en-IN" sz="2400" b="1" dirty="0"/>
              <a:t>Error Handling</a:t>
            </a:r>
            <a:r>
              <a:rPr lang="en-IN" sz="2400" dirty="0"/>
              <a:t>: Built-in mechanisms for managing errors.</a:t>
            </a:r>
          </a:p>
        </p:txBody>
      </p:sp>
    </p:spTree>
    <p:extLst>
      <p:ext uri="{BB962C8B-B14F-4D97-AF65-F5344CB8AC3E}">
        <p14:creationId xmlns:p14="http://schemas.microsoft.com/office/powerpoint/2010/main" val="269805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C3F7-6CC5-22B4-6336-732E257E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7AB7B-210F-2389-BE37-8D877DFC6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684395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AI Integration</a:t>
            </a:r>
            <a:r>
              <a:rPr lang="en-IN" dirty="0"/>
              <a:t>: Personalized recommendations and support.</a:t>
            </a:r>
          </a:p>
          <a:p>
            <a:r>
              <a:rPr lang="en-IN" b="1" dirty="0"/>
              <a:t>User Experience</a:t>
            </a:r>
            <a:r>
              <a:rPr lang="en-IN" dirty="0"/>
              <a:t>: Improved interfaces and mobile apps.</a:t>
            </a:r>
          </a:p>
          <a:p>
            <a:r>
              <a:rPr lang="en-IN" b="1" dirty="0"/>
              <a:t>Blockchain Security</a:t>
            </a:r>
            <a:r>
              <a:rPr lang="en-IN" dirty="0"/>
              <a:t>: Enhanced transparency and efficiency.</a:t>
            </a:r>
          </a:p>
          <a:p>
            <a:r>
              <a:rPr lang="en-IN" b="1" dirty="0"/>
              <a:t>Big Data Analytics</a:t>
            </a:r>
            <a:r>
              <a:rPr lang="en-IN" dirty="0"/>
              <a:t>: Tailored products and trend prediction.</a:t>
            </a:r>
          </a:p>
          <a:p>
            <a:r>
              <a:rPr lang="en-IN" b="1" dirty="0"/>
              <a:t>IoT Integration</a:t>
            </a:r>
            <a:r>
              <a:rPr lang="en-IN" dirty="0"/>
              <a:t>: Real-time risk assessment.</a:t>
            </a:r>
          </a:p>
          <a:p>
            <a:r>
              <a:rPr lang="en-IN" b="1" dirty="0"/>
              <a:t>Expanded Coverage</a:t>
            </a:r>
            <a:r>
              <a:rPr lang="en-IN" dirty="0"/>
              <a:t>: New products and options.</a:t>
            </a:r>
          </a:p>
          <a:p>
            <a:r>
              <a:rPr lang="en-IN" b="1" dirty="0"/>
              <a:t>Global Expansion</a:t>
            </a:r>
            <a:r>
              <a:rPr lang="en-IN" dirty="0"/>
              <a:t>: Adaptation to international markets.</a:t>
            </a:r>
          </a:p>
          <a:p>
            <a:r>
              <a:rPr lang="en-IN" b="1" dirty="0"/>
              <a:t>Customer Education</a:t>
            </a:r>
            <a:r>
              <a:rPr lang="en-IN" dirty="0"/>
              <a:t>: Tools and resources for better understanding.</a:t>
            </a:r>
          </a:p>
          <a:p>
            <a:r>
              <a:rPr lang="en-IN" b="1" dirty="0"/>
              <a:t>Automated Claims</a:t>
            </a:r>
            <a:r>
              <a:rPr lang="en-IN" dirty="0"/>
              <a:t>: Faster processing and fraud detection.</a:t>
            </a:r>
          </a:p>
          <a:p>
            <a:r>
              <a:rPr lang="en-IN" b="1" dirty="0"/>
              <a:t>Financial Planning Integration</a:t>
            </a:r>
            <a:r>
              <a:rPr lang="en-IN" dirty="0"/>
              <a:t>: Comprehensive financial solutions.</a:t>
            </a:r>
          </a:p>
        </p:txBody>
      </p:sp>
    </p:spTree>
    <p:extLst>
      <p:ext uri="{BB962C8B-B14F-4D97-AF65-F5344CB8AC3E}">
        <p14:creationId xmlns:p14="http://schemas.microsoft.com/office/powerpoint/2010/main" val="2965054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F38E-EF01-DAEA-19E3-0F088D20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941B0-A97B-F0A1-1C41-494C2EF2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847" y="2672715"/>
            <a:ext cx="9360306" cy="21697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"Life insurance is not just a financial tool; it's a legacy of love and protection for those you care about most.“</a:t>
            </a:r>
          </a:p>
          <a:p>
            <a:pPr marL="0" indent="0">
              <a:buNone/>
            </a:pPr>
            <a:r>
              <a:rPr lang="en-US" dirty="0"/>
              <a:t>                                           — Anonymous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78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1A93-5EB9-AB5D-4378-8FBFD8E8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ADVANTAGES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FEFD9A1-5C31-7AAA-2DF7-E5C3847102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0400" y="2682776"/>
            <a:ext cx="10721975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Financial Security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your loved ones are financially protected in your absence.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Covers Debt Obligations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Pays off outstanding debts like mortgages and loans.</a:t>
            </a:r>
            <a:endParaRPr lang="en-US" altLang="en-US" sz="2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 Income Replacement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maintain your family's standard of living after your death.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Estate Planning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 Facilitates the smooth transfer of assets to beneficiaries.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3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ED03-1CAA-B0CC-719D-D6726035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INSURANCE PORTAL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5BBD-737F-ACF6-9D45-7CEDA73B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2011680"/>
            <a:ext cx="10039350" cy="420624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OBJECTIVE</a:t>
            </a:r>
          </a:p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</a:rPr>
              <a:t>                            </a:t>
            </a:r>
            <a:r>
              <a:rPr lang="en-US" sz="2800" dirty="0">
                <a:latin typeface="Aptos" panose="020B0004020202020204" pitchFamily="34" charset="0"/>
              </a:rPr>
              <a:t>To provide users with an online platform to manage life insurance policies efficiently. </a:t>
            </a:r>
          </a:p>
          <a:p>
            <a:pPr marL="0" indent="0">
              <a:buNone/>
            </a:pPr>
            <a:r>
              <a:rPr lang="en-US" sz="2800" dirty="0">
                <a:latin typeface="Aptos" panose="020B0004020202020204" pitchFamily="34" charset="0"/>
              </a:rPr>
              <a:t>		It allows users to view, purchase, update, and track their insurance policies, file claims, and access customer support, all from a secure and user-friendly interface.</a:t>
            </a:r>
            <a:endParaRPr lang="en-IN" sz="28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97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143E-A16B-382A-9423-CC019804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INSURANCE PORTAL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18DB1-82ED-922A-13B6-D57C9670A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2011680"/>
            <a:ext cx="10829925" cy="4446270"/>
          </a:xfrm>
        </p:spPr>
        <p:txBody>
          <a:bodyPr>
            <a:noAutofit/>
          </a:bodyPr>
          <a:lstStyle/>
          <a:p>
            <a:r>
              <a:rPr lang="en-US" sz="2400" b="1" dirty="0"/>
              <a:t>Convenience and Accessibility</a:t>
            </a:r>
            <a:r>
              <a:rPr lang="en-US" sz="2400" dirty="0"/>
              <a:t>: Access and manage your policy online, replacing the need for physical visits.</a:t>
            </a:r>
          </a:p>
          <a:p>
            <a:r>
              <a:rPr lang="en-US" sz="2400" b="1" dirty="0"/>
              <a:t>Faster Processing</a:t>
            </a:r>
            <a:r>
              <a:rPr lang="en-US" sz="2400" dirty="0"/>
              <a:t>: Enjoy quicker policy approvals compared to the traditional, lengthy approval process.</a:t>
            </a:r>
          </a:p>
          <a:p>
            <a:r>
              <a:rPr lang="en-US" sz="2400" b="1" dirty="0"/>
              <a:t>Enhanced Transparency</a:t>
            </a:r>
            <a:r>
              <a:rPr lang="en-US" sz="2400" dirty="0"/>
              <a:t>: Compare policies and premiums easily online, unlike relying on in-person consultations.</a:t>
            </a:r>
          </a:p>
          <a:p>
            <a:r>
              <a:rPr lang="en-US" sz="2400" b="1" dirty="0"/>
              <a:t>Real-Time Updates</a:t>
            </a:r>
            <a:r>
              <a:rPr lang="en-US" sz="2400" dirty="0"/>
              <a:t>: Get instant notifications and updates, unlike waiting for information through traditional methods.</a:t>
            </a:r>
          </a:p>
          <a:p>
            <a:r>
              <a:rPr lang="en-US" sz="2400" b="1" dirty="0"/>
              <a:t>Cost Efficiency</a:t>
            </a:r>
            <a:r>
              <a:rPr lang="en-US" sz="2400" dirty="0"/>
              <a:t>: Benefit from potentially lower premiums due to reduced operational costs, unlike the higher costs associated with traditional methods.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4382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4CA3-6ED6-7836-A601-8309F12E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4176"/>
            <a:ext cx="10415499" cy="1508760"/>
          </a:xfrm>
        </p:spPr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C24E7-AB6D-88E7-FCED-76EA6752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2011679"/>
            <a:ext cx="10158324" cy="4436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FRONTEND - REACT JS (VERSION 18.X)</a:t>
            </a:r>
          </a:p>
          <a:p>
            <a:r>
              <a:rPr lang="en-US" dirty="0"/>
              <a:t>React JS is a JavaScript library for building dynamic and responsive user  interfaces. React allows for the creation of reusable UI components and  facilitates efficient updates to the user interface.</a:t>
            </a:r>
          </a:p>
          <a:p>
            <a:pPr marL="0" indent="0">
              <a:buNone/>
            </a:pPr>
            <a:r>
              <a:rPr lang="en-US" b="1" dirty="0"/>
              <a:t>BACKEND - SPRING BOOT (VERSION 3.X)</a:t>
            </a:r>
          </a:p>
          <a:p>
            <a:r>
              <a:rPr lang="en-US" dirty="0"/>
              <a:t>Spring Boot is an extension of the Spring framework that simplifies the  development of production-ready applications. It provides a range of  features, including embedded servers &amp; auto-configuration</a:t>
            </a:r>
          </a:p>
          <a:p>
            <a:pPr marL="0" indent="0">
              <a:buNone/>
            </a:pPr>
            <a:r>
              <a:rPr lang="en-US" b="1" dirty="0"/>
              <a:t>MYSQL (VERSION 8.X)</a:t>
            </a:r>
          </a:p>
          <a:p>
            <a:r>
              <a:rPr lang="en-US" dirty="0"/>
              <a:t>MySQL is a widely used open-source relational database management  system. It provides a reliable and efficient way to store, manage, and  retrieve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02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0029-7B11-D2D1-4CEB-381C4484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END- LIFE INSURANCE PORTAL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448450-733C-BCC5-1B1F-680AFD6D5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" y="2173322"/>
            <a:ext cx="5889625" cy="420687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80837F-C222-5F4A-445A-743D103AD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04" r="7178"/>
          <a:stretch/>
        </p:blipFill>
        <p:spPr>
          <a:xfrm>
            <a:off x="6061074" y="2163763"/>
            <a:ext cx="6010276" cy="421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3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56287E-B9E3-2350-04DB-8DA532144F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95" b="5694"/>
          <a:stretch/>
        </p:blipFill>
        <p:spPr>
          <a:xfrm>
            <a:off x="1152525" y="902195"/>
            <a:ext cx="10191750" cy="493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8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3C1405-2D99-3BDE-9A3B-DB40C37D7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174" y="1038393"/>
            <a:ext cx="10053376" cy="4886157"/>
          </a:xfrm>
        </p:spPr>
      </p:pic>
    </p:spTree>
    <p:extLst>
      <p:ext uri="{BB962C8B-B14F-4D97-AF65-F5344CB8AC3E}">
        <p14:creationId xmlns:p14="http://schemas.microsoft.com/office/powerpoint/2010/main" val="469873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564</TotalTime>
  <Words>991</Words>
  <Application>Microsoft Office PowerPoint</Application>
  <PresentationFormat>Widescreen</PresentationFormat>
  <Paragraphs>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Arial</vt:lpstr>
      <vt:lpstr>Corbel</vt:lpstr>
      <vt:lpstr>Wingdings</vt:lpstr>
      <vt:lpstr>Banded</vt:lpstr>
      <vt:lpstr>LIFE INSURANCE PORTAL</vt:lpstr>
      <vt:lpstr>What is life insurance</vt:lpstr>
      <vt:lpstr> ADVANTAGES </vt:lpstr>
      <vt:lpstr>LIFE INSURANCE PORTAL</vt:lpstr>
      <vt:lpstr>LIFE INSURANCE PORTAL</vt:lpstr>
      <vt:lpstr>Technologies used</vt:lpstr>
      <vt:lpstr>FRONT END- LIFE INSURANCE PORTAL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 END</vt:lpstr>
      <vt:lpstr>SPRING BOOT</vt:lpstr>
      <vt:lpstr>CRUD OPERATION</vt:lpstr>
      <vt:lpstr>Folders used</vt:lpstr>
      <vt:lpstr>SPRING JPA</vt:lpstr>
      <vt:lpstr>SPRING SECURITY</vt:lpstr>
      <vt:lpstr>axios</vt:lpstr>
      <vt:lpstr>FUTURE SCOPE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abinaya k</dc:creator>
  <cp:lastModifiedBy>abinaya k</cp:lastModifiedBy>
  <cp:revision>9</cp:revision>
  <dcterms:created xsi:type="dcterms:W3CDTF">2024-08-05T17:34:45Z</dcterms:created>
  <dcterms:modified xsi:type="dcterms:W3CDTF">2024-08-13T17:22:19Z</dcterms:modified>
</cp:coreProperties>
</file>