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75" r:id="rId4"/>
    <p:sldId id="263" r:id="rId5"/>
    <p:sldId id="265" r:id="rId6"/>
    <p:sldId id="283" r:id="rId7"/>
    <p:sldId id="267" r:id="rId8"/>
    <p:sldId id="269" r:id="rId9"/>
    <p:sldId id="270" r:id="rId10"/>
    <p:sldId id="271" r:id="rId11"/>
    <p:sldId id="273" r:id="rId12"/>
    <p:sldId id="274" r:id="rId13"/>
    <p:sldId id="276" r:id="rId14"/>
    <p:sldId id="278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8AF"/>
    <a:srgbClr val="C18C5D"/>
    <a:srgbClr val="495861"/>
    <a:srgbClr val="CE796B"/>
    <a:srgbClr val="E7AD99"/>
    <a:srgbClr val="666633"/>
    <a:srgbClr val="C6E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C5FF-2BE3-A1DA-6021-9CC85C4E3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8AD7A-3AFF-C95D-60CD-68AF89D08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104F-60C7-1936-7638-CF445E23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1E096-EB11-C46F-DF89-18A863EE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02519-1D45-F491-8CBE-7C7EC7C0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6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1CC1-4891-8F56-9806-99FABEED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45319-7237-3F71-8F7F-4197E9BFE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FCA57-E66F-B5C2-7680-6E9A78B2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8CD4-16C5-DA0A-2ACB-D50C4389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F3FD-5E38-1A29-73A9-14E5E10C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90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1E925-422F-328B-862E-65685A54C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E7B8F-8345-651C-717F-A857EF882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CF-0A9D-FF52-636B-F108406E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27382-3D6F-7E37-6318-C51291C4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19E45-4A5A-9D05-56F9-915D2AB4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60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E534-08C3-31CF-F824-38D2C848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FE24-4647-9FE1-E16B-E0C830BD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8F39F-FC7F-19B1-37B0-914F01D2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52E8-5EC5-D747-2976-249F3EC2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88DDB-1C2E-3345-2465-7A6E25B2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95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ADCB-30BC-44A4-19D2-F82E3855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10743-31E9-402F-8C56-2EFF92F9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F958B-621E-A5CA-3940-780C3E67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ACA84-CF19-72A0-F062-4F85D9ED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D6BC6-DB25-24A2-FCF2-943DEC56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84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21BF-E000-01C7-35FD-AD50D334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3FDF-A192-45BB-2273-4B3534802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FCF31-330C-61E8-52DD-769382FBB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B5992-AFD5-8469-BE14-8AA89AC8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8436-2063-F572-495A-1C07FF8F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5105-A607-C636-6B3F-CF86BAD4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7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B793-772F-EC4D-0D0F-C52CA6D3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24777-862F-6518-CF29-E028A5EA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B6079-AE86-5D48-B273-04D34B91D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820D7-B7B1-E3BF-C022-5317E9E09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B63C3-751E-B5BB-27C0-9F89FB861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633BE-0132-446A-C1DB-3EBD9EAE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C9991-02D7-E125-113E-7840B402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D4034-0BA1-18D4-E22B-DD0CBEB4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2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8C15-9FA0-A101-3CD3-5CD5A83E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B4EE4-CF84-CA90-501E-0305A438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049F7-BF97-D670-A4B8-E24A1C36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B4B71-37C4-14BD-CC17-CF69D932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76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7ECDF-1520-BC04-1B53-7835117C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F3898-0C4F-EEB2-FA68-AB512687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DDA69-E893-3665-4562-3A9D7E10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73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3F94-4F3F-CAC5-0BB1-344A8212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0FD4-7AD6-8727-9F27-AB208EBF1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5BBED-B51D-DA73-1EFB-A4D4661AB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7B2CF-7752-7B38-4ED3-F2573B56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4CC84-4876-2575-FB56-ED290007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9BB4-B014-E406-4835-9F44A629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1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6A16-841F-5A6E-A122-3A422703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C1E1F-3D3A-01A3-97AF-86D88BF7B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EF9D9-03C7-0733-26E1-2DE08E010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C7F2-1D24-2C85-5A4E-2D601BC7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8DB22-0F51-59FB-9776-7C579539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55343-D67B-B822-7DE4-CFCDC95A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1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40839-2E88-558E-BF91-DB0AC4D1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7F046-7428-5FB9-7D57-015E030D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6A4AB-45CC-1579-B684-379B4A736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9464F-62AF-AB55-D287-66817E1A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48845-47A8-B215-25FE-D1A5D739D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17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09F59F-CDE3-15D2-03AE-2862EB045274}"/>
              </a:ext>
            </a:extLst>
          </p:cNvPr>
          <p:cNvSpPr txBox="1"/>
          <p:nvPr/>
        </p:nvSpPr>
        <p:spPr>
          <a:xfrm>
            <a:off x="4043680" y="2335014"/>
            <a:ext cx="387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Excel Final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66E34-B74A-9CBB-46D1-C4CB705CBAA2}"/>
              </a:ext>
            </a:extLst>
          </p:cNvPr>
          <p:cNvSpPr txBox="1"/>
          <p:nvPr/>
        </p:nvSpPr>
        <p:spPr>
          <a:xfrm>
            <a:off x="8138160" y="5445760"/>
            <a:ext cx="354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Name: Abinaya Anbuchezhian</a:t>
            </a:r>
            <a:br>
              <a:rPr lang="en-IN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Emp ID  : 4347</a:t>
            </a:r>
          </a:p>
        </p:txBody>
      </p:sp>
    </p:spTree>
    <p:extLst>
      <p:ext uri="{BB962C8B-B14F-4D97-AF65-F5344CB8AC3E}">
        <p14:creationId xmlns:p14="http://schemas.microsoft.com/office/powerpoint/2010/main" val="149906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BE2B9-8968-A133-0A0E-9F61B749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36" y="1030722"/>
            <a:ext cx="2762636" cy="1343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58C0A-EE32-E76A-61FF-1F3A6A8B8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015" y="1266376"/>
            <a:ext cx="2992571" cy="169414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6404BB9-E8BE-0550-1E33-4438837AA6B7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09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D6F398-22BD-E7B4-003E-9011CB282228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DA1708-FB07-F2F6-B9F7-58AACF182E87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37584B-AEAA-0A9E-02F3-7728DA461E5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96235B-716F-9F26-CC5C-03942715B27A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Inference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85ACAA-0D5C-F431-ABBF-312CADDAA3A0}"/>
              </a:ext>
            </a:extLst>
          </p:cNvPr>
          <p:cNvGrpSpPr/>
          <p:nvPr/>
        </p:nvGrpSpPr>
        <p:grpSpPr>
          <a:xfrm>
            <a:off x="1020445" y="3180647"/>
            <a:ext cx="9886950" cy="1390650"/>
            <a:chOff x="1565909" y="1326494"/>
            <a:chExt cx="9886950" cy="177103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539268C-1A13-59DD-BCEE-33E7876C54BF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3921A3-3693-0014-F0D1-5B8AA194506C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Used pivot table and the chart 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46B4428-AB62-3620-30B2-60DE9EC138C1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785071-B0FC-2235-C60C-03DE66A32DB4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Steps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B68EC8-BA2C-2ED7-9941-CC1E10D740CA}"/>
              </a:ext>
            </a:extLst>
          </p:cNvPr>
          <p:cNvSpPr txBox="1"/>
          <p:nvPr/>
        </p:nvSpPr>
        <p:spPr>
          <a:xfrm>
            <a:off x="2941320" y="5802580"/>
            <a:ext cx="610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 hold the highest  part cost than all</a:t>
            </a:r>
          </a:p>
        </p:txBody>
      </p:sp>
    </p:spTree>
    <p:extLst>
      <p:ext uri="{BB962C8B-B14F-4D97-AF65-F5344CB8AC3E}">
        <p14:creationId xmlns:p14="http://schemas.microsoft.com/office/powerpoint/2010/main" val="14343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3CA005-56FF-A816-8665-E6FE422C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" y="1039634"/>
            <a:ext cx="8183117" cy="1876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652A17-D3F8-BECD-5BA7-5DC945285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30" y="3082195"/>
            <a:ext cx="5865650" cy="344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Q7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404BB9-E8BE-0550-1E33-4438837AA6B7}"/>
              </a:ext>
            </a:extLst>
          </p:cNvPr>
          <p:cNvGrpSpPr/>
          <p:nvPr/>
        </p:nvGrpSpPr>
        <p:grpSpPr>
          <a:xfrm>
            <a:off x="1050925" y="4036224"/>
            <a:ext cx="9886950" cy="1390650"/>
            <a:chOff x="1565909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D6F398-22BD-E7B4-003E-9011CB282228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DA1708-FB07-F2F6-B9F7-58AACF182E87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Assess and north west hold the most wo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37584B-AEAA-0A9E-02F3-7728DA461E5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96235B-716F-9F26-CC5C-03942715B27A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Inference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879600" y="5850678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85ACAA-0D5C-F431-ABBF-312CADDAA3A0}"/>
              </a:ext>
            </a:extLst>
          </p:cNvPr>
          <p:cNvGrpSpPr/>
          <p:nvPr/>
        </p:nvGrpSpPr>
        <p:grpSpPr>
          <a:xfrm>
            <a:off x="1050925" y="1261082"/>
            <a:ext cx="9886950" cy="1390650"/>
            <a:chOff x="1565909" y="1326494"/>
            <a:chExt cx="9886950" cy="17710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39268C-1A13-59DD-BCEE-33E7876C54BF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3921A3-3693-0014-F0D1-5B8AA194506C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Used pivot table and used conditional formatting to highlight the top ones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46B4428-AB62-3620-30B2-60DE9EC138C1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785071-B0FC-2235-C60C-03DE66A32DB4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Steps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09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4C916-1AD9-CB0E-AA12-2A6EA024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0" y="1330473"/>
            <a:ext cx="2896004" cy="2429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23B872-F5E6-E323-9A92-65A0F85B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707" y="1535606"/>
            <a:ext cx="3029373" cy="2229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2324ED-C8AA-2F9A-6629-7E57B4813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543" y="1849658"/>
            <a:ext cx="3000794" cy="13908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8B5E239-307A-AB5C-A934-60E18A49779C}"/>
              </a:ext>
            </a:extLst>
          </p:cNvPr>
          <p:cNvGrpSpPr/>
          <p:nvPr/>
        </p:nvGrpSpPr>
        <p:grpSpPr>
          <a:xfrm>
            <a:off x="1024890" y="4245920"/>
            <a:ext cx="9886950" cy="1390650"/>
            <a:chOff x="1565909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02F8A5-FE5A-1F45-4DEC-9C6443D74B70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569493-E225-C787-A90D-A8F47BD1E541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Used pivot and used filter to find distribution of payment type with </a:t>
                </a:r>
                <a:r>
                  <a:rPr lang="en-IN" dirty="0" err="1"/>
                  <a:t>warrenty</a:t>
                </a:r>
                <a:endParaRPr lang="en-IN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3B321B1-E4E1-3565-AA6C-85090BF54778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BB7EF7-DD21-8715-2DB9-D8DF87E46279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Inference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58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3152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Dashboard</a:t>
            </a:r>
            <a:endParaRPr lang="en-IN" sz="40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03860-287A-6883-17CE-10BC6BCD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51" y="1200124"/>
            <a:ext cx="6830378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1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3152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Dashboard</a:t>
            </a:r>
            <a:endParaRPr lang="en-IN" sz="40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654E1-7CB4-5B28-A2ED-3EDC9B6A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099" y="1497298"/>
            <a:ext cx="6563641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3152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Dashboard</a:t>
            </a:r>
            <a:endParaRPr lang="en-IN" sz="40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35C95-6A21-8A07-0DF6-6774111BD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4" y="1289029"/>
            <a:ext cx="6458851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3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3152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Dashboard</a:t>
            </a:r>
            <a:endParaRPr lang="en-IN" sz="40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81BA8-2C3A-8B1C-B330-5BDAC5D0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80" y="1285923"/>
            <a:ext cx="874775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5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 flipH="1">
            <a:off x="629920" y="82937"/>
            <a:ext cx="486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Understanding data</a:t>
            </a:r>
            <a:endParaRPr lang="en-IN" sz="40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70602-6F5C-2870-E44A-9B701DC445B6}"/>
              </a:ext>
            </a:extLst>
          </p:cNvPr>
          <p:cNvSpPr txBox="1"/>
          <p:nvPr/>
        </p:nvSpPr>
        <p:spPr>
          <a:xfrm>
            <a:off x="782320" y="1117600"/>
            <a:ext cx="238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columns 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1A88E-4B9C-A4AA-2435-B0E430AC142C}"/>
              </a:ext>
            </a:extLst>
          </p:cNvPr>
          <p:cNvSpPr txBox="1"/>
          <p:nvPr/>
        </p:nvSpPr>
        <p:spPr>
          <a:xfrm>
            <a:off x="2103120" y="2040664"/>
            <a:ext cx="2590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LeadTech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ReqDate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WorkDate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WtyLbr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WtyParts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LbrHrs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PartsCost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Payment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6C952-787A-D0A2-25A3-85A43DF9478B}"/>
              </a:ext>
            </a:extLst>
          </p:cNvPr>
          <p:cNvSpPr txBox="1"/>
          <p:nvPr/>
        </p:nvSpPr>
        <p:spPr>
          <a:xfrm>
            <a:off x="4973320" y="2064122"/>
            <a:ext cx="61061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LbrRate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LbrCost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LbrFee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PartsFee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TotalCost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TotalFee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ReqDay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WorkDay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workdays without </a:t>
            </a:r>
            <a:r>
              <a:rPr lang="en-IN" dirty="0" err="1"/>
              <a:t>balnk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rush without </a:t>
            </a:r>
            <a:r>
              <a:rPr lang="en-IN" dirty="0" err="1"/>
              <a:t>balnk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Wrt</a:t>
            </a:r>
            <a:r>
              <a:rPr lang="en-IN" dirty="0"/>
              <a:t> without blank</a:t>
            </a:r>
          </a:p>
        </p:txBody>
      </p:sp>
    </p:spTree>
    <p:extLst>
      <p:ext uri="{BB962C8B-B14F-4D97-AF65-F5344CB8AC3E}">
        <p14:creationId xmlns:p14="http://schemas.microsoft.com/office/powerpoint/2010/main" val="1242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52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094F8-7495-427F-1010-74ADDE90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" y="1325531"/>
            <a:ext cx="1992032" cy="5743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404BB9-E8BE-0550-1E33-4438837AA6B7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09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D6F398-22BD-E7B4-003E-9011CB282228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DA1708-FB07-F2F6-B9F7-58AACF182E87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/>
                  <a:t>Avg</a:t>
                </a:r>
                <a:r>
                  <a:rPr lang="en-IN" dirty="0"/>
                  <a:t> lead time between </a:t>
                </a:r>
                <a:r>
                  <a:rPr lang="en-IN" dirty="0" err="1"/>
                  <a:t>req</a:t>
                </a:r>
                <a:r>
                  <a:rPr lang="en-IN" dirty="0"/>
                  <a:t> date and completion date is 167.704 , this might be used to the today() function I used for handling blacks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37584B-AEAA-0A9E-02F3-7728DA461E5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96235B-716F-9F26-CC5C-03942715B27A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Inference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5ACAA-0D5C-F431-ABBF-312CADDAA3A0}"/>
              </a:ext>
            </a:extLst>
          </p:cNvPr>
          <p:cNvGrpSpPr/>
          <p:nvPr/>
        </p:nvGrpSpPr>
        <p:grpSpPr>
          <a:xfrm>
            <a:off x="1020445" y="3190807"/>
            <a:ext cx="9886950" cy="1390650"/>
            <a:chOff x="1565909" y="1326494"/>
            <a:chExt cx="9886950" cy="177103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39268C-1A13-59DD-BCEE-33E7876C54BF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3921A3-3693-0014-F0D1-5B8AA194506C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I have created an days column with the two date but it has some blanks and so, I used an column which I handled it with today() function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Formulas used:</a:t>
                </a:r>
                <a:r>
                  <a:rPr lang="en-US" dirty="0"/>
                  <a:t>=IF(ISBLANK(G2),TODAY(),G2)</a:t>
                </a:r>
                <a:r>
                  <a:rPr lang="en-IN" dirty="0"/>
                  <a:t>,</a:t>
                </a:r>
                <a:r>
                  <a:rPr lang="en-IN" dirty="0" err="1"/>
                  <a:t>datedif</a:t>
                </a:r>
                <a:r>
                  <a:rPr lang="en-IN" dirty="0"/>
                  <a:t>() function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6B4428-AB62-3620-30B2-60DE9EC138C1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785071-B0FC-2235-C60C-03DE66A32DB4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Steps 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23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E2C12-101D-ECAF-C382-3609BAC0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" y="1198950"/>
            <a:ext cx="2467319" cy="35914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6404BB9-E8BE-0550-1E33-4438837AA6B7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09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D6F398-22BD-E7B4-003E-9011CB282228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DA1708-FB07-F2F6-B9F7-58AACF182E87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37584B-AEAA-0A9E-02F3-7728DA461E5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96235B-716F-9F26-CC5C-03942715B27A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Inference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85ACAA-0D5C-F431-ABBF-312CADDAA3A0}"/>
              </a:ext>
            </a:extLst>
          </p:cNvPr>
          <p:cNvGrpSpPr/>
          <p:nvPr/>
        </p:nvGrpSpPr>
        <p:grpSpPr>
          <a:xfrm>
            <a:off x="3903347" y="3928524"/>
            <a:ext cx="6815453" cy="1171165"/>
            <a:chOff x="1862703" y="1326494"/>
            <a:chExt cx="9886950" cy="187247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539268C-1A13-59DD-BCEE-33E7876C54BF}"/>
                </a:ext>
              </a:extLst>
            </p:cNvPr>
            <p:cNvGrpSpPr/>
            <p:nvPr/>
          </p:nvGrpSpPr>
          <p:grpSpPr>
            <a:xfrm>
              <a:off x="1862703" y="1326494"/>
              <a:ext cx="9886950" cy="1872479"/>
              <a:chOff x="1862703" y="1326494"/>
              <a:chExt cx="9886950" cy="187247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3921A3-3693-0014-F0D1-5B8AA194506C}"/>
                  </a:ext>
                </a:extLst>
              </p:cNvPr>
              <p:cNvSpPr/>
              <p:nvPr/>
            </p:nvSpPr>
            <p:spPr>
              <a:xfrm>
                <a:off x="1862703" y="1644493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Used pivot to analyse , rush as an filter and count of wo on values, district on row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46B4428-AB62-3620-30B2-60DE9EC138C1}"/>
                  </a:ext>
                </a:extLst>
              </p:cNvPr>
              <p:cNvSpPr/>
              <p:nvPr/>
            </p:nvSpPr>
            <p:spPr>
              <a:xfrm>
                <a:off x="2091689" y="1326494"/>
                <a:ext cx="1964323" cy="63208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785071-B0FC-2235-C60C-03DE66A32DB4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Steps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130A8B2-1EE1-1D7C-3E97-3B441FE4B95F}"/>
              </a:ext>
            </a:extLst>
          </p:cNvPr>
          <p:cNvSpPr txBox="1"/>
          <p:nvPr/>
        </p:nvSpPr>
        <p:spPr>
          <a:xfrm>
            <a:off x="2024829" y="5900875"/>
            <a:ext cx="6106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pivot </a:t>
            </a:r>
            <a:r>
              <a:rPr lang="en-IN" b="1" dirty="0"/>
              <a:t>North west </a:t>
            </a:r>
            <a:r>
              <a:rPr lang="en-IN" dirty="0"/>
              <a:t>has the highest part of 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Least is </a:t>
            </a:r>
            <a:r>
              <a:rPr lang="en-IN" b="1" dirty="0"/>
              <a:t>north 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C9F63C5-3DA4-B8ED-792F-7D428355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61" y="1246440"/>
            <a:ext cx="4937760" cy="252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0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404BB9-E8BE-0550-1E33-4438837AA6B7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09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D6F398-22BD-E7B4-003E-9011CB282228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DA1708-FB07-F2F6-B9F7-58AACF182E87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Without rush jobs has the highest </a:t>
                </a:r>
                <a:r>
                  <a:rPr lang="en-IN" dirty="0" err="1"/>
                  <a:t>avrage</a:t>
                </a:r>
                <a:r>
                  <a:rPr lang="en-IN" dirty="0"/>
                  <a:t> labour work hours, with 102.96%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37584B-AEAA-0A9E-02F3-7728DA461E5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96235B-716F-9F26-CC5C-03942715B27A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Inference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5ACAA-0D5C-F431-ABBF-312CADDAA3A0}"/>
              </a:ext>
            </a:extLst>
          </p:cNvPr>
          <p:cNvGrpSpPr/>
          <p:nvPr/>
        </p:nvGrpSpPr>
        <p:grpSpPr>
          <a:xfrm>
            <a:off x="1020445" y="3190807"/>
            <a:ext cx="9886950" cy="1390650"/>
            <a:chOff x="1565909" y="1326494"/>
            <a:chExt cx="9886950" cy="177103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39268C-1A13-59DD-BCEE-33E7876C54BF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3921A3-3693-0014-F0D1-5B8AA194506C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Used pivot , handled blanks on rush using if </a:t>
                </a:r>
              </a:p>
              <a:p>
                <a:pPr algn="ctr"/>
                <a:r>
                  <a:rPr lang="en-IN" dirty="0"/>
                  <a:t>Formula:</a:t>
                </a:r>
                <a:r>
                  <a:rPr lang="pt-BR" dirty="0"/>
                  <a:t>=IF(ISBLANK(E2),"No",E2)</a:t>
                </a:r>
                <a:endParaRPr lang="en-IN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6B4428-AB62-3620-30B2-60DE9EC138C1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785071-B0FC-2235-C60C-03DE66A32DB4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Steps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D7293-9DD0-DFEA-59B4-36D03FBC9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74" y="1293619"/>
            <a:ext cx="5496692" cy="11431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F1EB09-48F5-DE21-C693-EB62451C2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591" y="956659"/>
            <a:ext cx="3251809" cy="201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3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CEFA10-FFF3-B2E2-6951-688893758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88" y="1209365"/>
            <a:ext cx="7897327" cy="22196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E7F72A-E4FE-2EB0-2060-CDC18EA2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088" y="3764605"/>
            <a:ext cx="7897326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7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404BB9-E8BE-0550-1E33-4438837AA6B7}"/>
              </a:ext>
            </a:extLst>
          </p:cNvPr>
          <p:cNvGrpSpPr/>
          <p:nvPr/>
        </p:nvGrpSpPr>
        <p:grpSpPr>
          <a:xfrm>
            <a:off x="1020445" y="3332480"/>
            <a:ext cx="9886950" cy="1390650"/>
            <a:chOff x="1565909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D6F398-22BD-E7B4-003E-9011CB282228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DA1708-FB07-F2F6-B9F7-58AACF182E87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Assess service used the account payment type the most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Except in repair on all services account payment toped</a:t>
                </a:r>
              </a:p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37584B-AEAA-0A9E-02F3-7728DA461E5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96235B-716F-9F26-CC5C-03942715B27A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Inference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5ACAA-0D5C-F431-ABBF-312CADDAA3A0}"/>
              </a:ext>
            </a:extLst>
          </p:cNvPr>
          <p:cNvGrpSpPr/>
          <p:nvPr/>
        </p:nvGrpSpPr>
        <p:grpSpPr>
          <a:xfrm>
            <a:off x="1020445" y="1630084"/>
            <a:ext cx="9917430" cy="988412"/>
            <a:chOff x="1565909" y="1326494"/>
            <a:chExt cx="9886950" cy="177103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39268C-1A13-59DD-BCEE-33E7876C54BF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3921A3-3693-0014-F0D1-5B8AA194506C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Used the pivot table , column chart for analyses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6B4428-AB62-3620-30B2-60DE9EC138C1}"/>
                  </a:ext>
                </a:extLst>
              </p:cNvPr>
              <p:cNvSpPr/>
              <p:nvPr/>
            </p:nvSpPr>
            <p:spPr>
              <a:xfrm>
                <a:off x="2091689" y="1326494"/>
                <a:ext cx="1874739" cy="68001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785071-B0FC-2235-C60C-03DE66A32DB4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Steps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53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904AE5-4FBC-C5D3-D297-26395536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093" y="1378188"/>
            <a:ext cx="6603887" cy="36629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818E58-668E-7E5E-03CA-CA921ED06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89" y="1378188"/>
            <a:ext cx="4252111" cy="409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1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Q5</a:t>
            </a:r>
          </a:p>
          <a:p>
            <a:endParaRPr lang="en-IN" sz="40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404BB9-E8BE-0550-1E33-4438837AA6B7}"/>
              </a:ext>
            </a:extLst>
          </p:cNvPr>
          <p:cNvGrpSpPr/>
          <p:nvPr/>
        </p:nvGrpSpPr>
        <p:grpSpPr>
          <a:xfrm>
            <a:off x="857884" y="3132381"/>
            <a:ext cx="10511155" cy="1390650"/>
            <a:chOff x="1565909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D6F398-22BD-E7B4-003E-9011CB282228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DA1708-FB07-F2F6-B9F7-58AACF182E87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37584B-AEAA-0A9E-02F3-7728DA461E5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96235B-716F-9F26-CC5C-03942715B27A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Inference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024890" y="3617471"/>
            <a:ext cx="9886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an increase in all payment method over the year as the graph goes up from 2020 to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Compared to others account payment method has the less increase graph in trajectory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85ACAA-0D5C-F431-ABBF-312CADDAA3A0}"/>
              </a:ext>
            </a:extLst>
          </p:cNvPr>
          <p:cNvGrpSpPr/>
          <p:nvPr/>
        </p:nvGrpSpPr>
        <p:grpSpPr>
          <a:xfrm>
            <a:off x="857885" y="1361354"/>
            <a:ext cx="9886950" cy="1390650"/>
            <a:chOff x="1565909" y="1326494"/>
            <a:chExt cx="9886950" cy="17710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39268C-1A13-59DD-BCEE-33E7876C54BF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3921A3-3693-0014-F0D1-5B8AA194506C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Used pivot chart and line chart to find the trend in payment methods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46B4428-AB62-3620-30B2-60DE9EC138C1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785071-B0FC-2235-C60C-03DE66A32DB4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Steps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40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342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Agency FB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Abinaya Anbuchezhian</dc:creator>
  <cp:lastModifiedBy>Abinaya Anbuchezhian</cp:lastModifiedBy>
  <cp:revision>14</cp:revision>
  <dcterms:created xsi:type="dcterms:W3CDTF">2024-03-29T15:56:07Z</dcterms:created>
  <dcterms:modified xsi:type="dcterms:W3CDTF">2024-04-02T11:07:38Z</dcterms:modified>
</cp:coreProperties>
</file>