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inaya.a.lv\Downloads\Practice-3%20-%20Dataset%20-safety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inaya.a.lv\Downloads\Practice-3%20-%20Dataset%20-safety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inaya.a.lv\Downloads\Practice-3%20-%20Dataset%20-safety_dat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[Practice-3 - Dataset -safety_data (1).xlsx]q18!PivotTable3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'q18'!$B$3:$B$4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'q18'!$A$5:$A$14</c:f>
              <c:strCache>
                <c:ptCount val="9"/>
                <c:pt idx="0">
                  <c:v>Burn</c:v>
                </c:pt>
                <c:pt idx="1">
                  <c:v>Fall</c:v>
                </c:pt>
                <c:pt idx="2">
                  <c:v>Slip/trip</c:v>
                </c:pt>
                <c:pt idx="3">
                  <c:v>Lifting</c:v>
                </c:pt>
                <c:pt idx="4">
                  <c:v>Cut</c:v>
                </c:pt>
                <c:pt idx="5">
                  <c:v>Equipment</c:v>
                </c:pt>
                <c:pt idx="6">
                  <c:v>Falling object</c:v>
                </c:pt>
                <c:pt idx="7">
                  <c:v>Vehicle</c:v>
                </c:pt>
                <c:pt idx="8">
                  <c:v>Crush &amp; Pinch</c:v>
                </c:pt>
              </c:strCache>
            </c:strRef>
          </c:cat>
          <c:val>
            <c:numRef>
              <c:f>'q18'!$B$5:$B$14</c:f>
              <c:numCache>
                <c:formatCode>General</c:formatCode>
                <c:ptCount val="9"/>
                <c:pt idx="0">
                  <c:v>20</c:v>
                </c:pt>
                <c:pt idx="1">
                  <c:v>18</c:v>
                </c:pt>
                <c:pt idx="2">
                  <c:v>23</c:v>
                </c:pt>
                <c:pt idx="3">
                  <c:v>17</c:v>
                </c:pt>
                <c:pt idx="4">
                  <c:v>13</c:v>
                </c:pt>
                <c:pt idx="5">
                  <c:v>12</c:v>
                </c:pt>
                <c:pt idx="6">
                  <c:v>16</c:v>
                </c:pt>
                <c:pt idx="7">
                  <c:v>13</c:v>
                </c:pt>
                <c:pt idx="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6-45B3-8973-34CEDD507845}"/>
            </c:ext>
          </c:extLst>
        </c:ser>
        <c:ser>
          <c:idx val="1"/>
          <c:order val="1"/>
          <c:tx>
            <c:strRef>
              <c:f>'q18'!$C$3:$C$4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'q18'!$A$5:$A$14</c:f>
              <c:strCache>
                <c:ptCount val="9"/>
                <c:pt idx="0">
                  <c:v>Burn</c:v>
                </c:pt>
                <c:pt idx="1">
                  <c:v>Fall</c:v>
                </c:pt>
                <c:pt idx="2">
                  <c:v>Slip/trip</c:v>
                </c:pt>
                <c:pt idx="3">
                  <c:v>Lifting</c:v>
                </c:pt>
                <c:pt idx="4">
                  <c:v>Cut</c:v>
                </c:pt>
                <c:pt idx="5">
                  <c:v>Equipment</c:v>
                </c:pt>
                <c:pt idx="6">
                  <c:v>Falling object</c:v>
                </c:pt>
                <c:pt idx="7">
                  <c:v>Vehicle</c:v>
                </c:pt>
                <c:pt idx="8">
                  <c:v>Crush &amp; Pinch</c:v>
                </c:pt>
              </c:strCache>
            </c:strRef>
          </c:cat>
          <c:val>
            <c:numRef>
              <c:f>'q18'!$C$5:$C$14</c:f>
              <c:numCache>
                <c:formatCode>General</c:formatCode>
                <c:ptCount val="9"/>
                <c:pt idx="0">
                  <c:v>19</c:v>
                </c:pt>
                <c:pt idx="1">
                  <c:v>13</c:v>
                </c:pt>
                <c:pt idx="2">
                  <c:v>9</c:v>
                </c:pt>
                <c:pt idx="3">
                  <c:v>18</c:v>
                </c:pt>
                <c:pt idx="4">
                  <c:v>21</c:v>
                </c:pt>
                <c:pt idx="5">
                  <c:v>13</c:v>
                </c:pt>
                <c:pt idx="6">
                  <c:v>22</c:v>
                </c:pt>
                <c:pt idx="7">
                  <c:v>17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6-45B3-8973-34CEDD507845}"/>
            </c:ext>
          </c:extLst>
        </c:ser>
        <c:ser>
          <c:idx val="2"/>
          <c:order val="2"/>
          <c:tx>
            <c:strRef>
              <c:f>'q18'!$D$3:$D$4</c:f>
              <c:strCache>
                <c:ptCount val="1"/>
                <c:pt idx="0">
                  <c:v>50+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'q18'!$A$5:$A$14</c:f>
              <c:strCache>
                <c:ptCount val="9"/>
                <c:pt idx="0">
                  <c:v>Burn</c:v>
                </c:pt>
                <c:pt idx="1">
                  <c:v>Fall</c:v>
                </c:pt>
                <c:pt idx="2">
                  <c:v>Slip/trip</c:v>
                </c:pt>
                <c:pt idx="3">
                  <c:v>Lifting</c:v>
                </c:pt>
                <c:pt idx="4">
                  <c:v>Cut</c:v>
                </c:pt>
                <c:pt idx="5">
                  <c:v>Equipment</c:v>
                </c:pt>
                <c:pt idx="6">
                  <c:v>Falling object</c:v>
                </c:pt>
                <c:pt idx="7">
                  <c:v>Vehicle</c:v>
                </c:pt>
                <c:pt idx="8">
                  <c:v>Crush &amp; Pinch</c:v>
                </c:pt>
              </c:strCache>
            </c:strRef>
          </c:cat>
          <c:val>
            <c:numRef>
              <c:f>'q18'!$D$5:$D$14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13</c:v>
                </c:pt>
                <c:pt idx="3">
                  <c:v>11</c:v>
                </c:pt>
                <c:pt idx="4">
                  <c:v>15</c:v>
                </c:pt>
                <c:pt idx="5">
                  <c:v>16</c:v>
                </c:pt>
                <c:pt idx="6">
                  <c:v>7</c:v>
                </c:pt>
                <c:pt idx="7">
                  <c:v>12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6-45B3-8973-34CEDD507845}"/>
            </c:ext>
          </c:extLst>
        </c:ser>
        <c:ser>
          <c:idx val="3"/>
          <c:order val="3"/>
          <c:tx>
            <c:strRef>
              <c:f>'q18'!$E$3:$E$4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'q18'!$A$5:$A$14</c:f>
              <c:strCache>
                <c:ptCount val="9"/>
                <c:pt idx="0">
                  <c:v>Burn</c:v>
                </c:pt>
                <c:pt idx="1">
                  <c:v>Fall</c:v>
                </c:pt>
                <c:pt idx="2">
                  <c:v>Slip/trip</c:v>
                </c:pt>
                <c:pt idx="3">
                  <c:v>Lifting</c:v>
                </c:pt>
                <c:pt idx="4">
                  <c:v>Cut</c:v>
                </c:pt>
                <c:pt idx="5">
                  <c:v>Equipment</c:v>
                </c:pt>
                <c:pt idx="6">
                  <c:v>Falling object</c:v>
                </c:pt>
                <c:pt idx="7">
                  <c:v>Vehicle</c:v>
                </c:pt>
                <c:pt idx="8">
                  <c:v>Crush &amp; Pinch</c:v>
                </c:pt>
              </c:strCache>
            </c:strRef>
          </c:cat>
          <c:val>
            <c:numRef>
              <c:f>'q18'!$E$5:$E$14</c:f>
              <c:numCache>
                <c:formatCode>General</c:formatCode>
                <c:ptCount val="9"/>
                <c:pt idx="0">
                  <c:v>12</c:v>
                </c:pt>
                <c:pt idx="1">
                  <c:v>17</c:v>
                </c:pt>
                <c:pt idx="2">
                  <c:v>17</c:v>
                </c:pt>
                <c:pt idx="3">
                  <c:v>13</c:v>
                </c:pt>
                <c:pt idx="4">
                  <c:v>9</c:v>
                </c:pt>
                <c:pt idx="5">
                  <c:v>14</c:v>
                </c:pt>
                <c:pt idx="6">
                  <c:v>10</c:v>
                </c:pt>
                <c:pt idx="7">
                  <c:v>8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76-45B3-8973-34CEDD507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8739584"/>
        <c:axId val="2108741984"/>
      </c:barChart>
      <c:catAx>
        <c:axId val="210873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41984"/>
        <c:crosses val="autoZero"/>
        <c:auto val="1"/>
        <c:lblAlgn val="ctr"/>
        <c:lblOffset val="100"/>
        <c:noMultiLvlLbl val="0"/>
      </c:catAx>
      <c:valAx>
        <c:axId val="210874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73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[Practice-3 - Dataset -safety_data (1).xlsx]q13,21,24!PivotTable10</c:name>
    <c:fmtId val="20"/>
  </c:pivotSource>
  <c:chart>
    <c:title>
      <c:layout>
        <c:manualLayout>
          <c:xMode val="edge"/>
          <c:yMode val="edge"/>
          <c:x val="0.6841666666666667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'q13,21,24'!$B$3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'q13,21,24'!$A$4:$A$11</c:f>
              <c:strCache>
                <c:ptCount val="7"/>
                <c:pt idx="0">
                  <c:v>Sat</c:v>
                </c:pt>
                <c:pt idx="1">
                  <c:v>Fri</c:v>
                </c:pt>
                <c:pt idx="2">
                  <c:v>Thu</c:v>
                </c:pt>
                <c:pt idx="3">
                  <c:v>Wed</c:v>
                </c:pt>
                <c:pt idx="4">
                  <c:v>Tue</c:v>
                </c:pt>
                <c:pt idx="5">
                  <c:v>Mon</c:v>
                </c:pt>
                <c:pt idx="6">
                  <c:v>Sun</c:v>
                </c:pt>
              </c:strCache>
            </c:strRef>
          </c:cat>
          <c:val>
            <c:numRef>
              <c:f>'q13,21,24'!$B$4:$B$11</c:f>
              <c:numCache>
                <c:formatCode>General</c:formatCode>
                <c:ptCount val="7"/>
                <c:pt idx="0">
                  <c:v>60</c:v>
                </c:pt>
                <c:pt idx="1">
                  <c:v>82</c:v>
                </c:pt>
                <c:pt idx="2">
                  <c:v>66</c:v>
                </c:pt>
                <c:pt idx="3">
                  <c:v>73</c:v>
                </c:pt>
                <c:pt idx="4">
                  <c:v>87</c:v>
                </c:pt>
                <c:pt idx="5">
                  <c:v>68</c:v>
                </c:pt>
                <c:pt idx="6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2A-4B5B-ACC6-09F139EDC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304496"/>
        <c:axId val="301305456"/>
      </c:lineChart>
      <c:catAx>
        <c:axId val="30130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05456"/>
        <c:crosses val="autoZero"/>
        <c:auto val="1"/>
        <c:lblAlgn val="ctr"/>
        <c:lblOffset val="100"/>
        <c:noMultiLvlLbl val="0"/>
      </c:catAx>
      <c:valAx>
        <c:axId val="3013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0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[Practice-3 - Dataset -safety_data (1).xlsx]q9!PivotTable8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4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'q9'!$B$3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C5-4B8E-91C4-F4F6650D058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C5-4B8E-91C4-F4F6650D0589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C5-4B8E-91C4-F4F6650D0589}"/>
              </c:ext>
            </c:extLst>
          </c:dPt>
          <c:cat>
            <c:strRef>
              <c:f>'q9'!$A$4:$A$7</c:f>
              <c:strCache>
                <c:ptCount val="3"/>
                <c:pt idx="0">
                  <c:v>Afternoon</c:v>
                </c:pt>
                <c:pt idx="1">
                  <c:v>Day</c:v>
                </c:pt>
                <c:pt idx="2">
                  <c:v>Night</c:v>
                </c:pt>
              </c:strCache>
            </c:strRef>
          </c:cat>
          <c:val>
            <c:numRef>
              <c:f>'q9'!$B$4:$B$7</c:f>
              <c:numCache>
                <c:formatCode>General</c:formatCode>
                <c:ptCount val="3"/>
                <c:pt idx="0">
                  <c:v>160</c:v>
                </c:pt>
                <c:pt idx="1">
                  <c:v>178</c:v>
                </c:pt>
                <c:pt idx="2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C5-4B8E-91C4-F4F6650D0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97A1-2357-002B-A047-B4000F51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BFEA1-CC39-C959-2182-D03D7038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062D-BB3B-A2F8-2305-5F51E32C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B78C-E2C4-8B81-28C3-8C65C901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49D6-F5C5-3991-02A9-8703FA06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9382-7F9C-1502-466D-616FB5D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CE3DF-2E8C-704B-1548-17D0C7EB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5CCF-B301-DE93-3638-65EEFB26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06A8-F11C-00CF-C560-4F5629BF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05FB-9B55-451E-36A9-E2592ED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15CE3-2ABF-55FD-DD9C-829815DBA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AE9D-99A5-9F9B-1BDB-7B10025C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9F7F-0658-F77A-5D14-1BC7243A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9BC25-B9B9-A437-5D60-97E64365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82CF-C80E-9568-D7A2-AFE0293C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CB6D-4FDD-72F5-52AF-2A1F810D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99E7-1D45-DCDA-BD59-6A47B65E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207A-4C86-44AC-F2B8-41669474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D595-333F-23B6-7350-AB3266B1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4137-FA65-1E47-84F2-4A0E04F4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4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F2BF-D391-5EF5-E304-0E792219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88F4-B752-26FA-EAF2-5B982BBD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446C-422C-1F44-97D0-7FC29CD9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555A-519F-9132-9F6F-2FBF594E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AD0A-B72F-1D5D-511E-F904DDD1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7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BE69-2E98-247F-E758-7DC37A9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236C-0137-155C-093E-6FD7E424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54487-5ACC-C45E-39E0-B672DC14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A8442-FB4D-4276-17AE-3B879E09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932A-F621-FDAA-9669-803D4AE7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8D12E-B0BC-0106-24CF-D63BAE30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E62C-C9CB-85E8-5D5D-3A4BB999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A13B-EE49-BA71-D415-EC4BFF7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3E19-DABE-10CB-8A8B-1B16B26E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5062D-BB46-E6D5-63AC-F2402ABD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043C0-31C7-CA63-E4AA-B978D0FE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7F327-0747-55BA-2C1A-50E6E9F2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7DB2A-2769-3B1F-5354-63A255AF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E9362-AC5E-D292-1278-366258C0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DE96-FA01-E6BC-11B5-4D4E28EF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FE608-E422-3CCC-9AA3-306CC8D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92440-E8A7-A603-E864-CF8DBB9C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920F7-7529-96F6-BC58-02DE34FC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B24A1-0978-5DA2-5C79-B8CE1C3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ABC4B-EB43-D03A-6168-BC6BDCA0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16A3-A8FC-61E2-3ADB-BFDF9ED6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ADAA-945C-16DB-7EE8-59F02E49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D7AD-3595-DA5E-3770-FBD56633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7DEB-5A83-C445-46D2-7CDF1A05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8B5E-9583-1B20-76F2-E026F37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A199-42CF-55B1-9FE2-594194CC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6E2A-F9E2-B139-2FEF-F7073ED6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1780-5FDF-D154-F94A-AB239C17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44FF8-959F-F74C-B90D-5908DF268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B6BD-1152-55B2-C1C5-B2E67333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392F-17BE-8147-89E8-639338D4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F871-1654-2B24-69BD-19945862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6EC15-E521-048B-1004-CD2DE119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48DF5-2F75-7217-B731-4FDCABEC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9888-C355-0BF1-F589-01BB6CA4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37BD-B5A6-985B-8EEC-AC6E9D939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9BEE8-B866-4639-85BD-D5A63D446B5A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DD23-A940-54BF-740B-50A7F4652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A287-C925-7F31-FBC2-9EB1AE050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62098-C496-45C5-B722-4B76EF38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E7F6B-0C85-5BE3-01D4-800A298EA390}"/>
              </a:ext>
            </a:extLst>
          </p:cNvPr>
          <p:cNvSpPr txBox="1"/>
          <p:nvPr/>
        </p:nvSpPr>
        <p:spPr>
          <a:xfrm>
            <a:off x="970728" y="365496"/>
            <a:ext cx="9824720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1.What is the total number of safety incidents recorded in the dataset?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0962D-FE44-D569-34FE-A178974EB777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By selecting all the rows and finding the count of records on the right corner we can see the total number of safety incidents recorded in the dataset is </a:t>
            </a:r>
            <a:r>
              <a:rPr lang="en-US" sz="2000" b="1"/>
              <a:t>514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3FB8D-17AE-6BA0-D360-C3E5766D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021372"/>
            <a:ext cx="4788505" cy="208299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87C0EB-52BE-C736-4238-406554664265}"/>
              </a:ext>
            </a:extLst>
          </p:cNvPr>
          <p:cNvSpPr txBox="1"/>
          <p:nvPr/>
        </p:nvSpPr>
        <p:spPr>
          <a:xfrm>
            <a:off x="643467" y="1547504"/>
            <a:ext cx="7174386" cy="41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69848">
              <a:spcAft>
                <a:spcPts val="600"/>
              </a:spcAft>
            </a:pPr>
            <a:r>
              <a:rPr lang="en-US" sz="21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During which shift do most safety incidents occur? 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EFB42-8A05-4E3A-80C8-65F36BC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47" y="2869285"/>
            <a:ext cx="3313071" cy="2441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EFE0D-145D-6740-4F77-ACC6192D2E1B}"/>
              </a:ext>
            </a:extLst>
          </p:cNvPr>
          <p:cNvSpPr txBox="1"/>
          <p:nvPr/>
        </p:nvSpPr>
        <p:spPr>
          <a:xfrm>
            <a:off x="7291731" y="3098078"/>
            <a:ext cx="4256802" cy="10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9848">
              <a:spcAft>
                <a:spcPts val="600"/>
              </a:spcAft>
            </a:pPr>
            <a:r>
              <a:rPr lang="en-IN" sz="21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incident occurs on </a:t>
            </a:r>
            <a:r>
              <a:rPr lang="en-IN" sz="210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</a:t>
            </a:r>
            <a:r>
              <a:rPr lang="en-IN" sz="21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still there is no major difference in the 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28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57440-B680-3B69-464A-B0782EA6DE3A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10. Which department has the highest number of safety incidents?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63F2D8-A48C-55A7-242D-D6706CB8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30" y="805053"/>
            <a:ext cx="2425950" cy="2201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350C9-179B-2834-A5E5-04C517A235DE}"/>
              </a:ext>
            </a:extLst>
          </p:cNvPr>
          <p:cNvSpPr txBox="1"/>
          <p:nvPr/>
        </p:nvSpPr>
        <p:spPr>
          <a:xfrm>
            <a:off x="7953635" y="4148394"/>
            <a:ext cx="330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IN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Shipping </a:t>
            </a:r>
            <a:r>
              <a:rPr lang="en-IN" sz="2400" b="1" dirty="0"/>
              <a:t>department </a:t>
            </a:r>
            <a:r>
              <a:rPr lang="en-IN" sz="2400" dirty="0"/>
              <a:t>ha</a:t>
            </a:r>
            <a:r>
              <a:rPr lang="en-I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the highest number of safety incidents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231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7C6E9-2655-F9D8-E9F1-F3F3FB5722A6}"/>
              </a:ext>
            </a:extLst>
          </p:cNvPr>
          <p:cNvSpPr txBox="1"/>
          <p:nvPr/>
        </p:nvSpPr>
        <p:spPr>
          <a:xfrm>
            <a:off x="1582611" y="1210412"/>
            <a:ext cx="4229922" cy="338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740664">
              <a:lnSpc>
                <a:spcPct val="90000"/>
              </a:lnSpc>
              <a:spcAft>
                <a:spcPts val="486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What is the total cost of safety incidents recorded in the dataset? </a:t>
            </a:r>
          </a:p>
          <a:p>
            <a:pPr indent="-185166" defTabSz="740664">
              <a:lnSpc>
                <a:spcPct val="90000"/>
              </a:lnSpc>
              <a:spcAft>
                <a:spcPts val="486"/>
              </a:spcAft>
              <a:buFont typeface="Arial" panose="020B0604020202020204" pitchFamily="34" charset="0"/>
              <a:buChar char="•"/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0664" lvl="2" indent="-185166" defTabSz="740664">
              <a:lnSpc>
                <a:spcPct val="90000"/>
              </a:lnSpc>
              <a:spcAft>
                <a:spcPts val="486"/>
              </a:spcAft>
              <a:buFont typeface="Arial" panose="020B0604020202020204" pitchFamily="34" charset="0"/>
              <a:buChar char="•"/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0664" lvl="2" indent="-185166" defTabSz="740664">
              <a:lnSpc>
                <a:spcPct val="90000"/>
              </a:lnSpc>
              <a:spcAft>
                <a:spcPts val="486"/>
              </a:spcAft>
              <a:buFont typeface="Arial" panose="020B0604020202020204" pitchFamily="34" charset="0"/>
              <a:buChar char="•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formula 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  =SUM(</a:t>
            </a: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SafetyData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[Incident Cost])</a:t>
            </a:r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6009" y="2141935"/>
            <a:ext cx="4065014" cy="3458512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22084-4468-FCC4-0704-FFFB207F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42" y="1515389"/>
            <a:ext cx="3595649" cy="851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811A9-7180-3493-55C0-E7BB6076CEB4}"/>
              </a:ext>
            </a:extLst>
          </p:cNvPr>
          <p:cNvSpPr txBox="1"/>
          <p:nvPr/>
        </p:nvSpPr>
        <p:spPr>
          <a:xfrm>
            <a:off x="1582611" y="4327701"/>
            <a:ext cx="4952060" cy="114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How many safety incidents were reported as "Near Miss"? </a:t>
            </a:r>
          </a:p>
          <a:p>
            <a:pPr defTabSz="740664">
              <a:spcAft>
                <a:spcPts val="600"/>
              </a:spcAft>
            </a:pPr>
            <a:endParaRPr lang="en-US" sz="1458" dirty="0"/>
          </a:p>
          <a:p>
            <a:pPr marL="742950" lvl="1" indent="-28575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58" b="1" dirty="0"/>
              <a:t>139 </a:t>
            </a:r>
            <a:r>
              <a:rPr lang="en-US" sz="1458" dirty="0"/>
              <a:t>incidence were recorded as near miss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04671-1886-08C0-DC98-BEF44052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56" y="4265899"/>
            <a:ext cx="3238283" cy="15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5780A-DDB5-01A6-1141-E0BD1EC7ECA8}"/>
              </a:ext>
            </a:extLst>
          </p:cNvPr>
          <p:cNvSpPr txBox="1"/>
          <p:nvPr/>
        </p:nvSpPr>
        <p:spPr>
          <a:xfrm>
            <a:off x="672502" y="914512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13. What is the distribution of safety incidents across different days of the week?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75069-C296-97FD-3FF2-7F74C0DA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8" y="643234"/>
            <a:ext cx="2809462" cy="2624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E0F4A-9302-955E-EAAD-CFA84ABC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83" y="3589867"/>
            <a:ext cx="4330613" cy="2587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54D9E-16CB-FB9B-C510-80B5F0CE3129}"/>
              </a:ext>
            </a:extLst>
          </p:cNvPr>
          <p:cNvSpPr txBox="1"/>
          <p:nvPr/>
        </p:nvSpPr>
        <p:spPr>
          <a:xfrm>
            <a:off x="724104" y="4739716"/>
            <a:ext cx="3995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24. Is there any correlation between the day of the week and the number of safety incidents?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11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C3BFE-F016-01D4-7CC7-F29458435411}"/>
              </a:ext>
            </a:extLst>
          </p:cNvPr>
          <p:cNvSpPr txBox="1"/>
          <p:nvPr/>
        </p:nvSpPr>
        <p:spPr>
          <a:xfrm>
            <a:off x="464267" y="454982"/>
            <a:ext cx="3768917" cy="1606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14. How many safety incidents occurred in each month?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F20E6-BF55-AF35-BC67-B1580B61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29" y="773481"/>
            <a:ext cx="3686119" cy="2201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43CD3-BCA0-47CC-8091-E2A76ACD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60" y="773481"/>
            <a:ext cx="2746496" cy="2052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BACA5-9D8A-236C-7CE7-DCDB91A40DEA}"/>
              </a:ext>
            </a:extLst>
          </p:cNvPr>
          <p:cNvSpPr txBox="1"/>
          <p:nvPr/>
        </p:nvSpPr>
        <p:spPr>
          <a:xfrm>
            <a:off x="187441" y="4250174"/>
            <a:ext cx="4216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15. What is the trend of safety incidents over the years? </a:t>
            </a:r>
          </a:p>
          <a:p>
            <a:endParaRPr lang="en-US" sz="2400" dirty="0"/>
          </a:p>
          <a:p>
            <a:r>
              <a:rPr lang="en-US" sz="2000" dirty="0"/>
              <a:t>Is seems to be </a:t>
            </a:r>
            <a:r>
              <a:rPr lang="en-US" sz="2000" b="1" dirty="0"/>
              <a:t>decreasing</a:t>
            </a:r>
            <a:r>
              <a:rPr lang="en-US" sz="2000" dirty="0"/>
              <a:t> over time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87A70-9074-F837-D24F-F996F386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081" y="3470601"/>
            <a:ext cx="5243599" cy="30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67C51-8012-7FD6-A7A2-4784AA616D0B}"/>
              </a:ext>
            </a:extLst>
          </p:cNvPr>
          <p:cNvSpPr txBox="1"/>
          <p:nvPr/>
        </p:nvSpPr>
        <p:spPr>
          <a:xfrm>
            <a:off x="896540" y="767019"/>
            <a:ext cx="2886909" cy="210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Which injury location results in the highest number of days lost on average? </a:t>
            </a:r>
          </a:p>
          <a:p>
            <a:pPr defTabSz="841248">
              <a:spcAft>
                <a:spcPts val="600"/>
              </a:spcAft>
            </a:pP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en-US" sz="16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Abdomen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the highest avg days lost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0FAB2-AC7D-B341-A604-D2F17CF9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21" y="691411"/>
            <a:ext cx="3295685" cy="2281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EC88F-9150-8BA2-EC28-E7E5D79C5444}"/>
              </a:ext>
            </a:extLst>
          </p:cNvPr>
          <p:cNvSpPr txBox="1"/>
          <p:nvPr/>
        </p:nvSpPr>
        <p:spPr>
          <a:xfrm>
            <a:off x="896540" y="3984123"/>
            <a:ext cx="3106500" cy="856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What is the average incident cost for each type of safety incident?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1FA6F-72AE-3233-F7B9-7DEA277D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52" y="3424581"/>
            <a:ext cx="3190223" cy="27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7B751-BC0B-BBAE-476D-BDD662795B93}"/>
              </a:ext>
            </a:extLst>
          </p:cNvPr>
          <p:cNvSpPr txBox="1"/>
          <p:nvPr/>
        </p:nvSpPr>
        <p:spPr>
          <a:xfrm>
            <a:off x="838201" y="2265037"/>
            <a:ext cx="5234271" cy="391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18. Is there any correlation between age group and incident type?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18-24 and 35-49 has less number of crush and pinch events happening , it seems they are more caution about the objects 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Burn event have no connection they are also 20 count a each divided equally 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For lifting , even we lift till 34 it wont be any issue our body can take it , but after 34 . Body might act another way as that might cause people above 50+ to avoid lifting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D899-7D3A-18F9-4847-E02914C22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6852"/>
          <a:stretch/>
        </p:blipFill>
        <p:spPr>
          <a:xfrm>
            <a:off x="7534655" y="1700987"/>
            <a:ext cx="3541508" cy="151193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569B10-B296-2B00-E0DC-6293371B6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296348"/>
              </p:ext>
            </p:extLst>
          </p:nvPr>
        </p:nvGraphicFramePr>
        <p:xfrm>
          <a:off x="7019409" y="35423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21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7E300-F36A-CDB5-6559-6486455177B2}"/>
              </a:ext>
            </a:extLst>
          </p:cNvPr>
          <p:cNvSpPr txBox="1"/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19. How does the distribution of safety incidents vary across different plants?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77359-ECBD-8192-071D-E0CCD670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595780"/>
            <a:ext cx="10744200" cy="3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7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7E8FB-D1E0-164E-6398-C9480762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07" y="475838"/>
            <a:ext cx="3229426" cy="295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B12A4-1DE6-95A7-D681-1917E0D67B43}"/>
              </a:ext>
            </a:extLst>
          </p:cNvPr>
          <p:cNvSpPr txBox="1"/>
          <p:nvPr/>
        </p:nvSpPr>
        <p:spPr>
          <a:xfrm>
            <a:off x="487680" y="840155"/>
            <a:ext cx="3881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20. What is the average number of days lost for safety incidents in each department?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43487-AFF3-A410-64B6-C8DB3B1EFD54}"/>
              </a:ext>
            </a:extLst>
          </p:cNvPr>
          <p:cNvSpPr txBox="1"/>
          <p:nvPr/>
        </p:nvSpPr>
        <p:spPr>
          <a:xfrm>
            <a:off x="487680" y="3862755"/>
            <a:ext cx="388112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21. Are there any noticeable patterns in safety incidents based on the day of the week?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Yes , It follows an peak and valley pattern, fluctuation pattern</a:t>
            </a:r>
            <a:endParaRPr lang="en-IN" sz="1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B34B87-FBA2-AA8D-4436-43FC7C6CA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89364"/>
              </p:ext>
            </p:extLst>
          </p:nvPr>
        </p:nvGraphicFramePr>
        <p:xfrm>
          <a:off x="6573520" y="3414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769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FED4C-50F8-ED7A-5104-619F8403A19F}"/>
              </a:ext>
            </a:extLst>
          </p:cNvPr>
          <p:cNvSpPr txBox="1"/>
          <p:nvPr/>
        </p:nvSpPr>
        <p:spPr>
          <a:xfrm>
            <a:off x="667004" y="643466"/>
            <a:ext cx="6315119" cy="669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22. Is there a difference in incident costs between different report types? 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16AFD-AFE1-6705-25D8-AC86BCC97385}"/>
              </a:ext>
            </a:extLst>
          </p:cNvPr>
          <p:cNvSpPr txBox="1"/>
          <p:nvPr/>
        </p:nvSpPr>
        <p:spPr>
          <a:xfrm>
            <a:off x="667004" y="1660361"/>
            <a:ext cx="590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400" dirty="0"/>
              <a:t>L</a:t>
            </a:r>
            <a:r>
              <a:rPr lang="en-IN" sz="1400" dirty="0" err="1"/>
              <a:t>ost</a:t>
            </a:r>
            <a:r>
              <a:rPr lang="en-IN" sz="1400" dirty="0"/>
              <a:t> time and medical claims incur the highest expenses, while it near miss situation result in zero funds </a:t>
            </a:r>
            <a:endParaRPr lang="en-IN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72918-94D3-9986-F00D-307AD3F3819D}"/>
              </a:ext>
            </a:extLst>
          </p:cNvPr>
          <p:cNvSpPr txBox="1"/>
          <p:nvPr/>
        </p:nvSpPr>
        <p:spPr>
          <a:xfrm>
            <a:off x="667004" y="3586070"/>
            <a:ext cx="6315119" cy="131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23. Which month has the highest number of safety incidents reported? </a:t>
            </a:r>
          </a:p>
          <a:p>
            <a:pPr defTabSz="941832">
              <a:spcAft>
                <a:spcPts val="600"/>
              </a:spcAft>
            </a:pPr>
            <a:endParaRPr lang="en-US" sz="1854" dirty="0"/>
          </a:p>
          <a:p>
            <a:pPr defTabSz="941832">
              <a:spcAft>
                <a:spcPts val="600"/>
              </a:spcAft>
            </a:pPr>
            <a:r>
              <a:rPr lang="en-US" sz="1400" b="1" dirty="0"/>
              <a:t>January</a:t>
            </a:r>
            <a:r>
              <a:rPr lang="en-US" sz="1400" dirty="0"/>
              <a:t> is the month with highest number of safety incidents occurred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5CF68-2DA4-819C-57E3-55837F1A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01" y="2710405"/>
            <a:ext cx="3759994" cy="3504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44C011-9317-FB77-69BE-C46A4432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00" y="747069"/>
            <a:ext cx="3353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1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AE5F4-E83D-689C-C379-F7FF33EC65F2}"/>
              </a:ext>
            </a:extLst>
          </p:cNvPr>
          <p:cNvSpPr txBox="1"/>
          <p:nvPr/>
        </p:nvSpPr>
        <p:spPr>
          <a:xfrm>
            <a:off x="1137034" y="609597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unique injury locations are there in the dataset?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570D-4E61-114F-2157-F0C614794C54}"/>
              </a:ext>
            </a:extLst>
          </p:cNvPr>
          <p:cNvSpPr txBox="1"/>
          <p:nvPr/>
        </p:nvSpPr>
        <p:spPr>
          <a:xfrm>
            <a:off x="1137034" y="2198362"/>
            <a:ext cx="520280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using the formula </a:t>
            </a:r>
            <a:r>
              <a:rPr lang="en-US" sz="2000" dirty="0">
                <a:sym typeface="Wingdings" panose="05000000000000000000" pitchFamily="2" charset="2"/>
              </a:rPr>
              <a:t> =COUNTA(UNIQUE(</a:t>
            </a:r>
            <a:r>
              <a:rPr lang="en-US" sz="2000" dirty="0" err="1">
                <a:sym typeface="Wingdings" panose="05000000000000000000" pitchFamily="2" charset="2"/>
              </a:rPr>
              <a:t>SafetyData</a:t>
            </a:r>
            <a:r>
              <a:rPr lang="en-US" sz="2000" dirty="0">
                <a:sym typeface="Wingdings" panose="05000000000000000000" pitchFamily="2" charset="2"/>
              </a:rPr>
              <a:t>[Injury Location]))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found that count  of unique location are </a:t>
            </a:r>
            <a:r>
              <a:rPr lang="en-US" sz="2000" b="1" dirty="0">
                <a:sym typeface="Wingdings" panose="05000000000000000000" pitchFamily="2" charset="2"/>
              </a:rPr>
              <a:t>12</a:t>
            </a:r>
            <a:endParaRPr lang="en-US" sz="2000" b="1" dirty="0"/>
          </a:p>
        </p:txBody>
      </p:sp>
      <p:pic>
        <p:nvPicPr>
          <p:cNvPr id="3" name="Picture 2" descr="A close-up of a white sheet&#10;&#10;Description automatically generated">
            <a:extLst>
              <a:ext uri="{FF2B5EF4-FFF2-40B4-BE49-F238E27FC236}">
                <a16:creationId xmlns:a16="http://schemas.microsoft.com/office/drawing/2014/main" id="{A89E2C6C-B7AA-3081-74AA-5E8AE8FF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184130"/>
            <a:ext cx="4788505" cy="175748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7BEE-02F0-FD2B-D500-AA152225DED3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25. What is the average age of employees involved in safety incidents?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4A54D4-2F52-90D1-1595-29003D02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94116"/>
            <a:ext cx="5536001" cy="46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45CDA-3DAD-04F8-E008-89181CBB1CA8}"/>
              </a:ext>
            </a:extLst>
          </p:cNvPr>
          <p:cNvSpPr txBox="1"/>
          <p:nvPr/>
        </p:nvSpPr>
        <p:spPr>
          <a:xfrm>
            <a:off x="690880" y="9823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27. How does the distribution of safety incidents vary across different shifts?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all around </a:t>
            </a:r>
            <a:r>
              <a:rPr lang="en-US" b="1" dirty="0"/>
              <a:t>30% </a:t>
            </a:r>
            <a:r>
              <a:rPr lang="en-US" dirty="0"/>
              <a:t>each.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F59CD2-0EC8-AC0D-3182-7C175B984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742138"/>
              </p:ext>
            </p:extLst>
          </p:nvPr>
        </p:nvGraphicFramePr>
        <p:xfrm>
          <a:off x="7620000" y="614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50BAD7-849C-9735-8466-A5D695EF88DC}"/>
              </a:ext>
            </a:extLst>
          </p:cNvPr>
          <p:cNvSpPr txBox="1"/>
          <p:nvPr/>
        </p:nvSpPr>
        <p:spPr>
          <a:xfrm>
            <a:off x="690880" y="3938955"/>
            <a:ext cx="3102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28. Is there a relationship between incident cost and the department where the incident occurred?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2004A-3365-8C1D-ACCE-0BC9F787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94" y="3721686"/>
            <a:ext cx="7360248" cy="26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5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BFFA7-4440-13FB-6ED7-A54677C04B19}"/>
              </a:ext>
            </a:extLst>
          </p:cNvPr>
          <p:cNvSpPr txBox="1"/>
          <p:nvPr/>
        </p:nvSpPr>
        <p:spPr>
          <a:xfrm>
            <a:off x="143320" y="369054"/>
            <a:ext cx="595268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29. Are there any trends in incident costs over the years?</a:t>
            </a:r>
          </a:p>
          <a:p>
            <a:endParaRPr lang="en-US" dirty="0"/>
          </a:p>
          <a:p>
            <a:r>
              <a:rPr lang="en-US" sz="1400" dirty="0"/>
              <a:t>As the safety incidents decreased over the year the cost for those also might be </a:t>
            </a:r>
            <a:r>
              <a:rPr lang="en-US" sz="1400" b="1" dirty="0"/>
              <a:t>decreased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669C7-D983-9BE7-2049-8551D56D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0" y="1949538"/>
            <a:ext cx="3191320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5CBE9-6BE0-2E17-64D9-E374F388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861848"/>
            <a:ext cx="5792008" cy="2567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5B7D9-7F5D-B19D-68CD-1E8182B5E090}"/>
              </a:ext>
            </a:extLst>
          </p:cNvPr>
          <p:cNvSpPr txBox="1"/>
          <p:nvPr/>
        </p:nvSpPr>
        <p:spPr>
          <a:xfrm>
            <a:off x="459828" y="4246382"/>
            <a:ext cx="610125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30. What is the most common combination of injury location and incident type?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Back injury due to lifting the most common occurring issue</a:t>
            </a:r>
            <a:endParaRPr lang="en-I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C3354-1966-B278-8CCD-B84C789A7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71" y="3566194"/>
            <a:ext cx="4915586" cy="31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5D546-85C2-7CA1-FAE9-865AA9EBC278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3.What is the distribution of gender among employees involved in safety incidents?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5799B-10ED-649C-E336-8DB6D06508B1}"/>
              </a:ext>
            </a:extLst>
          </p:cNvPr>
          <p:cNvSpPr txBox="1"/>
          <p:nvPr/>
        </p:nvSpPr>
        <p:spPr>
          <a:xfrm>
            <a:off x="7347970" y="5288273"/>
            <a:ext cx="3950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an distribution of appx only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female and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male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BECA-F33E-72B7-97AF-16AEE1EB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24" y="2808638"/>
            <a:ext cx="3462270" cy="1339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8D2B71-5A67-F681-A640-61CEDF4C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71" y="0"/>
            <a:ext cx="3716523" cy="19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F3E56-DD95-0974-3CBF-1D6BB159DD92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4.Which age group has the highest number of safety incidents?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C60E1-6226-6724-0904-4D2F9EF4033F}"/>
              </a:ext>
            </a:extLst>
          </p:cNvPr>
          <p:cNvSpPr txBox="1"/>
          <p:nvPr/>
        </p:nvSpPr>
        <p:spPr>
          <a:xfrm>
            <a:off x="845201" y="4121253"/>
            <a:ext cx="3473327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25- 34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age  which has the highest number of safety incidents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94620-8D10-38AD-10CB-3AD7E7E2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99" y="895174"/>
            <a:ext cx="6129502" cy="50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76371-CF01-86D1-63C3-754551657A31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5.What is the most common type of safety incident?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513EF-74F6-D641-469F-673BB6BB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14" y="1523311"/>
            <a:ext cx="2649386" cy="198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75869-F131-80D0-D006-C6B1A298A950}"/>
              </a:ext>
            </a:extLst>
          </p:cNvPr>
          <p:cNvSpPr txBox="1"/>
          <p:nvPr/>
        </p:nvSpPr>
        <p:spPr>
          <a:xfrm>
            <a:off x="6800986" y="4900350"/>
            <a:ext cx="474754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3000">
              <a:spcAft>
                <a:spcPts val="600"/>
              </a:spcAft>
            </a:pPr>
            <a:r>
              <a:rPr lang="en-US" sz="22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5 most occurring incident type are listed above using pivot table and filtered on top 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9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8" y="643466"/>
            <a:ext cx="9901643" cy="5571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0C669-1347-B30B-48D9-13DE7DC9705A}"/>
              </a:ext>
            </a:extLst>
          </p:cNvPr>
          <p:cNvSpPr txBox="1"/>
          <p:nvPr/>
        </p:nvSpPr>
        <p:spPr>
          <a:xfrm>
            <a:off x="1478065" y="2252885"/>
            <a:ext cx="3711295" cy="2467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740664">
              <a:lnSpc>
                <a:spcPct val="90000"/>
              </a:lnSpc>
              <a:spcBef>
                <a:spcPct val="0"/>
              </a:spcBef>
              <a:spcAft>
                <a:spcPts val="389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6.What is the average number of days lost per safety incident?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72C71-8891-62A0-36E8-EE0A8BD5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0" y="1166184"/>
            <a:ext cx="3936778" cy="1011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B04C5-3CC7-9715-E1E0-FE7B551193B0}"/>
              </a:ext>
            </a:extLst>
          </p:cNvPr>
          <p:cNvSpPr txBox="1"/>
          <p:nvPr/>
        </p:nvSpPr>
        <p:spPr>
          <a:xfrm>
            <a:off x="6025020" y="1166184"/>
            <a:ext cx="5354688" cy="438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5166" defTabSz="740664">
              <a:lnSpc>
                <a:spcPct val="90000"/>
              </a:lnSpc>
              <a:spcAft>
                <a:spcPts val="389"/>
              </a:spcAft>
              <a:buFont typeface="Arial" panose="020B0604020202020204" pitchFamily="34" charset="0"/>
              <a:buChar char="•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 used to find the  average number of days lost per safety incident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=AVERAGE(</a:t>
            </a: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SafetyData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[Days Lost</a:t>
            </a: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50807-17D0-99B7-9773-A132CB0D1D48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26. Are there any outliers in the number of days lost for safety incidents?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B611DC-A213-1C36-D28F-185F7BE8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05444"/>
            <a:ext cx="5458968" cy="2047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E61C0-44D5-0327-1AE5-17E6687805BD}"/>
              </a:ext>
            </a:extLst>
          </p:cNvPr>
          <p:cNvSpPr txBox="1"/>
          <p:nvPr/>
        </p:nvSpPr>
        <p:spPr>
          <a:xfrm>
            <a:off x="914400" y="4541520"/>
            <a:ext cx="358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  <a:r>
              <a:rPr lang="en-IN" dirty="0"/>
              <a:t> days lost is an outlier has highest number</a:t>
            </a:r>
            <a:r>
              <a:rPr lang="en-IN" b="1" dirty="0"/>
              <a:t>(381) </a:t>
            </a:r>
            <a:r>
              <a:rPr lang="en-IN" dirty="0"/>
              <a:t>of incidents happening which can be seen using an scatter chart</a:t>
            </a:r>
          </a:p>
        </p:txBody>
      </p:sp>
    </p:spTree>
    <p:extLst>
      <p:ext uri="{BB962C8B-B14F-4D97-AF65-F5344CB8AC3E}">
        <p14:creationId xmlns:p14="http://schemas.microsoft.com/office/powerpoint/2010/main" val="333086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60D93-C945-9100-4935-874EFF9F2F74}"/>
              </a:ext>
            </a:extLst>
          </p:cNvPr>
          <p:cNvSpPr txBox="1"/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Which plant has the highest number of safety incidents?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58659-376C-40A2-E62E-E54CFFA2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60" y="2365285"/>
            <a:ext cx="2383009" cy="393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1F66E-C8A7-88BF-8D7D-1EBF7667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578900"/>
            <a:ext cx="5828261" cy="351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7160E7-35B9-B5EA-97EF-321EB913FC91}"/>
              </a:ext>
            </a:extLst>
          </p:cNvPr>
          <p:cNvSpPr txBox="1"/>
          <p:nvPr/>
        </p:nvSpPr>
        <p:spPr>
          <a:xfrm>
            <a:off x="7132320" y="171895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Montana plant </a:t>
            </a:r>
            <a:r>
              <a:rPr lang="en-IN" dirty="0"/>
              <a:t>has the highest number of safety incidents</a:t>
            </a:r>
          </a:p>
        </p:txBody>
      </p:sp>
    </p:spTree>
    <p:extLst>
      <p:ext uri="{BB962C8B-B14F-4D97-AF65-F5344CB8AC3E}">
        <p14:creationId xmlns:p14="http://schemas.microsoft.com/office/powerpoint/2010/main" val="216290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4A116-588C-24A1-D6BB-B0DB0C4B9133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8. What is the distribution of report types filed for safety incidents?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4A82A-E683-6CA9-DEA9-C072AFD0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78940"/>
            <a:ext cx="6155141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790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Abinaya Anbuchezhian</dc:creator>
  <cp:lastModifiedBy>Abinaya Anbuchezhian</cp:lastModifiedBy>
  <cp:revision>3</cp:revision>
  <dcterms:created xsi:type="dcterms:W3CDTF">2024-03-30T08:23:55Z</dcterms:created>
  <dcterms:modified xsi:type="dcterms:W3CDTF">2024-03-31T02:51:06Z</dcterms:modified>
</cp:coreProperties>
</file>