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31585"/>
          </a:xfrm>
        </p:spPr>
        <p:txBody>
          <a:bodyPr/>
          <a:lstStyle/>
          <a:p>
            <a:pPr algn="r"/>
            <a:r>
              <a:rPr lang="en-US" dirty="0" smtClean="0"/>
              <a:t>Travel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Abinaya</a:t>
            </a:r>
            <a:r>
              <a:rPr lang="en-US" dirty="0" smtClean="0"/>
              <a:t> </a:t>
            </a:r>
            <a:r>
              <a:rPr lang="en-US" dirty="0" err="1" smtClean="0"/>
              <a:t>Mahendiran</a:t>
            </a:r>
            <a:endParaRPr lang="en-US" dirty="0" smtClean="0"/>
          </a:p>
          <a:p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0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Our solution would address two pain points that the travel agencies face,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Ø"/>
            </a:pPr>
            <a:r>
              <a:rPr lang="en-US" dirty="0" smtClean="0"/>
              <a:t> High value customer retention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Ø"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Ø"/>
            </a:pPr>
            <a:r>
              <a:rPr lang="en-US" dirty="0" smtClean="0"/>
              <a:t>Reduce drop-off rates in flights search result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0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Value Customer Churn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To build a predictive </a:t>
            </a:r>
            <a:r>
              <a:rPr lang="en-US" dirty="0"/>
              <a:t>model to identify high value customers likely to churn from </a:t>
            </a:r>
            <a:r>
              <a:rPr lang="en-US" dirty="0" smtClean="0"/>
              <a:t>any travel agencies. </a:t>
            </a:r>
          </a:p>
          <a:p>
            <a:endParaRPr lang="en-US" dirty="0" smtClean="0"/>
          </a:p>
          <a:p>
            <a:r>
              <a:rPr lang="en-US" b="1" dirty="0"/>
              <a:t>Value Creation opportunity</a:t>
            </a:r>
            <a:r>
              <a:rPr lang="en-US" b="1" dirty="0" smtClean="0"/>
              <a:t>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Once </a:t>
            </a:r>
            <a:r>
              <a:rPr lang="en-US" dirty="0"/>
              <a:t>the predictive model identifies customers likely to churn, we will target them on website/email campaigns &amp; SMS with an attractive offer.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 These </a:t>
            </a:r>
            <a:r>
              <a:rPr lang="en-US" dirty="0"/>
              <a:t>campaigns will reduce churn from this customer segment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Value Customer Churn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Success metric: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 Success </a:t>
            </a:r>
            <a:r>
              <a:rPr lang="en-US" dirty="0"/>
              <a:t>metric for the model will be improvement </a:t>
            </a:r>
            <a:r>
              <a:rPr lang="en-US" dirty="0" smtClean="0"/>
              <a:t>in the </a:t>
            </a:r>
            <a:r>
              <a:rPr lang="en-US" dirty="0"/>
              <a:t>retention rate of high value ( 5 star, 4 star and 3 </a:t>
            </a:r>
            <a:r>
              <a:rPr lang="en-US" dirty="0" smtClean="0"/>
              <a:t>star) customers which in turn will improve the ROI.</a:t>
            </a:r>
          </a:p>
          <a:p>
            <a:endParaRPr lang="en-US" dirty="0"/>
          </a:p>
          <a:p>
            <a:r>
              <a:rPr lang="en-US" b="1" dirty="0"/>
              <a:t>Solution:</a:t>
            </a:r>
            <a:endParaRPr lang="en-US" dirty="0"/>
          </a:p>
          <a:p>
            <a:pPr lvl="0">
              <a:buFont typeface="Wingdings" charset="2"/>
              <a:buChar char="Ø"/>
            </a:pPr>
            <a:r>
              <a:rPr lang="en-US" dirty="0" smtClean="0"/>
              <a:t> This </a:t>
            </a:r>
            <a:r>
              <a:rPr lang="en-US" dirty="0"/>
              <a:t>is a problem of modelling high value customer churn probability. We will operate on a subset of the </a:t>
            </a:r>
            <a:r>
              <a:rPr lang="en-US" dirty="0" smtClean="0"/>
              <a:t>data with </a:t>
            </a:r>
            <a:r>
              <a:rPr lang="en-US" dirty="0"/>
              <a:t>only details of high value customers (3, 4 and 5 star customers, as defined by business).</a:t>
            </a:r>
          </a:p>
          <a:p>
            <a:pPr lvl="0">
              <a:buFont typeface="Wingdings" charset="2"/>
              <a:buChar char="Ø"/>
            </a:pPr>
            <a:r>
              <a:rPr lang="en-US" dirty="0" smtClean="0"/>
              <a:t> We have right censored data (i.e. the customer may have churned after we stopped data collection).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We can use </a:t>
            </a:r>
            <a:r>
              <a:rPr lang="en-US" dirty="0"/>
              <a:t>Survival Analysis to model the customer churn </a:t>
            </a:r>
            <a:r>
              <a:rPr lang="en-US" dirty="0" smtClean="0"/>
              <a:t>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Value Customer Churn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 smtClean="0"/>
              <a:t>Additional </a:t>
            </a:r>
            <a:r>
              <a:rPr lang="en-US" b="1" dirty="0"/>
              <a:t>Note:</a:t>
            </a:r>
            <a:endParaRPr lang="en-US" dirty="0"/>
          </a:p>
          <a:p>
            <a:r>
              <a:rPr lang="en-US" dirty="0" smtClean="0"/>
              <a:t>To address the gradual </a:t>
            </a:r>
            <a:r>
              <a:rPr lang="en-US" dirty="0"/>
              <a:t>decline in the </a:t>
            </a:r>
            <a:r>
              <a:rPr lang="en-US" dirty="0" smtClean="0"/>
              <a:t>Year on Year </a:t>
            </a:r>
            <a:r>
              <a:rPr lang="en-US" dirty="0"/>
              <a:t>acquisition of high value </a:t>
            </a:r>
            <a:r>
              <a:rPr lang="en-US" dirty="0" smtClean="0"/>
              <a:t>customers,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We </a:t>
            </a:r>
            <a:r>
              <a:rPr lang="en-US" dirty="0"/>
              <a:t>can build a classification model to determine the segment of </a:t>
            </a:r>
            <a:r>
              <a:rPr lang="en-US" dirty="0" smtClean="0"/>
              <a:t>high </a:t>
            </a:r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c</a:t>
            </a:r>
            <a:r>
              <a:rPr lang="en-US" dirty="0" smtClean="0"/>
              <a:t>ustomers who have a higher </a:t>
            </a:r>
            <a:r>
              <a:rPr lang="en-US" dirty="0"/>
              <a:t>probability of getting acquired</a:t>
            </a:r>
            <a:r>
              <a:rPr lang="en-US" dirty="0" smtClean="0"/>
              <a:t>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Drop-off rate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pPr lvl="0">
              <a:buFont typeface="Wingdings" charset="2"/>
              <a:buChar char="Ø"/>
            </a:pPr>
            <a:r>
              <a:rPr lang="en-US" dirty="0"/>
              <a:t> To </a:t>
            </a:r>
            <a:r>
              <a:rPr lang="en-US" dirty="0" smtClean="0"/>
              <a:t>reduce drop off rates from the flights Search Result </a:t>
            </a:r>
            <a:r>
              <a:rPr lang="en-US" dirty="0"/>
              <a:t>P</a:t>
            </a:r>
            <a:r>
              <a:rPr lang="en-US" dirty="0" smtClean="0"/>
              <a:t>age (SRP) by building a </a:t>
            </a:r>
            <a:r>
              <a:rPr lang="en-US" dirty="0"/>
              <a:t>predictive model to segregate discount seekers from non-discount </a:t>
            </a:r>
            <a:r>
              <a:rPr lang="en-US" dirty="0" smtClean="0"/>
              <a:t>seekers.</a:t>
            </a:r>
          </a:p>
          <a:p>
            <a:pPr lvl="0">
              <a:buFont typeface="Wingdings" charset="2"/>
              <a:buChar char="Ø"/>
            </a:pPr>
            <a:r>
              <a:rPr lang="en-US" dirty="0" smtClean="0"/>
              <a:t> Also</a:t>
            </a:r>
            <a:r>
              <a:rPr lang="en-US" dirty="0"/>
              <a:t>, the model should help us identify the appropriate level of discounting that can be offered to the discount </a:t>
            </a:r>
            <a:r>
              <a:rPr lang="en-US" dirty="0" smtClean="0"/>
              <a:t>seekers.</a:t>
            </a:r>
            <a:endParaRPr lang="en-US" dirty="0"/>
          </a:p>
          <a:p>
            <a:pPr lvl="0"/>
            <a:r>
              <a:rPr lang="en-US" dirty="0"/>
              <a:t>Build a recommendation model to customize SRP for the users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 frequent Indigo flyer should be shown Indigo flights on the top of the SRP</a:t>
            </a:r>
          </a:p>
          <a:p>
            <a:pPr lvl="1"/>
            <a:r>
              <a:rPr lang="en-US" dirty="0"/>
              <a:t>regular early morning flyer should be shown early morning flights on the top of the SRP</a:t>
            </a:r>
          </a:p>
          <a:p>
            <a:pPr lvl="1"/>
            <a:r>
              <a:rPr lang="en-US" dirty="0"/>
              <a:t>A regular Jet/</a:t>
            </a:r>
            <a:r>
              <a:rPr lang="en-US" dirty="0" err="1"/>
              <a:t>Vistara</a:t>
            </a:r>
            <a:r>
              <a:rPr lang="en-US" dirty="0"/>
              <a:t> user should be shown Jet &amp; </a:t>
            </a:r>
            <a:r>
              <a:rPr lang="en-US" dirty="0" err="1"/>
              <a:t>Vistara</a:t>
            </a:r>
            <a:r>
              <a:rPr lang="en-US" dirty="0"/>
              <a:t> flights on the top of the SRP</a:t>
            </a:r>
          </a:p>
          <a:p>
            <a:pPr lvl="1"/>
            <a:r>
              <a:rPr lang="en-US" dirty="0"/>
              <a:t>A discount seeker should be shown a promo code along with search results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in Drop-off rate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Value Creation Opportunity: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Applying </a:t>
            </a:r>
            <a:r>
              <a:rPr lang="en-US" dirty="0"/>
              <a:t>the results of this model to the SRP Page should help in reducing the drop-off rates and hence make a direct impact on the flights conversion </a:t>
            </a:r>
            <a:r>
              <a:rPr lang="en-US" dirty="0" smtClean="0"/>
              <a:t>rate.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Success </a:t>
            </a:r>
            <a:r>
              <a:rPr lang="en-US" b="1" dirty="0"/>
              <a:t>metric: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Reduction </a:t>
            </a:r>
            <a:r>
              <a:rPr lang="en-US" dirty="0"/>
              <a:t>of drop off rates from flights </a:t>
            </a:r>
            <a:r>
              <a:rPr lang="en-US" dirty="0" smtClean="0"/>
              <a:t>SRP.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3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in Drop-off rate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Solution: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A tree based approach like Random Forest can be used to segregate the discount seekers from the non-discount seekers.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To </a:t>
            </a:r>
            <a:r>
              <a:rPr lang="en-US" dirty="0"/>
              <a:t>identify the appropriate level of discounting, we shall use the propensity to seek discount from the previous model that segregated discount seekers from non-seekers.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Once the above steps are done, we can build a recommendation engine to handle the following asks,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Discount </a:t>
            </a:r>
            <a:r>
              <a:rPr lang="en-US" dirty="0"/>
              <a:t>seeker vs </a:t>
            </a:r>
            <a:r>
              <a:rPr lang="en-US" dirty="0" smtClean="0"/>
              <a:t>non-discount seeker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Airline loyalties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Time of travel </a:t>
            </a:r>
            <a:r>
              <a:rPr lang="en-US" dirty="0" smtClean="0"/>
              <a:t>preferences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40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1119</TotalTime>
  <Words>536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Retrospect</vt:lpstr>
      <vt:lpstr>Travel Analytics</vt:lpstr>
      <vt:lpstr>Proposal</vt:lpstr>
      <vt:lpstr>High Value Customer Churn Model</vt:lpstr>
      <vt:lpstr>High Value Customer Churn Model</vt:lpstr>
      <vt:lpstr>High Value Customer Churn Model</vt:lpstr>
      <vt:lpstr>Reduction in Drop-off rate Model</vt:lpstr>
      <vt:lpstr>Reduction in Drop-off rate Model</vt:lpstr>
      <vt:lpstr>Reduction in Drop-off rate Model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Analytics</dc:title>
  <dc:creator>Microsoft Office User</dc:creator>
  <cp:lastModifiedBy>Microsoft Office User</cp:lastModifiedBy>
  <cp:revision>17</cp:revision>
  <dcterms:created xsi:type="dcterms:W3CDTF">2017-02-26T13:40:40Z</dcterms:created>
  <dcterms:modified xsi:type="dcterms:W3CDTF">2017-02-27T08:19:45Z</dcterms:modified>
</cp:coreProperties>
</file>