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C4E6-8C6A-4CB6-B5E4-22F08128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14D0-5213-481F-A7AA-A2552A0A8251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DA21-4B35-4024-A5DB-B9225DB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4244-77A3-4D85-A931-0BB1C6E2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11097-376E-495E-9D5D-AEB87F619E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4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3A8A-DFE7-4E9E-B301-384F4AC5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1802-1CE4-4653-933B-20C1C0EA8905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5A76-0393-4588-8AAB-EF2448C8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8CB4-CF62-457A-977A-F82A4BA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3F93E-B7BC-4147-A451-CF6FF9498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65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2775-7337-41FF-9E1A-9ADBD324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D1DCC-5AED-448B-B4BF-DE57658CC53E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0F0F-059B-49CC-A6CB-6B4D3E54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39FB-7097-4A73-BFB0-3A8D8D9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FC810-FC0E-43F2-836B-5F1721D5B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9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8682-78A9-45BA-9B3C-843CFD9D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0BA17-B660-4618-B1FB-AFC00BD8B662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8E22-1D4B-4AD0-826C-0BBED780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9BF1-8D38-4829-B2BC-9DEC06B9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D68A8-DDAE-4F65-8299-DEB18F0946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6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A1E3-6C1B-4DEA-BF45-2224078E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110C1-1C6E-4A04-86A0-53962920E617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462C-A22E-4DF2-A0EA-AF7A55C7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9821-FC8B-4C6C-91EC-8C21809E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88C13-F3AB-444C-A7A6-1D9CE598E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0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046653-801A-4356-A4D2-A14835ED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69EF1-3779-4501-9436-3713CBBFDF78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0C12B1-C4A3-451A-BDC8-5BE8492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EFD930-36D5-4FD7-9AA1-9A3D26A9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23B4A-2858-49D9-B948-829C3A698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0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CA62EC-3C2A-48BE-BAB4-C194462B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B0687-86A3-46DC-90E0-12D2F132D28E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EE9A2EB-D423-44FC-B7FC-AF264834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77FFF4-E958-4616-AA63-6880EBB2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66863-5912-4A2B-8C07-1DC22EAF3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59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4EAC02-AE56-4823-9B73-46899F2C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B8348-1F79-4901-8189-0597753944B8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7D19F7-C78B-456E-AE5C-9539CFC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4FF29-5659-4E96-9D8B-6AE5B6FF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15F4E-D3A0-4EEA-AE3B-83C350A06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2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61F9B50-F789-4012-AFAD-EE6C005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B2FF-5E05-4F8C-8BAD-CBA63DE7BA50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0292EB-43B4-4148-9859-2B853725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67D02A-DEB0-4914-B2E8-CB496A06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2D3E8-E93B-44BE-9F6D-CD1386E24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02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C74B06-8E09-4FC0-A3A1-2BAEC564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B8CA-DE99-48F8-ADF4-8F801C2D9A61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70D97E-70E9-401A-840A-B74F733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D2DA62-9645-4A60-8D26-70447177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FA94F-25C9-4BA6-A967-295931BB0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9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4B1E8A-2AD1-4729-B5DB-13FA3F96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2B3E7-C126-4364-B2CA-ABE2E9E09DEE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599467-A470-4061-A5A8-BDE484DE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04160F-3DE6-4374-B944-B1AD6005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A5E8E-7DAD-4453-A330-B349164F3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58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4837F83-1A38-4677-AA1A-DA3C5F4684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38C361F-0AD6-4061-A358-415E1E1533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7FC4-C10F-461A-A7FB-9C57F5F5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CCD084-A8BD-430D-A239-F4F257F33E3B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41AB-236E-4C39-AB82-809A921B0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F5F2-2F07-4490-908A-DCCBD4EB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696CC84-2D4B-47DC-BECD-32AC28DF15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30D532F-4E43-4617-86FB-F06A4DFF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/>
              <a:t>Tableau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88786-BA7B-4AF3-A9DB-052528EB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ED94AB-4B81-4B89-AF2D-9C0C51BF1EF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920750"/>
          <a:ext cx="8763001" cy="570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551">
                <a:tc>
                  <a:txBody>
                    <a:bodyPr/>
                    <a:lstStyle/>
                    <a:p>
                      <a:r>
                        <a:rPr lang="en-US" sz="1800"/>
                        <a:t>Product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Connectivity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Distribution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Automation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Best For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937">
                <a:tc>
                  <a:txBody>
                    <a:bodyPr/>
                    <a:lstStyle/>
                    <a:p>
                      <a:r>
                        <a:rPr lang="en-US" sz="1800"/>
                        <a:t>Reader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</a:t>
                      </a:r>
                      <a:r>
                        <a:rPr lang="en-US" sz="1800" err="1"/>
                        <a:t>twbx</a:t>
                      </a:r>
                      <a:r>
                        <a:rPr lang="en-US" sz="1800"/>
                        <a:t> files only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Offline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View Workbooks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937"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Excel, text files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Cloud(Public)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Sharing public data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937">
                <a:tc>
                  <a:txBody>
                    <a:bodyPr/>
                    <a:lstStyle/>
                    <a:p>
                      <a:r>
                        <a:rPr lang="en-US" sz="1800"/>
                        <a:t>Desktop: Personal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Excel, text files, Access,</a:t>
                      </a:r>
                    </a:p>
                    <a:p>
                      <a:r>
                        <a:rPr lang="en-US" sz="1800"/>
                        <a:t>Tableau files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Offline,</a:t>
                      </a:r>
                    </a:p>
                    <a:p>
                      <a:r>
                        <a:rPr lang="en-US" sz="1800"/>
                        <a:t>Tableau Public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flat data files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1263">
                <a:tc>
                  <a:txBody>
                    <a:bodyPr/>
                    <a:lstStyle/>
                    <a:p>
                      <a:r>
                        <a:rPr lang="en-US" sz="1800"/>
                        <a:t>Desktop: Professional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 possible connections in Tableau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Offline, Tableau Server, or Tableau Public</a:t>
                      </a:r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Professional level report</a:t>
                      </a:r>
                      <a:r>
                        <a:rPr lang="en-US" sz="1800" baseline="0"/>
                        <a:t> creation</a:t>
                      </a:r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025">
                <a:tc>
                  <a:txBody>
                    <a:bodyPr/>
                    <a:lstStyle/>
                    <a:p>
                      <a:r>
                        <a:rPr lang="en-US" sz="1800"/>
                        <a:t>Server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WB published to Tableau Server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Cloud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Available via data refresh schedules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Permission,Automation,Managing</a:t>
                      </a:r>
                      <a:r>
                        <a:rPr lang="en-US" sz="1800" baseline="0"/>
                        <a:t> Workbooks</a:t>
                      </a:r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116E889-9507-4B29-8635-5E661C4D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4: Introduction to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BA7D-58EE-4E14-8BD8-752BEAB6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i="1"/>
              <a:t>Extract Filters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 err="1"/>
              <a:t>Datasource</a:t>
            </a:r>
            <a:r>
              <a:rPr lang="en-US" sz="2400" i="1"/>
              <a:t> Filters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Dimension filters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Measure Filters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Context filters</a:t>
            </a:r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>
              <a:buFont typeface="Arial" charset="0"/>
              <a:buChar char="•"/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62D87A0-02B1-41DF-80A2-21C20FD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471A-8B3E-4CF6-A4F6-8A52FCB8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i="1"/>
              <a:t>Dependent filters.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Applied before dimension and measure filters.</a:t>
            </a:r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 marL="0" indent="0">
              <a:buFont typeface="Arial" charset="0"/>
              <a:buNone/>
              <a:defRPr/>
            </a:pPr>
            <a:r>
              <a:rPr lang="en-US"/>
              <a:t>		</a:t>
            </a:r>
            <a:endParaRPr lang="en-US" sz="4400">
              <a:latin typeface="+mj-lt"/>
              <a:ea typeface="+mj-ea"/>
              <a:cs typeface="+mj-cs"/>
            </a:endParaRPr>
          </a:p>
          <a:p>
            <a:pPr marL="0" indent="0"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2188D57-67E3-43BB-A132-DD370F2B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Exercise 4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25F60-82C9-4A66-A251-8B2938C27345}"/>
              </a:ext>
            </a:extLst>
          </p:cNvPr>
          <p:cNvSpPr/>
          <p:nvPr/>
        </p:nvSpPr>
        <p:spPr>
          <a:xfrm>
            <a:off x="457200" y="1600200"/>
            <a:ext cx="7543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>
                <a:latin typeface="+mn-lt"/>
                <a:cs typeface="+mn-cs"/>
              </a:rPr>
              <a:t>Find the list of customer names who bought one quantity in all sub-category where sum of sales value is greater than $500?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DEF40D06-1590-4310-9219-F980819B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78138"/>
            <a:ext cx="4648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032434E-D2A3-4C24-9250-71B1D046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5: Introduction to Calculated Fields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1200B0C-8368-4834-9607-9E152AEA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used to create new dimensions or measures</a:t>
            </a:r>
          </a:p>
          <a:p>
            <a:r>
              <a:rPr lang="en-US" altLang="en-US" sz="2400" i="1"/>
              <a:t>Useful for on-the-fly calculations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88F798C-CFC2-441E-A3A6-DF067F3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5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9078915-9474-468D-8384-A966972B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Find the list of customer names whose profit value is negative.</a:t>
            </a:r>
          </a:p>
          <a:p>
            <a:pPr lvl="1"/>
            <a:r>
              <a:rPr lang="en-US" altLang="en-US" sz="2400" i="1"/>
              <a:t>Note:Use SIGN</a:t>
            </a:r>
          </a:p>
          <a:p>
            <a:r>
              <a:rPr lang="en-US" altLang="en-US" sz="2400" i="1"/>
              <a:t>Which sub-category has the highest Average Order Value(AVO) in 2017?</a:t>
            </a:r>
          </a:p>
          <a:p>
            <a:pPr lvl="1"/>
            <a:r>
              <a:rPr lang="en-US" altLang="en-US" sz="2400" i="1"/>
              <a:t>Note: Formula=sum of sales/Number of Orders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0CDAD19-C8E5-4C0A-A281-F98AFA8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6: Introduction to Table Calculations.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5152C8D-E1EB-4945-B971-51B57E3D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create advanced calculations even without knowing the underlying syntax</a:t>
            </a:r>
          </a:p>
          <a:p>
            <a:pPr lvl="1"/>
            <a:r>
              <a:rPr lang="en-US" altLang="en-US" sz="2000" i="1"/>
              <a:t>Running Total</a:t>
            </a:r>
          </a:p>
          <a:p>
            <a:pPr lvl="1"/>
            <a:r>
              <a:rPr lang="en-US" altLang="en-US" sz="2000" i="1"/>
              <a:t>Difference &amp; Percent Difference.</a:t>
            </a:r>
          </a:p>
          <a:p>
            <a:pPr lvl="1"/>
            <a:r>
              <a:rPr lang="en-US" altLang="en-US" sz="2000" i="1"/>
              <a:t>Percent of total</a:t>
            </a:r>
          </a:p>
          <a:p>
            <a:pPr lvl="1"/>
            <a:r>
              <a:rPr lang="en-US" altLang="en-US" sz="2000" i="1"/>
              <a:t>Rank &amp; Percentile</a:t>
            </a:r>
          </a:p>
          <a:p>
            <a:pPr lvl="1"/>
            <a:r>
              <a:rPr lang="en-US" altLang="en-US" sz="2000" i="1"/>
              <a:t>Moving Average</a:t>
            </a:r>
          </a:p>
          <a:p>
            <a:pPr lvl="1"/>
            <a:r>
              <a:rPr lang="en-US" altLang="en-US" sz="2000" i="1"/>
              <a:t>Year over year Growth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8A8EEB0-E6AE-4094-88F2-2945251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6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CA20119-BAA1-4CD4-AD1B-18D9507F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Generate a report that shows Sum of sales for each category and each month regardless of year. While doing so, present the data by </a:t>
            </a:r>
            <a:r>
              <a:rPr lang="en-US" altLang="en-US" sz="2400" b="1" i="1"/>
              <a:t>percentage difference (month over month) </a:t>
            </a:r>
            <a:r>
              <a:rPr lang="en-US" altLang="en-US" sz="2400" i="1"/>
              <a:t>compared to previous month in “Text tables”.</a:t>
            </a:r>
          </a:p>
          <a:p>
            <a:endParaRPr lang="en-US" altLang="en-US" sz="2400" i="1"/>
          </a:p>
          <a:p>
            <a:r>
              <a:rPr lang="en-US" altLang="en-US" sz="2400" i="1"/>
              <a:t>Generate Dual axis – one with sum(sales) without table calculation and another sum(sales) with table calculation based on “Running Total” against </a:t>
            </a:r>
            <a:r>
              <a:rPr lang="en-US" altLang="en-US" sz="2400" b="1" i="1"/>
              <a:t>Month of all years where month being continuous dimension.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34F2DCD-BAE7-4080-836A-74378E79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7 – An Introduction to Parameters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11F4F4D-35C9-48F5-BC8E-92CAEDD0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transferring control from the author to the end user</a:t>
            </a:r>
          </a:p>
          <a:p>
            <a:r>
              <a:rPr lang="en-US" altLang="en-US" sz="2400" i="1"/>
              <a:t>Instructions through Calculated fields.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3E4C5D7-4967-4DC9-AF53-9FAEFD4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7	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896BE75-3A82-48D0-8D17-4072FF8F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Create a parameter to hold values for all sub-category</a:t>
            </a:r>
          </a:p>
          <a:p>
            <a:r>
              <a:rPr lang="en-US" altLang="en-US" sz="2400" i="1"/>
              <a:t>Use this parameter control to allow the user to change the values and plot against sum of sales.</a:t>
            </a:r>
          </a:p>
          <a:p>
            <a:pPr lvl="1"/>
            <a:r>
              <a:rPr lang="en-US" altLang="en-US" sz="2400" i="1"/>
              <a:t>Note: Show the sum(sales) vs subcategory based on parameter values. Show ONLY for TRUE case.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D38EC4A-BE4E-46F2-BEA5-2E3E094C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8 – An Introduction to sets and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C032-CE31-450C-94D0-26A3EF63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i="1"/>
              <a:t>Sets can be thought of as custom segments.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They are binary – either set or not.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Bins are buckets for measure.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Stores measure value and apply against dimension.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b="1" i="1"/>
              <a:t>Usage: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i="1"/>
              <a:t>As a filter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i="1"/>
              <a:t>To encode marks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i="1"/>
              <a:t>In calculated fields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i="1"/>
              <a:t>As dimension fields – in/out</a:t>
            </a:r>
          </a:p>
          <a:p>
            <a:pPr marL="457200" lvl="1" indent="0">
              <a:buFont typeface="Arial" charset="0"/>
              <a:buNone/>
              <a:defRPr/>
            </a:pPr>
            <a:endParaRPr lang="en-US"/>
          </a:p>
          <a:p>
            <a:pPr lvl="1">
              <a:buFont typeface="Arial" charset="0"/>
              <a:buChar char="–"/>
              <a:defRPr/>
            </a:pPr>
            <a:endParaRPr lang="en-US"/>
          </a:p>
          <a:p>
            <a:pPr marL="457200" lvl="1" indent="0">
              <a:buFont typeface="Arial" charset="0"/>
              <a:buNone/>
              <a:defRPr/>
            </a:pPr>
            <a:endParaRPr lang="en-US"/>
          </a:p>
          <a:p>
            <a:pPr marL="457200" lvl="1" indent="0">
              <a:buFont typeface="Arial" charset="0"/>
              <a:buNone/>
              <a:defRPr/>
            </a:pPr>
            <a:endParaRPr lang="en-US"/>
          </a:p>
        </p:txBody>
      </p:sp>
      <p:sp>
        <p:nvSpPr>
          <p:cNvPr id="20484" name="Content Placeholder 2">
            <a:extLst>
              <a:ext uri="{FF2B5EF4-FFF2-40B4-BE49-F238E27FC236}">
                <a16:creationId xmlns:a16="http://schemas.microsoft.com/office/drawing/2014/main" id="{B6902736-AB99-419C-A3FC-9909143701B1}"/>
              </a:ext>
            </a:extLst>
          </p:cNvPr>
          <p:cNvSpPr txBox="1">
            <a:spLocks/>
          </p:cNvSpPr>
          <p:nvPr/>
        </p:nvSpPr>
        <p:spPr bwMode="auto">
          <a:xfrm>
            <a:off x="511175" y="45942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B177FD9-6ADF-4356-9EA4-5482E30B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Chapter 1 : Connecting to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66DC1-BDF7-485C-B444-AB58A6B9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i="1"/>
              <a:t>Connect to flat files, Access, Databases, Cloud platform.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i="1"/>
              <a:t>Cross Join is accepted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i="1"/>
              <a:t>Metadata management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i="1" err="1"/>
              <a:t>Datasource</a:t>
            </a:r>
            <a:r>
              <a:rPr lang="en-US" sz="2400" i="1"/>
              <a:t> filters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2528B10-AB5F-4FCD-8AF2-03E4DC68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94F1-BA6B-42D5-83E8-5EC54526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39624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400" i="1"/>
              <a:t>Worksheet1: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Create a set for top 20 customer names by sum of sales 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Use it in calculated field (if top 20 then “top20” else “others”) and plot this against </a:t>
            </a:r>
            <a:r>
              <a:rPr lang="en-US" sz="2400" i="1" err="1"/>
              <a:t>Order_id</a:t>
            </a:r>
            <a:r>
              <a:rPr lang="en-US" sz="2400" i="1"/>
              <a:t> dimension.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i="1"/>
              <a:t>Worksheet2: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Create a bin for quantity and set the size of the bucket to 1. Use this bin against “state” and “sales”. 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i="1"/>
              <a:t>Find the state which has highest sales for quantity of 5?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1931995-7234-4B4C-BF93-C9B8990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Chapter 9 – An introduction to Dashboards and distribution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DD3E17F-AEED-4559-870A-E1653CD1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Combining worksheets</a:t>
            </a:r>
          </a:p>
          <a:p>
            <a:r>
              <a:rPr lang="en-US" altLang="en-US" sz="2400" i="1"/>
              <a:t>Analyze in context of each other</a:t>
            </a:r>
          </a:p>
          <a:p>
            <a:endParaRPr lang="en-US" altLang="en-US" sz="2400" i="1"/>
          </a:p>
          <a:p>
            <a:r>
              <a:rPr lang="en-US" altLang="en-US" sz="2400" i="1"/>
              <a:t>Distribution</a:t>
            </a:r>
          </a:p>
          <a:p>
            <a:pPr lvl="1"/>
            <a:r>
              <a:rPr lang="en-US" altLang="en-US" sz="2400" i="1"/>
              <a:t>Packaged workbook</a:t>
            </a:r>
          </a:p>
          <a:p>
            <a:pPr lvl="1"/>
            <a:r>
              <a:rPr lang="en-US" altLang="en-US" sz="2400" i="1"/>
              <a:t>Tableau public</a:t>
            </a:r>
          </a:p>
          <a:p>
            <a:pPr lvl="1"/>
            <a:r>
              <a:rPr lang="en-US" altLang="en-US" sz="2400" i="1"/>
              <a:t>Tableau server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BC1135E-E4B2-4F67-B19C-0512CD9E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	: 9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288BD38-6951-4AE9-A4C8-48BB0270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Create a dashboard with one being sum of sales in map and sum of profit in map – both against state dimension.</a:t>
            </a:r>
          </a:p>
          <a:p>
            <a:r>
              <a:rPr lang="en-US" altLang="en-US" sz="2400" i="1"/>
              <a:t>Add a filter action to filter based on the selection of state.</a:t>
            </a:r>
          </a:p>
          <a:p>
            <a:r>
              <a:rPr lang="en-US" altLang="en-US" sz="2400" i="1"/>
              <a:t>Export this workbook to tableau public.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88D768B-78E3-461C-8A5C-087F2A2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Practices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3FF51AF-E801-44EA-BEA1-C56BE746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Tip 1: Drill Down, Filters,Actions in dashboard.</a:t>
            </a:r>
          </a:p>
        </p:txBody>
      </p:sp>
      <p:pic>
        <p:nvPicPr>
          <p:cNvPr id="26628" name="Picture 2" descr="Image">
            <a:extLst>
              <a:ext uri="{FF2B5EF4-FFF2-40B4-BE49-F238E27FC236}">
                <a16:creationId xmlns:a16="http://schemas.microsoft.com/office/drawing/2014/main" id="{4B603922-7F09-404D-A5BB-9A4CB2CD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5057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7DE859B-88BC-465F-A270-2A9EAA78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Tip 2 : What if Analysis through parameter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FCCBA59-2392-4A74-BB65-DB383E7AA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2" name="Picture 2" descr="Image">
            <a:extLst>
              <a:ext uri="{FF2B5EF4-FFF2-40B4-BE49-F238E27FC236}">
                <a16:creationId xmlns:a16="http://schemas.microsoft.com/office/drawing/2014/main" id="{25511FCB-E6A7-4C0A-9E8A-3B53D29C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152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240BB5B-C596-4A96-984E-ED0F1829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 3 : Using Highlight tables 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84C4A82-B259-4A81-8C64-CF8406C9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Quickly identifying highs and lows or other points of interest in your data.</a:t>
            </a:r>
          </a:p>
          <a:p>
            <a:r>
              <a:rPr lang="en-US" altLang="en-US" sz="2400" i="1"/>
              <a:t>A means of enhancing a crosstab.</a:t>
            </a:r>
          </a:p>
          <a:p>
            <a:endParaRPr lang="en-US" altLang="en-US"/>
          </a:p>
        </p:txBody>
      </p:sp>
      <p:pic>
        <p:nvPicPr>
          <p:cNvPr id="28676" name="Picture 2" descr="Image">
            <a:extLst>
              <a:ext uri="{FF2B5EF4-FFF2-40B4-BE49-F238E27FC236}">
                <a16:creationId xmlns:a16="http://schemas.microsoft.com/office/drawing/2014/main" id="{E2C93273-B4F6-440D-B7C9-E7549755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737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3DE60F7-453C-4610-BB08-0A3380AF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 4 : Don’t Use Pie Chart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654A451-73CA-46C0-B768-2247A771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9700" name="Picture 2" descr="Image">
            <a:extLst>
              <a:ext uri="{FF2B5EF4-FFF2-40B4-BE49-F238E27FC236}">
                <a16:creationId xmlns:a16="http://schemas.microsoft.com/office/drawing/2014/main" id="{8E634A72-5F63-4A2B-92D2-3C3D3A75B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197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BEEA83B-A062-49C8-85BF-8B03617F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Tip5: Heat maps excels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4F57029-98AB-443C-BF09-463218F2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Helps analyzing chunk of data faster.</a:t>
            </a:r>
          </a:p>
        </p:txBody>
      </p:sp>
      <p:pic>
        <p:nvPicPr>
          <p:cNvPr id="30724" name="Picture 2" descr="Image">
            <a:extLst>
              <a:ext uri="{FF2B5EF4-FFF2-40B4-BE49-F238E27FC236}">
                <a16:creationId xmlns:a16="http://schemas.microsoft.com/office/drawing/2014/main" id="{BF25E7B0-68FC-443B-9393-EDB18751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334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7D23CCF-D095-4D18-BAF4-7AD12A1C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 6 : Leveraging Dual Axis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99329F5-EFEB-44B2-A9AD-37431CBD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comparing two items in same axis.</a:t>
            </a:r>
          </a:p>
        </p:txBody>
      </p:sp>
      <p:pic>
        <p:nvPicPr>
          <p:cNvPr id="31748" name="Picture 2" descr="Image">
            <a:extLst>
              <a:ext uri="{FF2B5EF4-FFF2-40B4-BE49-F238E27FC236}">
                <a16:creationId xmlns:a16="http://schemas.microsoft.com/office/drawing/2014/main" id="{64AE4479-E445-4F17-B0D0-FABB8917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743200"/>
            <a:ext cx="70104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D1D4921-C5E1-496A-96AB-971C02F1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	 1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CDE7747-7A8B-4396-9CBB-E7F1177E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i="1"/>
              <a:t>Left Join Orders sheet and Returns sheet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i="1"/>
              <a:t>Split the Order ID column with ‘-’ as split condition.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i="1"/>
              <a:t>Filter the data by state ‘Texas’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i="1"/>
              <a:t>Perform a inner join with text file. (Create a .txt file for returns data)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FF9087B-DCA3-45D4-BEEA-54D06E73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D2E5189-08C1-4C98-A045-E6ACDEA2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B2CC01B0-F036-4989-A65A-E508D184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CB530C6E-FB23-42E9-A669-5ACC5B17E96C}"/>
              </a:ext>
            </a:extLst>
          </p:cNvPr>
          <p:cNvSpPr/>
          <p:nvPr/>
        </p:nvSpPr>
        <p:spPr>
          <a:xfrm rot="13780241">
            <a:off x="595312" y="1347788"/>
            <a:ext cx="4095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2A2BE3-9A94-43A9-88DC-1D3EF2E5F82D}"/>
              </a:ext>
            </a:extLst>
          </p:cNvPr>
          <p:cNvSpPr/>
          <p:nvPr/>
        </p:nvSpPr>
        <p:spPr>
          <a:xfrm rot="13780241">
            <a:off x="5853906" y="4320382"/>
            <a:ext cx="40798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8D7DF7-E434-427D-8AD1-58F73BCEEECC}"/>
              </a:ext>
            </a:extLst>
          </p:cNvPr>
          <p:cNvSpPr/>
          <p:nvPr/>
        </p:nvSpPr>
        <p:spPr>
          <a:xfrm rot="13780241">
            <a:off x="1509712" y="601663"/>
            <a:ext cx="4095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837B008-846E-44D4-B25C-AEE50D4A6480}"/>
              </a:ext>
            </a:extLst>
          </p:cNvPr>
          <p:cNvSpPr/>
          <p:nvPr/>
        </p:nvSpPr>
        <p:spPr>
          <a:xfrm rot="13780241">
            <a:off x="1458119" y="1142207"/>
            <a:ext cx="40798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E5E19F7-8A9B-4CB9-95F9-7DFADCE8E5FF}"/>
              </a:ext>
            </a:extLst>
          </p:cNvPr>
          <p:cNvSpPr/>
          <p:nvPr/>
        </p:nvSpPr>
        <p:spPr>
          <a:xfrm rot="13780241">
            <a:off x="1434306" y="1724819"/>
            <a:ext cx="40798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AE53AF7-1A72-4799-940C-93FE3ADF3BAE}"/>
              </a:ext>
            </a:extLst>
          </p:cNvPr>
          <p:cNvSpPr/>
          <p:nvPr/>
        </p:nvSpPr>
        <p:spPr>
          <a:xfrm rot="11470927">
            <a:off x="3238500" y="692150"/>
            <a:ext cx="40798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59D3DF7-6EAD-4BE6-B2C2-08745D4DA9DB}"/>
              </a:ext>
            </a:extLst>
          </p:cNvPr>
          <p:cNvSpPr/>
          <p:nvPr/>
        </p:nvSpPr>
        <p:spPr>
          <a:xfrm rot="11403591">
            <a:off x="3757613" y="385763"/>
            <a:ext cx="40798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D839F84-0EC1-4FE2-B1C0-FEBF3A8D9A1A}"/>
              </a:ext>
            </a:extLst>
          </p:cNvPr>
          <p:cNvSpPr/>
          <p:nvPr/>
        </p:nvSpPr>
        <p:spPr>
          <a:xfrm rot="13780241">
            <a:off x="616744" y="4929982"/>
            <a:ext cx="40798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3" name="TextBox 2">
            <a:extLst>
              <a:ext uri="{FF2B5EF4-FFF2-40B4-BE49-F238E27FC236}">
                <a16:creationId xmlns:a16="http://schemas.microsoft.com/office/drawing/2014/main" id="{C093598E-F29C-45E5-A652-21A181434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9088"/>
            <a:ext cx="160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Column Shelf</a:t>
            </a:r>
          </a:p>
        </p:txBody>
      </p:sp>
      <p:sp>
        <p:nvSpPr>
          <p:cNvPr id="5134" name="TextBox 14">
            <a:extLst>
              <a:ext uri="{FF2B5EF4-FFF2-40B4-BE49-F238E27FC236}">
                <a16:creationId xmlns:a16="http://schemas.microsoft.com/office/drawing/2014/main" id="{B794E867-E849-490F-9BF0-2B61352F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77863"/>
            <a:ext cx="160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Row Shelf</a:t>
            </a:r>
          </a:p>
        </p:txBody>
      </p:sp>
      <p:sp>
        <p:nvSpPr>
          <p:cNvPr id="5135" name="TextBox 15">
            <a:extLst>
              <a:ext uri="{FF2B5EF4-FFF2-40B4-BE49-F238E27FC236}">
                <a16:creationId xmlns:a16="http://schemas.microsoft.com/office/drawing/2014/main" id="{6BF05C13-C338-4983-9B68-A9A3C348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02163"/>
            <a:ext cx="1600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View</a:t>
            </a:r>
          </a:p>
        </p:txBody>
      </p:sp>
      <p:sp>
        <p:nvSpPr>
          <p:cNvPr id="5136" name="TextBox 16">
            <a:extLst>
              <a:ext uri="{FF2B5EF4-FFF2-40B4-BE49-F238E27FC236}">
                <a16:creationId xmlns:a16="http://schemas.microsoft.com/office/drawing/2014/main" id="{F37DC4ED-9A39-4CD2-AB96-97433598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07000"/>
            <a:ext cx="160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Measure Shelf</a:t>
            </a:r>
          </a:p>
        </p:txBody>
      </p:sp>
      <p:sp>
        <p:nvSpPr>
          <p:cNvPr id="5137" name="TextBox 17">
            <a:extLst>
              <a:ext uri="{FF2B5EF4-FFF2-40B4-BE49-F238E27FC236}">
                <a16:creationId xmlns:a16="http://schemas.microsoft.com/office/drawing/2014/main" id="{D5BDAC1E-9F39-4E92-8813-DAF06A81A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614488"/>
            <a:ext cx="1600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Dimension Shelf</a:t>
            </a:r>
          </a:p>
        </p:txBody>
      </p:sp>
      <p:sp>
        <p:nvSpPr>
          <p:cNvPr id="5138" name="TextBox 18">
            <a:extLst>
              <a:ext uri="{FF2B5EF4-FFF2-40B4-BE49-F238E27FC236}">
                <a16:creationId xmlns:a16="http://schemas.microsoft.com/office/drawing/2014/main" id="{597703F9-C3B2-4402-B178-39B016BDD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920875"/>
            <a:ext cx="160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Marks Shelf</a:t>
            </a:r>
          </a:p>
        </p:txBody>
      </p:sp>
      <p:sp>
        <p:nvSpPr>
          <p:cNvPr id="5139" name="TextBox 19">
            <a:extLst>
              <a:ext uri="{FF2B5EF4-FFF2-40B4-BE49-F238E27FC236}">
                <a16:creationId xmlns:a16="http://schemas.microsoft.com/office/drawing/2014/main" id="{9B473070-37C1-4870-BDD3-B8506CD4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295400"/>
            <a:ext cx="160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Filters Shelf</a:t>
            </a:r>
          </a:p>
        </p:txBody>
      </p:sp>
      <p:sp>
        <p:nvSpPr>
          <p:cNvPr id="5140" name="TextBox 20">
            <a:extLst>
              <a:ext uri="{FF2B5EF4-FFF2-40B4-BE49-F238E27FC236}">
                <a16:creationId xmlns:a16="http://schemas.microsoft.com/office/drawing/2014/main" id="{843EA17D-FE6C-4405-8F5F-2DAB6CC27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706438"/>
            <a:ext cx="1600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Pages Shelf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3AD8654-F564-4782-8DF7-6CCBD976FE67}"/>
              </a:ext>
            </a:extLst>
          </p:cNvPr>
          <p:cNvSpPr/>
          <p:nvPr/>
        </p:nvSpPr>
        <p:spPr>
          <a:xfrm rot="13780241">
            <a:off x="1420813" y="2762250"/>
            <a:ext cx="407988" cy="15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42" name="TextBox 22">
            <a:extLst>
              <a:ext uri="{FF2B5EF4-FFF2-40B4-BE49-F238E27FC236}">
                <a16:creationId xmlns:a16="http://schemas.microsoft.com/office/drawing/2014/main" id="{1B23F03E-AEF7-4C5C-B207-EA459CA57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771775"/>
            <a:ext cx="1600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Legend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8704CC8-73BC-4D45-9BCD-269E983F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228600"/>
            <a:ext cx="8915400" cy="1173163"/>
          </a:xfrm>
        </p:spPr>
        <p:txBody>
          <a:bodyPr/>
          <a:lstStyle/>
          <a:p>
            <a:pPr eaLnBrk="1" hangingPunct="1"/>
            <a:r>
              <a:rPr lang="en-US" altLang="en-US" sz="4000"/>
              <a:t>Chapter 2 : Understanding Differences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4651BF6-EEF2-4330-AC64-10F2768E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i="1"/>
              <a:t>field containing qualitative, categorical information as a Dimension.</a:t>
            </a:r>
          </a:p>
          <a:p>
            <a:pPr eaLnBrk="1" hangingPunct="1"/>
            <a:endParaRPr lang="en-US" altLang="en-US" sz="2400" i="1"/>
          </a:p>
          <a:p>
            <a:pPr eaLnBrk="1" hangingPunct="1"/>
            <a:r>
              <a:rPr lang="en-US" altLang="en-US" sz="2400" i="1"/>
              <a:t>field containing numeric (quantitative) information as a Measure</a:t>
            </a:r>
            <a:r>
              <a:rPr lang="en-US" altLang="en-US" i="1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A17F7-9BD8-4972-90D8-8F00F0CB1E95}"/>
              </a:ext>
            </a:extLst>
          </p:cNvPr>
          <p:cNvSpPr/>
          <p:nvPr/>
        </p:nvSpPr>
        <p:spPr>
          <a:xfrm>
            <a:off x="533400" y="2057400"/>
            <a:ext cx="399891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+mn-lt"/>
                <a:cs typeface="+mn-cs"/>
              </a:rPr>
              <a:t>Dimension Vs Measure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AA8D922-6C53-4214-9F12-B06537E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Discrete vs Continuous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D4EB088-2D93-4592-AD12-CA945687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i="1"/>
              <a:t>Discrete fields draw headers</a:t>
            </a:r>
          </a:p>
          <a:p>
            <a:pPr eaLnBrk="1" hangingPunct="1"/>
            <a:r>
              <a:rPr lang="en-US" altLang="en-US" sz="2400" i="1"/>
              <a:t>continuous fields draw axes</a:t>
            </a:r>
            <a:endParaRPr lang="en-US" altLang="en-US" sz="2400"/>
          </a:p>
        </p:txBody>
      </p:sp>
      <p:pic>
        <p:nvPicPr>
          <p:cNvPr id="7172" name="Picture 2" descr="https://www.safaribooksonline.com/library/view/practical-tableau/9781491977309/images/Image04.png">
            <a:extLst>
              <a:ext uri="{FF2B5EF4-FFF2-40B4-BE49-F238E27FC236}">
                <a16:creationId xmlns:a16="http://schemas.microsoft.com/office/drawing/2014/main" id="{5D241F16-C778-419A-AE87-CF0E4982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892550"/>
            <a:ext cx="3265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>
            <a:extLst>
              <a:ext uri="{FF2B5EF4-FFF2-40B4-BE49-F238E27FC236}">
                <a16:creationId xmlns:a16="http://schemas.microsoft.com/office/drawing/2014/main" id="{E74519E7-6EA9-457D-9FD2-00209CFB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44850"/>
            <a:ext cx="1001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Discrete </a:t>
            </a: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8246C046-C646-4E7B-90D3-21773455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3244850"/>
            <a:ext cx="125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Continuous</a:t>
            </a:r>
          </a:p>
        </p:txBody>
      </p:sp>
      <p:pic>
        <p:nvPicPr>
          <p:cNvPr id="7175" name="Picture 4" descr="https://www.safaribooksonline.com/library/view/practical-tableau/9781491977309/images/Image14.png">
            <a:extLst>
              <a:ext uri="{FF2B5EF4-FFF2-40B4-BE49-F238E27FC236}">
                <a16:creationId xmlns:a16="http://schemas.microsoft.com/office/drawing/2014/main" id="{B363EB3C-B964-4067-B5D6-66B728A6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778250"/>
            <a:ext cx="35798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395E8A5-3BB2-4736-B470-F1A3A6D4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	 2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D5B74ED-D668-46A6-9B93-B37F3631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i="1"/>
              <a:t>Find which region has the least average sales in 2017?</a:t>
            </a:r>
          </a:p>
          <a:p>
            <a:pPr eaLnBrk="1" hangingPunct="1"/>
            <a:r>
              <a:rPr lang="en-US" altLang="en-US" sz="2400" i="1"/>
              <a:t>Find the second most purchased product in 2017?</a:t>
            </a:r>
          </a:p>
          <a:p>
            <a:pPr eaLnBrk="1" hangingPunct="1"/>
            <a:r>
              <a:rPr lang="en-US" altLang="en-US" sz="2400" i="1"/>
              <a:t>Which product has the maximum profit of all time ?</a:t>
            </a:r>
          </a:p>
          <a:p>
            <a:pPr eaLnBrk="1" hangingPunct="1"/>
            <a:endParaRPr lang="en-US" altLang="en-US" sz="280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Note: Create view in different worksheets.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7A13899-23D8-440D-9314-5618E78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Chapter 3 :Marks Cards, Encoding, and Level of Detail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2318795-7371-4D4F-9F88-063DA95D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/>
              <a:t>Color: Assigns color</a:t>
            </a:r>
          </a:p>
          <a:p>
            <a:pPr eaLnBrk="1" hangingPunct="1"/>
            <a:r>
              <a:rPr lang="en-US" altLang="en-US" sz="2400" i="1"/>
              <a:t>Size: Decides shape</a:t>
            </a:r>
          </a:p>
          <a:p>
            <a:pPr eaLnBrk="1" hangingPunct="1"/>
            <a:r>
              <a:rPr lang="en-US" altLang="en-US" sz="2400" i="1"/>
              <a:t>Label: Assign value</a:t>
            </a:r>
          </a:p>
          <a:p>
            <a:pPr eaLnBrk="1" hangingPunct="1"/>
            <a:r>
              <a:rPr lang="en-US" altLang="en-US" sz="2400" i="1"/>
              <a:t>Detail: Level of Detail</a:t>
            </a:r>
          </a:p>
          <a:p>
            <a:pPr eaLnBrk="1" hangingPunct="1"/>
            <a:r>
              <a:rPr lang="en-US" altLang="en-US" sz="2400" i="1"/>
              <a:t>Tooltip: Values on point</a:t>
            </a:r>
          </a:p>
          <a:p>
            <a:pPr eaLnBrk="1" hangingPunct="1"/>
            <a:r>
              <a:rPr lang="en-US" altLang="en-US" sz="2400" i="1"/>
              <a:t>Shape: Mark shapes.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2777A5BB-8851-449A-98AF-CB3A4007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47821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E9D025C-BF60-46ED-8736-EC1DE570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3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FBFF4D2-CE88-41B0-84C3-67D7C8AF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Create a view 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	-Average Discount on X-axis, Average Sales on Y-axis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	-Region Identified by Color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	-Sub-category by Shape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	-Sum of quantity on hover over mark.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And find out which sub-category has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i="1"/>
              <a:t>highest average discount?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4349955E-43FE-44CD-8BBB-E74E2774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941763"/>
            <a:ext cx="32004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Tableau Products</vt:lpstr>
      <vt:lpstr>Chapter 1 : Connecting to Data</vt:lpstr>
      <vt:lpstr>Exercise  1</vt:lpstr>
      <vt:lpstr>PowerPoint Presentation</vt:lpstr>
      <vt:lpstr>Chapter 2 : Understanding Differences</vt:lpstr>
      <vt:lpstr>Discrete vs Continuous</vt:lpstr>
      <vt:lpstr>Exercise  2</vt:lpstr>
      <vt:lpstr>Chapter 3 :Marks Cards, Encoding, and Level of Detail</vt:lpstr>
      <vt:lpstr>Exercise 3</vt:lpstr>
      <vt:lpstr>Chapter 4: Introduction to Filters</vt:lpstr>
      <vt:lpstr>Context Filters</vt:lpstr>
      <vt:lpstr> Exercise 4 </vt:lpstr>
      <vt:lpstr>Chapter 5: Introduction to Calculated Fields</vt:lpstr>
      <vt:lpstr>Exercise 5</vt:lpstr>
      <vt:lpstr>Chapter 6: Introduction to Table Calculations.</vt:lpstr>
      <vt:lpstr>Exercise 6</vt:lpstr>
      <vt:lpstr>Chapter 7 – An Introduction to Parameters</vt:lpstr>
      <vt:lpstr>Exercise 7 </vt:lpstr>
      <vt:lpstr>Chapter 8 – An Introduction to sets and bins</vt:lpstr>
      <vt:lpstr>Exercise 8</vt:lpstr>
      <vt:lpstr>Chapter 9 – An introduction to Dashboards and distribution</vt:lpstr>
      <vt:lpstr>Exercise : 9</vt:lpstr>
      <vt:lpstr>Best Practices</vt:lpstr>
      <vt:lpstr>Tip 2 : What if Analysis through parameter </vt:lpstr>
      <vt:lpstr>Tip 3 : Using Highlight tables </vt:lpstr>
      <vt:lpstr>Tip 4 : Don’t Use Pie Chart</vt:lpstr>
      <vt:lpstr>Tip5: Heat maps excels</vt:lpstr>
      <vt:lpstr>Tip 6 : Leveraging Dual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Products</dc:title>
  <cp:revision>1</cp:revision>
  <dcterms:modified xsi:type="dcterms:W3CDTF">2017-12-20T09:48:36Z</dcterms:modified>
</cp:coreProperties>
</file>