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300700" cy="10299700"/>
  <p:notesSz cx="18300700" cy="102997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D2292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D2292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D2292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6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D2292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8288000" cy="10286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00793" y="1711077"/>
            <a:ext cx="11699113" cy="17569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D2292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99615" y="3322301"/>
            <a:ext cx="11751319" cy="3873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drive.google.com/file/d/1mM5YIO71kfj1g5rivaA2Lb_cGET_-8lc/view?usp=drive_link" TargetMode="External"/><Relationship Id="rId3" Type="http://schemas.openxmlformats.org/officeDocument/2006/relationships/image" Target="../media/image10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3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7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3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3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99356" rIns="0" bIns="0" rtlCol="0" vert="horz">
            <a:spAutoFit/>
          </a:bodyPr>
          <a:lstStyle/>
          <a:p>
            <a:pPr marL="3450590">
              <a:lnSpc>
                <a:spcPct val="100000"/>
              </a:lnSpc>
              <a:spcBef>
                <a:spcPts val="100"/>
              </a:spcBef>
            </a:pPr>
            <a:r>
              <a:rPr dirty="0" sz="5250" spc="835"/>
              <a:t>Final</a:t>
            </a:r>
            <a:r>
              <a:rPr dirty="0" sz="5250" spc="-105"/>
              <a:t> </a:t>
            </a:r>
            <a:r>
              <a:rPr dirty="0" sz="5250" spc="844"/>
              <a:t>Project</a:t>
            </a:r>
            <a:endParaRPr sz="525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60903" y="537680"/>
            <a:ext cx="1533524" cy="1533524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9759326" y="7069683"/>
            <a:ext cx="7266305" cy="1625600"/>
          </a:xfrm>
          <a:prstGeom prst="rect">
            <a:avLst/>
          </a:prstGeom>
        </p:spPr>
        <p:txBody>
          <a:bodyPr wrap="square" lIns="0" tIns="80010" rIns="0" bIns="0" rtlCol="0" vert="horz">
            <a:spAutoFit/>
          </a:bodyPr>
          <a:lstStyle/>
          <a:p>
            <a:pPr marL="2444750">
              <a:lnSpc>
                <a:spcPct val="100000"/>
              </a:lnSpc>
              <a:spcBef>
                <a:spcPts val="630"/>
              </a:spcBef>
            </a:pPr>
            <a:r>
              <a:rPr dirty="0" sz="2400" spc="190">
                <a:solidFill>
                  <a:srgbClr val="D2282C"/>
                </a:solidFill>
                <a:latin typeface="Trebuchet MS"/>
                <a:cs typeface="Trebuchet MS"/>
              </a:rPr>
              <a:t>ABINAYA</a:t>
            </a:r>
            <a:r>
              <a:rPr dirty="0" sz="2400" spc="55">
                <a:solidFill>
                  <a:srgbClr val="D2282C"/>
                </a:solidFill>
                <a:latin typeface="Trebuchet MS"/>
                <a:cs typeface="Trebuchet MS"/>
              </a:rPr>
              <a:t> </a:t>
            </a:r>
            <a:r>
              <a:rPr dirty="0" sz="2400" spc="175">
                <a:solidFill>
                  <a:srgbClr val="D2282C"/>
                </a:solidFill>
                <a:latin typeface="Trebuchet MS"/>
                <a:cs typeface="Trebuchet MS"/>
              </a:rPr>
              <a:t>V</a:t>
            </a:r>
            <a:endParaRPr sz="2400">
              <a:latin typeface="Trebuchet MS"/>
              <a:cs typeface="Trebuchet MS"/>
            </a:endParaRPr>
          </a:p>
          <a:p>
            <a:pPr marL="12700" marR="5080" indent="1858645">
              <a:lnSpc>
                <a:spcPct val="101600"/>
              </a:lnSpc>
              <a:spcBef>
                <a:spcPts val="484"/>
              </a:spcBef>
            </a:pPr>
            <a:r>
              <a:rPr dirty="0" sz="2400" spc="390">
                <a:solidFill>
                  <a:srgbClr val="D2292C"/>
                </a:solidFill>
                <a:latin typeface="Verdana"/>
                <a:cs typeface="Verdana"/>
              </a:rPr>
              <a:t>3rd</a:t>
            </a:r>
            <a:r>
              <a:rPr dirty="0" sz="2400" spc="-40">
                <a:solidFill>
                  <a:srgbClr val="D2292C"/>
                </a:solidFill>
                <a:latin typeface="Verdana"/>
                <a:cs typeface="Verdana"/>
              </a:rPr>
              <a:t> </a:t>
            </a:r>
            <a:r>
              <a:rPr dirty="0" sz="2400" spc="470">
                <a:solidFill>
                  <a:srgbClr val="D2292C"/>
                </a:solidFill>
                <a:latin typeface="Verdana"/>
                <a:cs typeface="Verdana"/>
              </a:rPr>
              <a:t>year</a:t>
            </a:r>
            <a:r>
              <a:rPr dirty="0" sz="2400" spc="-40">
                <a:solidFill>
                  <a:srgbClr val="D2292C"/>
                </a:solidFill>
                <a:latin typeface="Verdana"/>
                <a:cs typeface="Verdana"/>
              </a:rPr>
              <a:t> </a:t>
            </a:r>
            <a:r>
              <a:rPr dirty="0" sz="2400" spc="320">
                <a:solidFill>
                  <a:srgbClr val="D2292C"/>
                </a:solidFill>
                <a:latin typeface="Verdana"/>
                <a:cs typeface="Verdana"/>
              </a:rPr>
              <a:t>B.E.</a:t>
            </a:r>
            <a:r>
              <a:rPr dirty="0" sz="2400" spc="-40">
                <a:solidFill>
                  <a:srgbClr val="D2292C"/>
                </a:solidFill>
                <a:latin typeface="Verdana"/>
                <a:cs typeface="Verdana"/>
              </a:rPr>
              <a:t> </a:t>
            </a:r>
            <a:r>
              <a:rPr dirty="0" sz="2400" spc="565">
                <a:solidFill>
                  <a:srgbClr val="D2292C"/>
                </a:solidFill>
                <a:latin typeface="Verdana"/>
                <a:cs typeface="Verdana"/>
              </a:rPr>
              <a:t>CSE </a:t>
            </a:r>
            <a:r>
              <a:rPr dirty="0" sz="2400" spc="480">
                <a:solidFill>
                  <a:srgbClr val="D2292C"/>
                </a:solidFill>
                <a:latin typeface="Verdana"/>
                <a:cs typeface="Verdana"/>
              </a:rPr>
              <a:t>Government</a:t>
            </a:r>
            <a:r>
              <a:rPr dirty="0" sz="2400" spc="-30">
                <a:solidFill>
                  <a:srgbClr val="D2292C"/>
                </a:solidFill>
                <a:latin typeface="Verdana"/>
                <a:cs typeface="Verdana"/>
              </a:rPr>
              <a:t> </a:t>
            </a:r>
            <a:r>
              <a:rPr dirty="0" sz="2400" spc="420">
                <a:solidFill>
                  <a:srgbClr val="D2292C"/>
                </a:solidFill>
                <a:latin typeface="Verdana"/>
                <a:cs typeface="Verdana"/>
              </a:rPr>
              <a:t>College</a:t>
            </a:r>
            <a:r>
              <a:rPr dirty="0" sz="2400" spc="-25">
                <a:solidFill>
                  <a:srgbClr val="D2292C"/>
                </a:solidFill>
                <a:latin typeface="Verdana"/>
                <a:cs typeface="Verdana"/>
              </a:rPr>
              <a:t> </a:t>
            </a:r>
            <a:r>
              <a:rPr dirty="0" sz="2400" spc="434">
                <a:solidFill>
                  <a:srgbClr val="D2292C"/>
                </a:solidFill>
                <a:latin typeface="Verdana"/>
                <a:cs typeface="Verdana"/>
              </a:rPr>
              <a:t>of</a:t>
            </a:r>
            <a:r>
              <a:rPr dirty="0" sz="2400" spc="-30">
                <a:solidFill>
                  <a:srgbClr val="D2292C"/>
                </a:solidFill>
                <a:latin typeface="Verdana"/>
                <a:cs typeface="Verdana"/>
              </a:rPr>
              <a:t> </a:t>
            </a:r>
            <a:r>
              <a:rPr dirty="0" sz="2400" spc="440">
                <a:solidFill>
                  <a:srgbClr val="D2292C"/>
                </a:solidFill>
                <a:latin typeface="Verdana"/>
                <a:cs typeface="Verdana"/>
              </a:rPr>
              <a:t>Technology,</a:t>
            </a:r>
            <a:endParaRPr sz="2400">
              <a:latin typeface="Verdana"/>
              <a:cs typeface="Verdana"/>
            </a:endParaRPr>
          </a:p>
          <a:p>
            <a:pPr marL="2448560">
              <a:lnSpc>
                <a:spcPts val="2850"/>
              </a:lnSpc>
            </a:pPr>
            <a:r>
              <a:rPr dirty="0" sz="2400" spc="445">
                <a:solidFill>
                  <a:srgbClr val="D2292C"/>
                </a:solidFill>
                <a:latin typeface="Verdana"/>
                <a:cs typeface="Verdana"/>
              </a:rPr>
              <a:t>Coimbatore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635">
              <a:lnSpc>
                <a:spcPct val="100000"/>
              </a:lnSpc>
              <a:spcBef>
                <a:spcPts val="100"/>
              </a:spcBef>
            </a:pPr>
            <a:r>
              <a:rPr dirty="0" spc="925"/>
              <a:t>Result</a:t>
            </a:r>
          </a:p>
        </p:txBody>
      </p:sp>
      <p:sp>
        <p:nvSpPr>
          <p:cNvPr id="3" name="object 3" descr="">
            <a:hlinkClick r:id="rId2"/>
          </p:cNvPr>
          <p:cNvSpPr/>
          <p:nvPr/>
        </p:nvSpPr>
        <p:spPr>
          <a:xfrm>
            <a:off x="13117576" y="9131669"/>
            <a:ext cx="2937510" cy="88900"/>
          </a:xfrm>
          <a:custGeom>
            <a:avLst/>
            <a:gdLst/>
            <a:ahLst/>
            <a:cxnLst/>
            <a:rect l="l" t="t" r="r" b="b"/>
            <a:pathLst>
              <a:path w="2937509" h="88900">
                <a:moveTo>
                  <a:pt x="635" y="0"/>
                </a:moveTo>
                <a:lnTo>
                  <a:pt x="0" y="38094"/>
                </a:lnTo>
                <a:lnTo>
                  <a:pt x="2936621" y="88612"/>
                </a:lnTo>
                <a:lnTo>
                  <a:pt x="2937256" y="50518"/>
                </a:lnTo>
                <a:lnTo>
                  <a:pt x="635" y="0"/>
                </a:lnTo>
                <a:close/>
              </a:path>
            </a:pathLst>
          </a:custGeom>
          <a:solidFill>
            <a:srgbClr val="242A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3104127" y="8669003"/>
            <a:ext cx="2971800" cy="60769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baseline="5804" sz="5025" spc="1095">
                <a:solidFill>
                  <a:srgbClr val="243384"/>
                </a:solidFill>
                <a:latin typeface="Verdana"/>
                <a:cs typeface="Verdana"/>
                <a:hlinkClick r:id="rId2"/>
              </a:rPr>
              <a:t>D</a:t>
            </a:r>
            <a:r>
              <a:rPr dirty="0" baseline="4975" sz="5025" spc="1095">
                <a:solidFill>
                  <a:srgbClr val="243384"/>
                </a:solidFill>
                <a:latin typeface="Verdana"/>
                <a:cs typeface="Verdana"/>
                <a:hlinkClick r:id="rId2"/>
              </a:rPr>
              <a:t>e</a:t>
            </a:r>
            <a:r>
              <a:rPr dirty="0" baseline="4145" sz="5025" spc="1095">
                <a:solidFill>
                  <a:srgbClr val="243384"/>
                </a:solidFill>
                <a:latin typeface="Verdana"/>
                <a:cs typeface="Verdana"/>
                <a:hlinkClick r:id="rId2"/>
              </a:rPr>
              <a:t>m</a:t>
            </a:r>
            <a:r>
              <a:rPr dirty="0" baseline="3316" sz="5025" spc="1095">
                <a:solidFill>
                  <a:srgbClr val="243384"/>
                </a:solidFill>
                <a:latin typeface="Verdana"/>
                <a:cs typeface="Verdana"/>
                <a:hlinkClick r:id="rId2"/>
              </a:rPr>
              <a:t>o</a:t>
            </a:r>
            <a:r>
              <a:rPr dirty="0" baseline="3316" sz="5025" spc="-202">
                <a:solidFill>
                  <a:srgbClr val="243384"/>
                </a:solidFill>
                <a:latin typeface="Verdana"/>
                <a:cs typeface="Verdana"/>
                <a:hlinkClick r:id="rId2"/>
              </a:rPr>
              <a:t> </a:t>
            </a:r>
            <a:r>
              <a:rPr dirty="0" baseline="1658" sz="5025" spc="637">
                <a:solidFill>
                  <a:srgbClr val="243384"/>
                </a:solidFill>
                <a:latin typeface="Verdana"/>
                <a:cs typeface="Verdana"/>
                <a:hlinkClick r:id="rId2"/>
              </a:rPr>
              <a:t>L</a:t>
            </a:r>
            <a:r>
              <a:rPr dirty="0" sz="3350" spc="425">
                <a:solidFill>
                  <a:srgbClr val="243384"/>
                </a:solidFill>
                <a:latin typeface="Verdana"/>
                <a:cs typeface="Verdana"/>
                <a:hlinkClick r:id="rId2"/>
              </a:rPr>
              <a:t>in</a:t>
            </a:r>
            <a:r>
              <a:rPr dirty="0" sz="3350" spc="425">
                <a:solidFill>
                  <a:srgbClr val="243384"/>
                </a:solidFill>
                <a:latin typeface="Verdana"/>
                <a:cs typeface="Verdana"/>
                <a:hlinkClick r:id="rId2"/>
              </a:rPr>
              <a:t>k</a:t>
            </a:r>
            <a:endParaRPr sz="3350">
              <a:latin typeface="Verdana"/>
              <a:cs typeface="Verdana"/>
            </a:endParaRPr>
          </a:p>
        </p:txBody>
      </p:sp>
      <p:sp>
        <p:nvSpPr>
          <p:cNvPr id="5" name="object 5" descr="">
            <a:hlinkClick r:id="rId2"/>
          </p:cNvPr>
          <p:cNvSpPr/>
          <p:nvPr/>
        </p:nvSpPr>
        <p:spPr>
          <a:xfrm>
            <a:off x="13117576" y="9131669"/>
            <a:ext cx="2937510" cy="88900"/>
          </a:xfrm>
          <a:custGeom>
            <a:avLst/>
            <a:gdLst/>
            <a:ahLst/>
            <a:cxnLst/>
            <a:rect l="l" t="t" r="r" b="b"/>
            <a:pathLst>
              <a:path w="2937509" h="88900">
                <a:moveTo>
                  <a:pt x="635" y="0"/>
                </a:moveTo>
                <a:lnTo>
                  <a:pt x="0" y="38094"/>
                </a:lnTo>
                <a:lnTo>
                  <a:pt x="2936621" y="88612"/>
                </a:lnTo>
                <a:lnTo>
                  <a:pt x="2937256" y="50518"/>
                </a:lnTo>
                <a:lnTo>
                  <a:pt x="635" y="0"/>
                </a:lnTo>
                <a:close/>
              </a:path>
            </a:pathLst>
          </a:custGeom>
          <a:solidFill>
            <a:srgbClr val="242A8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03357" y="2912008"/>
            <a:ext cx="9143999" cy="51530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666384" y="2592641"/>
            <a:ext cx="7383145" cy="2893695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algn="ctr" marL="411480" marR="404495">
              <a:lnSpc>
                <a:spcPct val="101099"/>
              </a:lnSpc>
              <a:spcBef>
                <a:spcPts val="30"/>
              </a:spcBef>
            </a:pPr>
            <a:r>
              <a:rPr dirty="0" sz="4700" spc="885">
                <a:solidFill>
                  <a:srgbClr val="D2292C"/>
                </a:solidFill>
                <a:latin typeface="Verdana"/>
                <a:cs typeface="Verdana"/>
              </a:rPr>
              <a:t>Enhancing</a:t>
            </a:r>
            <a:r>
              <a:rPr dirty="0" sz="4700" spc="-95">
                <a:solidFill>
                  <a:srgbClr val="D2292C"/>
                </a:solidFill>
                <a:latin typeface="Verdana"/>
                <a:cs typeface="Verdana"/>
              </a:rPr>
              <a:t> </a:t>
            </a:r>
            <a:r>
              <a:rPr dirty="0" sz="4700" spc="680">
                <a:solidFill>
                  <a:srgbClr val="D2292C"/>
                </a:solidFill>
                <a:latin typeface="Verdana"/>
                <a:cs typeface="Verdana"/>
              </a:rPr>
              <a:t>Retail </a:t>
            </a:r>
            <a:r>
              <a:rPr dirty="0" sz="4700" spc="695">
                <a:solidFill>
                  <a:srgbClr val="D2292C"/>
                </a:solidFill>
                <a:latin typeface="Verdana"/>
                <a:cs typeface="Verdana"/>
              </a:rPr>
              <a:t>Efficiency:</a:t>
            </a:r>
            <a:endParaRPr sz="4700">
              <a:latin typeface="Verdana"/>
              <a:cs typeface="Verdana"/>
            </a:endParaRPr>
          </a:p>
          <a:p>
            <a:pPr algn="ctr" marL="12700" marR="5080">
              <a:lnSpc>
                <a:spcPts val="5630"/>
              </a:lnSpc>
              <a:spcBef>
                <a:spcPts val="85"/>
              </a:spcBef>
            </a:pPr>
            <a:r>
              <a:rPr dirty="0" sz="4700" spc="980">
                <a:solidFill>
                  <a:srgbClr val="D2292C"/>
                </a:solidFill>
                <a:latin typeface="Verdana"/>
                <a:cs typeface="Verdana"/>
              </a:rPr>
              <a:t>People</a:t>
            </a:r>
            <a:r>
              <a:rPr dirty="0" sz="4700" spc="-95">
                <a:solidFill>
                  <a:srgbClr val="D2292C"/>
                </a:solidFill>
                <a:latin typeface="Verdana"/>
                <a:cs typeface="Verdana"/>
              </a:rPr>
              <a:t> </a:t>
            </a:r>
            <a:r>
              <a:rPr dirty="0" sz="4700" spc="815">
                <a:solidFill>
                  <a:srgbClr val="D2292C"/>
                </a:solidFill>
                <a:latin typeface="Verdana"/>
                <a:cs typeface="Verdana"/>
              </a:rPr>
              <a:t>Counting</a:t>
            </a:r>
            <a:r>
              <a:rPr dirty="0" sz="4700" spc="-90">
                <a:solidFill>
                  <a:srgbClr val="D2292C"/>
                </a:solidFill>
                <a:latin typeface="Verdana"/>
                <a:cs typeface="Verdana"/>
              </a:rPr>
              <a:t> </a:t>
            </a:r>
            <a:r>
              <a:rPr dirty="0" sz="4700" spc="580">
                <a:solidFill>
                  <a:srgbClr val="D2292C"/>
                </a:solidFill>
                <a:latin typeface="Verdana"/>
                <a:cs typeface="Verdana"/>
              </a:rPr>
              <a:t>in </a:t>
            </a:r>
            <a:r>
              <a:rPr dirty="0" sz="4700" spc="840">
                <a:solidFill>
                  <a:srgbClr val="D2292C"/>
                </a:solidFill>
                <a:latin typeface="Verdana"/>
                <a:cs typeface="Verdana"/>
              </a:rPr>
              <a:t>Grocery</a:t>
            </a:r>
            <a:r>
              <a:rPr dirty="0" sz="4700" spc="-75">
                <a:solidFill>
                  <a:srgbClr val="D2292C"/>
                </a:solidFill>
                <a:latin typeface="Verdana"/>
                <a:cs typeface="Verdana"/>
              </a:rPr>
              <a:t> </a:t>
            </a:r>
            <a:r>
              <a:rPr dirty="0" sz="4700" spc="1070">
                <a:solidFill>
                  <a:srgbClr val="D2292C"/>
                </a:solidFill>
                <a:latin typeface="Verdana"/>
                <a:cs typeface="Verdana"/>
              </a:rPr>
              <a:t>Shops</a:t>
            </a:r>
            <a:endParaRPr sz="4700">
              <a:latin typeface="Verdana"/>
              <a:cs typeface="Verdana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60903" y="537680"/>
            <a:ext cx="1533524" cy="15335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6998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52637" y="629247"/>
            <a:ext cx="14382749" cy="29051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85494" y="4127798"/>
            <a:ext cx="3515995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170"/>
              <a:t>Agenda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7754289" y="5271643"/>
            <a:ext cx="2747010" cy="3025775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184785" indent="-184150">
              <a:lnSpc>
                <a:spcPct val="100000"/>
              </a:lnSpc>
              <a:spcBef>
                <a:spcPts val="775"/>
              </a:spcBef>
              <a:buSzPct val="60000"/>
              <a:buAutoNum type="arabicPeriod"/>
              <a:tabLst>
                <a:tab pos="184785" algn="l"/>
              </a:tabLst>
            </a:pPr>
            <a:r>
              <a:rPr dirty="0" sz="2250" spc="-114">
                <a:latin typeface="Verdana"/>
                <a:cs typeface="Verdana"/>
              </a:rPr>
              <a:t>Problem</a:t>
            </a:r>
            <a:r>
              <a:rPr dirty="0" sz="2250" spc="-280">
                <a:latin typeface="Verdana"/>
                <a:cs typeface="Verdana"/>
              </a:rPr>
              <a:t> </a:t>
            </a:r>
            <a:r>
              <a:rPr dirty="0" sz="2250" spc="-80">
                <a:latin typeface="Verdana"/>
                <a:cs typeface="Verdana"/>
              </a:rPr>
              <a:t>Statement</a:t>
            </a:r>
            <a:endParaRPr sz="2250">
              <a:latin typeface="Verdana"/>
              <a:cs typeface="Verdana"/>
            </a:endParaRPr>
          </a:p>
          <a:p>
            <a:pPr marL="247650" indent="-234950">
              <a:lnSpc>
                <a:spcPct val="100000"/>
              </a:lnSpc>
              <a:spcBef>
                <a:spcPts val="675"/>
              </a:spcBef>
              <a:buSzPct val="60000"/>
              <a:buAutoNum type="arabicPeriod"/>
              <a:tabLst>
                <a:tab pos="247650" algn="l"/>
              </a:tabLst>
            </a:pPr>
            <a:r>
              <a:rPr dirty="0" sz="2250" spc="-65">
                <a:latin typeface="Verdana"/>
                <a:cs typeface="Verdana"/>
              </a:rPr>
              <a:t>Project</a:t>
            </a:r>
            <a:r>
              <a:rPr dirty="0" sz="2250" spc="-295">
                <a:latin typeface="Verdana"/>
                <a:cs typeface="Verdana"/>
              </a:rPr>
              <a:t> </a:t>
            </a:r>
            <a:r>
              <a:rPr dirty="0" sz="2250" spc="-10">
                <a:latin typeface="Verdana"/>
                <a:cs typeface="Verdana"/>
              </a:rPr>
              <a:t>Overview</a:t>
            </a:r>
            <a:endParaRPr sz="2250">
              <a:latin typeface="Verdana"/>
              <a:cs typeface="Verdana"/>
            </a:endParaRPr>
          </a:p>
          <a:p>
            <a:pPr marL="12700" marR="1172210" indent="229870">
              <a:lnSpc>
                <a:spcPct val="125000"/>
              </a:lnSpc>
              <a:buSzPct val="60000"/>
              <a:buAutoNum type="arabicPeriod"/>
              <a:tabLst>
                <a:tab pos="242570" algn="l"/>
              </a:tabLst>
            </a:pPr>
            <a:r>
              <a:rPr dirty="0" sz="2250" spc="-120">
                <a:latin typeface="Verdana"/>
                <a:cs typeface="Verdana"/>
              </a:rPr>
              <a:t>End</a:t>
            </a:r>
            <a:r>
              <a:rPr dirty="0" sz="2250" spc="-325">
                <a:latin typeface="Verdana"/>
                <a:cs typeface="Verdana"/>
              </a:rPr>
              <a:t> </a:t>
            </a:r>
            <a:r>
              <a:rPr dirty="0" sz="2250" spc="-60">
                <a:latin typeface="Verdana"/>
                <a:cs typeface="Verdana"/>
              </a:rPr>
              <a:t>Users </a:t>
            </a:r>
            <a:r>
              <a:rPr dirty="0" sz="2250" spc="-10">
                <a:latin typeface="Verdana"/>
                <a:cs typeface="Verdana"/>
              </a:rPr>
              <a:t>4.Solution</a:t>
            </a:r>
            <a:endParaRPr sz="2250">
              <a:latin typeface="Verdana"/>
              <a:cs typeface="Verdana"/>
            </a:endParaRPr>
          </a:p>
          <a:p>
            <a:pPr marL="12700" marR="962660">
              <a:lnSpc>
                <a:spcPct val="125000"/>
              </a:lnSpc>
            </a:pPr>
            <a:r>
              <a:rPr dirty="0" sz="2250" spc="-180">
                <a:latin typeface="Verdana"/>
                <a:cs typeface="Verdana"/>
              </a:rPr>
              <a:t>5.Wow</a:t>
            </a:r>
            <a:r>
              <a:rPr dirty="0" sz="2250" spc="-300">
                <a:latin typeface="Verdana"/>
                <a:cs typeface="Verdana"/>
              </a:rPr>
              <a:t> </a:t>
            </a:r>
            <a:r>
              <a:rPr dirty="0" sz="2250" spc="-80">
                <a:latin typeface="Verdana"/>
                <a:cs typeface="Verdana"/>
              </a:rPr>
              <a:t>Factor </a:t>
            </a:r>
            <a:r>
              <a:rPr dirty="0" sz="2250" spc="-10">
                <a:latin typeface="Verdana"/>
                <a:cs typeface="Verdana"/>
              </a:rPr>
              <a:t>6.Modelling 7.Results</a:t>
            </a:r>
            <a:endParaRPr sz="22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4419" y="626050"/>
            <a:ext cx="5581650" cy="9029698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679419" y="689432"/>
            <a:ext cx="1533524" cy="15335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7969" rIns="0" bIns="0" rtlCol="0" vert="horz">
            <a:spAutoFit/>
          </a:bodyPr>
          <a:lstStyle/>
          <a:p>
            <a:pPr marL="5149850" marR="5080">
              <a:lnSpc>
                <a:spcPts val="6450"/>
              </a:lnSpc>
              <a:spcBef>
                <a:spcPts val="229"/>
              </a:spcBef>
            </a:pPr>
            <a:r>
              <a:rPr dirty="0" spc="1100"/>
              <a:t>Problem </a:t>
            </a:r>
            <a:r>
              <a:rPr dirty="0" spc="1115"/>
              <a:t>Statement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8438362" y="3766541"/>
            <a:ext cx="6559550" cy="43211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 marR="5080">
              <a:lnSpc>
                <a:spcPct val="126800"/>
              </a:lnSpc>
              <a:spcBef>
                <a:spcPts val="130"/>
              </a:spcBef>
            </a:pPr>
            <a:r>
              <a:rPr dirty="0" sz="1850" spc="-40">
                <a:latin typeface="Verdana"/>
                <a:cs typeface="Verdana"/>
              </a:rPr>
              <a:t>The</a:t>
            </a:r>
            <a:r>
              <a:rPr dirty="0" sz="1850" spc="-235">
                <a:latin typeface="Verdana"/>
                <a:cs typeface="Verdana"/>
              </a:rPr>
              <a:t> </a:t>
            </a:r>
            <a:r>
              <a:rPr dirty="0" sz="1850" spc="-65">
                <a:latin typeface="Verdana"/>
                <a:cs typeface="Verdana"/>
              </a:rPr>
              <a:t>retail</a:t>
            </a:r>
            <a:r>
              <a:rPr dirty="0" sz="1850" spc="-229">
                <a:latin typeface="Verdana"/>
                <a:cs typeface="Verdana"/>
              </a:rPr>
              <a:t> </a:t>
            </a:r>
            <a:r>
              <a:rPr dirty="0" sz="1850" spc="-70">
                <a:latin typeface="Verdana"/>
                <a:cs typeface="Verdana"/>
              </a:rPr>
              <a:t>industry</a:t>
            </a:r>
            <a:r>
              <a:rPr dirty="0" sz="1850" spc="-229">
                <a:latin typeface="Verdana"/>
                <a:cs typeface="Verdana"/>
              </a:rPr>
              <a:t> </a:t>
            </a:r>
            <a:r>
              <a:rPr dirty="0" sz="1850" spc="-60">
                <a:latin typeface="Verdana"/>
                <a:cs typeface="Verdana"/>
              </a:rPr>
              <a:t>grapples</a:t>
            </a:r>
            <a:r>
              <a:rPr dirty="0" sz="1850" spc="-229">
                <a:latin typeface="Verdana"/>
                <a:cs typeface="Verdana"/>
              </a:rPr>
              <a:t> </a:t>
            </a:r>
            <a:r>
              <a:rPr dirty="0" sz="1850" spc="-60">
                <a:latin typeface="Verdana"/>
                <a:cs typeface="Verdana"/>
              </a:rPr>
              <a:t>with</a:t>
            </a:r>
            <a:r>
              <a:rPr dirty="0" sz="1850" spc="-229">
                <a:latin typeface="Verdana"/>
                <a:cs typeface="Verdana"/>
              </a:rPr>
              <a:t> </a:t>
            </a:r>
            <a:r>
              <a:rPr dirty="0" sz="1850" spc="-114">
                <a:latin typeface="Verdana"/>
                <a:cs typeface="Verdana"/>
              </a:rPr>
              <a:t>eectively</a:t>
            </a:r>
            <a:r>
              <a:rPr dirty="0" sz="1850" spc="-229">
                <a:latin typeface="Verdana"/>
                <a:cs typeface="Verdana"/>
              </a:rPr>
              <a:t> </a:t>
            </a:r>
            <a:r>
              <a:rPr dirty="0" sz="1850" spc="-10">
                <a:latin typeface="Verdana"/>
                <a:cs typeface="Verdana"/>
              </a:rPr>
              <a:t>managing </a:t>
            </a:r>
            <a:r>
              <a:rPr dirty="0" sz="1850" spc="-55">
                <a:latin typeface="Verdana"/>
                <a:cs typeface="Verdana"/>
              </a:rPr>
              <a:t>customer</a:t>
            </a:r>
            <a:r>
              <a:rPr dirty="0" sz="1850" spc="-229">
                <a:latin typeface="Verdana"/>
                <a:cs typeface="Verdana"/>
              </a:rPr>
              <a:t> </a:t>
            </a:r>
            <a:r>
              <a:rPr dirty="0" sz="1850" spc="-140">
                <a:latin typeface="Verdana"/>
                <a:cs typeface="Verdana"/>
              </a:rPr>
              <a:t>traic</a:t>
            </a:r>
            <a:r>
              <a:rPr dirty="0" sz="1850" spc="-229">
                <a:latin typeface="Verdana"/>
                <a:cs typeface="Verdana"/>
              </a:rPr>
              <a:t> </a:t>
            </a:r>
            <a:r>
              <a:rPr dirty="0" sz="1850" spc="-75">
                <a:latin typeface="Verdana"/>
                <a:cs typeface="Verdana"/>
              </a:rPr>
              <a:t>and</a:t>
            </a:r>
            <a:r>
              <a:rPr dirty="0" sz="1850" spc="-229">
                <a:latin typeface="Verdana"/>
                <a:cs typeface="Verdana"/>
              </a:rPr>
              <a:t> </a:t>
            </a:r>
            <a:r>
              <a:rPr dirty="0" sz="1850" spc="-70">
                <a:latin typeface="Verdana"/>
                <a:cs typeface="Verdana"/>
              </a:rPr>
              <a:t>optimizing</a:t>
            </a:r>
            <a:r>
              <a:rPr dirty="0" sz="1850" spc="-229">
                <a:latin typeface="Verdana"/>
                <a:cs typeface="Verdana"/>
              </a:rPr>
              <a:t> </a:t>
            </a:r>
            <a:r>
              <a:rPr dirty="0" sz="1850" spc="-45">
                <a:latin typeface="Verdana"/>
                <a:cs typeface="Verdana"/>
              </a:rPr>
              <a:t>store</a:t>
            </a:r>
            <a:r>
              <a:rPr dirty="0" sz="1850" spc="-225">
                <a:latin typeface="Verdana"/>
                <a:cs typeface="Verdana"/>
              </a:rPr>
              <a:t> </a:t>
            </a:r>
            <a:r>
              <a:rPr dirty="0" sz="1850" spc="-135">
                <a:latin typeface="Verdana"/>
                <a:cs typeface="Verdana"/>
              </a:rPr>
              <a:t>eiciency.</a:t>
            </a:r>
            <a:r>
              <a:rPr dirty="0" sz="1850" spc="-229">
                <a:latin typeface="Verdana"/>
                <a:cs typeface="Verdana"/>
              </a:rPr>
              <a:t> </a:t>
            </a:r>
            <a:r>
              <a:rPr dirty="0" sz="1850" spc="-10">
                <a:latin typeface="Verdana"/>
                <a:cs typeface="Verdana"/>
              </a:rPr>
              <a:t>Accurate </a:t>
            </a:r>
            <a:r>
              <a:rPr dirty="0" sz="1850" spc="-40">
                <a:latin typeface="Verdana"/>
                <a:cs typeface="Verdana"/>
              </a:rPr>
              <a:t>people</a:t>
            </a:r>
            <a:r>
              <a:rPr dirty="0" sz="1850" spc="-245">
                <a:latin typeface="Verdana"/>
                <a:cs typeface="Verdana"/>
              </a:rPr>
              <a:t> </a:t>
            </a:r>
            <a:r>
              <a:rPr dirty="0" sz="1850" spc="-45">
                <a:latin typeface="Verdana"/>
                <a:cs typeface="Verdana"/>
              </a:rPr>
              <a:t>counting</a:t>
            </a:r>
            <a:r>
              <a:rPr dirty="0" sz="1850" spc="-240">
                <a:latin typeface="Verdana"/>
                <a:cs typeface="Verdana"/>
              </a:rPr>
              <a:t> </a:t>
            </a:r>
            <a:r>
              <a:rPr dirty="0" sz="1850" spc="-35">
                <a:latin typeface="Verdana"/>
                <a:cs typeface="Verdana"/>
              </a:rPr>
              <a:t>is</a:t>
            </a:r>
            <a:r>
              <a:rPr dirty="0" sz="1850" spc="-240">
                <a:latin typeface="Verdana"/>
                <a:cs typeface="Verdana"/>
              </a:rPr>
              <a:t> </a:t>
            </a:r>
            <a:r>
              <a:rPr dirty="0" sz="1850" spc="-55">
                <a:latin typeface="Verdana"/>
                <a:cs typeface="Verdana"/>
              </a:rPr>
              <a:t>crucial</a:t>
            </a:r>
            <a:r>
              <a:rPr dirty="0" sz="1850" spc="-245">
                <a:latin typeface="Verdana"/>
                <a:cs typeface="Verdana"/>
              </a:rPr>
              <a:t> </a:t>
            </a:r>
            <a:r>
              <a:rPr dirty="0" sz="1850" spc="-65">
                <a:latin typeface="Verdana"/>
                <a:cs typeface="Verdana"/>
              </a:rPr>
              <a:t>for</a:t>
            </a:r>
            <a:r>
              <a:rPr dirty="0" sz="1850" spc="-240">
                <a:latin typeface="Verdana"/>
                <a:cs typeface="Verdana"/>
              </a:rPr>
              <a:t> </a:t>
            </a:r>
            <a:r>
              <a:rPr dirty="0" sz="1850" spc="-125">
                <a:latin typeface="Verdana"/>
                <a:cs typeface="Verdana"/>
              </a:rPr>
              <a:t>staing</a:t>
            </a:r>
            <a:r>
              <a:rPr dirty="0" sz="1850" spc="-240">
                <a:latin typeface="Verdana"/>
                <a:cs typeface="Verdana"/>
              </a:rPr>
              <a:t> </a:t>
            </a:r>
            <a:r>
              <a:rPr dirty="0" sz="1850" spc="-75">
                <a:latin typeface="Verdana"/>
                <a:cs typeface="Verdana"/>
              </a:rPr>
              <a:t>and</a:t>
            </a:r>
            <a:r>
              <a:rPr dirty="0" sz="1850" spc="-245">
                <a:latin typeface="Verdana"/>
                <a:cs typeface="Verdana"/>
              </a:rPr>
              <a:t> </a:t>
            </a:r>
            <a:r>
              <a:rPr dirty="0" sz="1850" spc="-10">
                <a:latin typeface="Verdana"/>
                <a:cs typeface="Verdana"/>
              </a:rPr>
              <a:t>inventory </a:t>
            </a:r>
            <a:r>
              <a:rPr dirty="0" sz="1850" spc="-90">
                <a:latin typeface="Verdana"/>
                <a:cs typeface="Verdana"/>
              </a:rPr>
              <a:t>management</a:t>
            </a:r>
            <a:r>
              <a:rPr dirty="0" sz="1850" spc="-215">
                <a:latin typeface="Verdana"/>
                <a:cs typeface="Verdana"/>
              </a:rPr>
              <a:t> </a:t>
            </a:r>
            <a:r>
              <a:rPr dirty="0" sz="1850" spc="-50">
                <a:latin typeface="Verdana"/>
                <a:cs typeface="Verdana"/>
              </a:rPr>
              <a:t>decisions.</a:t>
            </a:r>
            <a:r>
              <a:rPr dirty="0" sz="1850" spc="-210">
                <a:latin typeface="Verdana"/>
                <a:cs typeface="Verdana"/>
              </a:rPr>
              <a:t> </a:t>
            </a:r>
            <a:r>
              <a:rPr dirty="0" sz="1850" spc="-80">
                <a:latin typeface="Verdana"/>
                <a:cs typeface="Verdana"/>
              </a:rPr>
              <a:t>Traditional</a:t>
            </a:r>
            <a:r>
              <a:rPr dirty="0" sz="1850" spc="-210">
                <a:latin typeface="Verdana"/>
                <a:cs typeface="Verdana"/>
              </a:rPr>
              <a:t> </a:t>
            </a:r>
            <a:r>
              <a:rPr dirty="0" sz="1850" spc="-45">
                <a:latin typeface="Verdana"/>
                <a:cs typeface="Verdana"/>
              </a:rPr>
              <a:t>counting</a:t>
            </a:r>
            <a:r>
              <a:rPr dirty="0" sz="1850" spc="-210">
                <a:latin typeface="Verdana"/>
                <a:cs typeface="Verdana"/>
              </a:rPr>
              <a:t> </a:t>
            </a:r>
            <a:r>
              <a:rPr dirty="0" sz="1850" spc="-55">
                <a:latin typeface="Verdana"/>
                <a:cs typeface="Verdana"/>
              </a:rPr>
              <a:t>methods</a:t>
            </a:r>
            <a:r>
              <a:rPr dirty="0" sz="1850" spc="-210">
                <a:latin typeface="Verdana"/>
                <a:cs typeface="Verdana"/>
              </a:rPr>
              <a:t> </a:t>
            </a:r>
            <a:r>
              <a:rPr dirty="0" sz="1850" spc="-10">
                <a:latin typeface="Verdana"/>
                <a:cs typeface="Verdana"/>
              </a:rPr>
              <a:t>often </a:t>
            </a:r>
            <a:r>
              <a:rPr dirty="0" sz="1850" spc="-95">
                <a:latin typeface="Verdana"/>
                <a:cs typeface="Verdana"/>
              </a:rPr>
              <a:t>prove</a:t>
            </a:r>
            <a:r>
              <a:rPr dirty="0" sz="1850" spc="-204">
                <a:latin typeface="Verdana"/>
                <a:cs typeface="Verdana"/>
              </a:rPr>
              <a:t> </a:t>
            </a:r>
            <a:r>
              <a:rPr dirty="0" sz="1850" spc="-75">
                <a:latin typeface="Verdana"/>
                <a:cs typeface="Verdana"/>
              </a:rPr>
              <a:t>inadequate,</a:t>
            </a:r>
            <a:r>
              <a:rPr dirty="0" sz="1850" spc="-204">
                <a:latin typeface="Verdana"/>
                <a:cs typeface="Verdana"/>
              </a:rPr>
              <a:t> </a:t>
            </a:r>
            <a:r>
              <a:rPr dirty="0" sz="1850" spc="-35">
                <a:latin typeface="Verdana"/>
                <a:cs typeface="Verdana"/>
              </a:rPr>
              <a:t>necessitating</a:t>
            </a:r>
            <a:r>
              <a:rPr dirty="0" sz="1850" spc="-200">
                <a:latin typeface="Verdana"/>
                <a:cs typeface="Verdana"/>
              </a:rPr>
              <a:t> </a:t>
            </a:r>
            <a:r>
              <a:rPr dirty="0" sz="1850" spc="-90">
                <a:latin typeface="Verdana"/>
                <a:cs typeface="Verdana"/>
              </a:rPr>
              <a:t>innovative</a:t>
            </a:r>
            <a:r>
              <a:rPr dirty="0" sz="1850" spc="-204">
                <a:latin typeface="Verdana"/>
                <a:cs typeface="Verdana"/>
              </a:rPr>
              <a:t> </a:t>
            </a:r>
            <a:r>
              <a:rPr dirty="0" sz="1850" spc="-55">
                <a:latin typeface="Verdana"/>
                <a:cs typeface="Verdana"/>
              </a:rPr>
              <a:t>solutions.</a:t>
            </a:r>
            <a:r>
              <a:rPr dirty="0" sz="1850" spc="-200">
                <a:latin typeface="Verdana"/>
                <a:cs typeface="Verdana"/>
              </a:rPr>
              <a:t> </a:t>
            </a:r>
            <a:r>
              <a:rPr dirty="0" sz="1850" spc="-10">
                <a:latin typeface="Verdana"/>
                <a:cs typeface="Verdana"/>
              </a:rPr>
              <a:t>There </a:t>
            </a:r>
            <a:r>
              <a:rPr dirty="0" sz="1850" spc="-35">
                <a:latin typeface="Verdana"/>
                <a:cs typeface="Verdana"/>
              </a:rPr>
              <a:t>is</a:t>
            </a:r>
            <a:r>
              <a:rPr dirty="0" sz="1850" spc="-240">
                <a:latin typeface="Verdana"/>
                <a:cs typeface="Verdana"/>
              </a:rPr>
              <a:t> </a:t>
            </a:r>
            <a:r>
              <a:rPr dirty="0" sz="1850" spc="-85">
                <a:latin typeface="Verdana"/>
                <a:cs typeface="Verdana"/>
              </a:rPr>
              <a:t>a</a:t>
            </a:r>
            <a:r>
              <a:rPr dirty="0" sz="1850" spc="-240">
                <a:latin typeface="Verdana"/>
                <a:cs typeface="Verdana"/>
              </a:rPr>
              <a:t> </a:t>
            </a:r>
            <a:r>
              <a:rPr dirty="0" sz="1850" spc="-45">
                <a:latin typeface="Verdana"/>
                <a:cs typeface="Verdana"/>
              </a:rPr>
              <a:t>need</a:t>
            </a:r>
            <a:r>
              <a:rPr dirty="0" sz="1850" spc="-240">
                <a:latin typeface="Verdana"/>
                <a:cs typeface="Verdana"/>
              </a:rPr>
              <a:t> </a:t>
            </a:r>
            <a:r>
              <a:rPr dirty="0" sz="1850" spc="-65">
                <a:latin typeface="Verdana"/>
                <a:cs typeface="Verdana"/>
              </a:rPr>
              <a:t>for</a:t>
            </a:r>
            <a:r>
              <a:rPr dirty="0" sz="1850" spc="-240">
                <a:latin typeface="Verdana"/>
                <a:cs typeface="Verdana"/>
              </a:rPr>
              <a:t> </a:t>
            </a:r>
            <a:r>
              <a:rPr dirty="0" sz="1850" spc="-70">
                <a:latin typeface="Verdana"/>
                <a:cs typeface="Verdana"/>
              </a:rPr>
              <a:t>reliable</a:t>
            </a:r>
            <a:r>
              <a:rPr dirty="0" sz="1850" spc="-240">
                <a:latin typeface="Verdana"/>
                <a:cs typeface="Verdana"/>
              </a:rPr>
              <a:t> </a:t>
            </a:r>
            <a:r>
              <a:rPr dirty="0" sz="1850" spc="-75">
                <a:latin typeface="Verdana"/>
                <a:cs typeface="Verdana"/>
              </a:rPr>
              <a:t>real-</a:t>
            </a:r>
            <a:r>
              <a:rPr dirty="0" sz="1850" spc="-90">
                <a:latin typeface="Verdana"/>
                <a:cs typeface="Verdana"/>
              </a:rPr>
              <a:t>time</a:t>
            </a:r>
            <a:r>
              <a:rPr dirty="0" sz="1850" spc="-240">
                <a:latin typeface="Verdana"/>
                <a:cs typeface="Verdana"/>
              </a:rPr>
              <a:t> </a:t>
            </a:r>
            <a:r>
              <a:rPr dirty="0" sz="1850" spc="-45">
                <a:latin typeface="Verdana"/>
                <a:cs typeface="Verdana"/>
              </a:rPr>
              <a:t>counting</a:t>
            </a:r>
            <a:r>
              <a:rPr dirty="0" sz="1850" spc="-240">
                <a:latin typeface="Verdana"/>
                <a:cs typeface="Verdana"/>
              </a:rPr>
              <a:t> </a:t>
            </a:r>
            <a:r>
              <a:rPr dirty="0" sz="1850" spc="-65">
                <a:latin typeface="Verdana"/>
                <a:cs typeface="Verdana"/>
              </a:rPr>
              <a:t>systems</a:t>
            </a:r>
            <a:r>
              <a:rPr dirty="0" sz="1850" spc="-240">
                <a:latin typeface="Verdana"/>
                <a:cs typeface="Verdana"/>
              </a:rPr>
              <a:t> </a:t>
            </a:r>
            <a:r>
              <a:rPr dirty="0" sz="1850" spc="-60">
                <a:latin typeface="Verdana"/>
                <a:cs typeface="Verdana"/>
              </a:rPr>
              <a:t>tailored</a:t>
            </a:r>
            <a:r>
              <a:rPr dirty="0" sz="1850" spc="-240">
                <a:latin typeface="Verdana"/>
                <a:cs typeface="Verdana"/>
              </a:rPr>
              <a:t> </a:t>
            </a:r>
            <a:r>
              <a:rPr dirty="0" sz="1850" spc="-25">
                <a:latin typeface="Verdana"/>
                <a:cs typeface="Verdana"/>
              </a:rPr>
              <a:t>to </a:t>
            </a:r>
            <a:r>
              <a:rPr dirty="0" sz="1850" spc="-65">
                <a:latin typeface="Verdana"/>
                <a:cs typeface="Verdana"/>
              </a:rPr>
              <a:t>retail</a:t>
            </a:r>
            <a:r>
              <a:rPr dirty="0" sz="1850" spc="-240">
                <a:latin typeface="Verdana"/>
                <a:cs typeface="Verdana"/>
              </a:rPr>
              <a:t> </a:t>
            </a:r>
            <a:r>
              <a:rPr dirty="0" sz="1850" spc="-90">
                <a:latin typeface="Verdana"/>
                <a:cs typeface="Verdana"/>
              </a:rPr>
              <a:t>environments.</a:t>
            </a:r>
            <a:r>
              <a:rPr dirty="0" sz="1850" spc="-235">
                <a:latin typeface="Verdana"/>
                <a:cs typeface="Verdana"/>
              </a:rPr>
              <a:t> </a:t>
            </a:r>
            <a:r>
              <a:rPr dirty="0" sz="1850" spc="-40">
                <a:latin typeface="Verdana"/>
                <a:cs typeface="Verdana"/>
              </a:rPr>
              <a:t>The</a:t>
            </a:r>
            <a:r>
              <a:rPr dirty="0" sz="1850" spc="-240">
                <a:latin typeface="Verdana"/>
                <a:cs typeface="Verdana"/>
              </a:rPr>
              <a:t> </a:t>
            </a:r>
            <a:r>
              <a:rPr dirty="0" sz="1850" spc="-40">
                <a:latin typeface="Verdana"/>
                <a:cs typeface="Verdana"/>
              </a:rPr>
              <a:t>absence</a:t>
            </a:r>
            <a:r>
              <a:rPr dirty="0" sz="1850" spc="-235">
                <a:latin typeface="Verdana"/>
                <a:cs typeface="Verdana"/>
              </a:rPr>
              <a:t> </a:t>
            </a:r>
            <a:r>
              <a:rPr dirty="0" sz="1850" spc="-10">
                <a:latin typeface="Verdana"/>
                <a:cs typeface="Verdana"/>
              </a:rPr>
              <a:t>of</a:t>
            </a:r>
            <a:r>
              <a:rPr dirty="0" sz="1850" spc="-235">
                <a:latin typeface="Verdana"/>
                <a:cs typeface="Verdana"/>
              </a:rPr>
              <a:t> </a:t>
            </a:r>
            <a:r>
              <a:rPr dirty="0" sz="1850" spc="-20">
                <a:latin typeface="Verdana"/>
                <a:cs typeface="Verdana"/>
              </a:rPr>
              <a:t>such</a:t>
            </a:r>
            <a:r>
              <a:rPr dirty="0" sz="1850" spc="-240">
                <a:latin typeface="Verdana"/>
                <a:cs typeface="Verdana"/>
              </a:rPr>
              <a:t> </a:t>
            </a:r>
            <a:r>
              <a:rPr dirty="0" sz="1850" spc="-35">
                <a:latin typeface="Verdana"/>
                <a:cs typeface="Verdana"/>
              </a:rPr>
              <a:t>solutions</a:t>
            </a:r>
            <a:r>
              <a:rPr dirty="0" sz="1850" spc="-235">
                <a:latin typeface="Verdana"/>
                <a:cs typeface="Verdana"/>
              </a:rPr>
              <a:t> </a:t>
            </a:r>
            <a:r>
              <a:rPr dirty="0" sz="1850" spc="-10">
                <a:latin typeface="Verdana"/>
                <a:cs typeface="Verdana"/>
              </a:rPr>
              <a:t>hinders </a:t>
            </a:r>
            <a:r>
              <a:rPr dirty="0" sz="1850" spc="-70">
                <a:latin typeface="Verdana"/>
                <a:cs typeface="Verdana"/>
              </a:rPr>
              <a:t>retailers'</a:t>
            </a:r>
            <a:r>
              <a:rPr dirty="0" sz="1850" spc="-245">
                <a:latin typeface="Verdana"/>
                <a:cs typeface="Verdana"/>
              </a:rPr>
              <a:t> </a:t>
            </a:r>
            <a:r>
              <a:rPr dirty="0" sz="1850" spc="-75">
                <a:latin typeface="Verdana"/>
                <a:cs typeface="Verdana"/>
              </a:rPr>
              <a:t>ability</a:t>
            </a:r>
            <a:r>
              <a:rPr dirty="0" sz="1850" spc="-240">
                <a:latin typeface="Verdana"/>
                <a:cs typeface="Verdana"/>
              </a:rPr>
              <a:t> </a:t>
            </a:r>
            <a:r>
              <a:rPr dirty="0" sz="1850" spc="-30">
                <a:latin typeface="Verdana"/>
                <a:cs typeface="Verdana"/>
              </a:rPr>
              <a:t>to</a:t>
            </a:r>
            <a:r>
              <a:rPr dirty="0" sz="1850" spc="-240">
                <a:latin typeface="Verdana"/>
                <a:cs typeface="Verdana"/>
              </a:rPr>
              <a:t> </a:t>
            </a:r>
            <a:r>
              <a:rPr dirty="0" sz="1850" spc="-90">
                <a:latin typeface="Verdana"/>
                <a:cs typeface="Verdana"/>
              </a:rPr>
              <a:t>manage</a:t>
            </a:r>
            <a:r>
              <a:rPr dirty="0" sz="1850" spc="-240">
                <a:latin typeface="Verdana"/>
                <a:cs typeface="Verdana"/>
              </a:rPr>
              <a:t> </a:t>
            </a:r>
            <a:r>
              <a:rPr dirty="0" sz="1850" spc="-55">
                <a:latin typeface="Verdana"/>
                <a:cs typeface="Verdana"/>
              </a:rPr>
              <a:t>customer</a:t>
            </a:r>
            <a:r>
              <a:rPr dirty="0" sz="1850" spc="-240">
                <a:latin typeface="Verdana"/>
                <a:cs typeface="Verdana"/>
              </a:rPr>
              <a:t> </a:t>
            </a:r>
            <a:r>
              <a:rPr dirty="0" sz="1850" spc="-55">
                <a:latin typeface="Verdana"/>
                <a:cs typeface="Verdana"/>
              </a:rPr>
              <a:t>ﬂow</a:t>
            </a:r>
            <a:r>
              <a:rPr dirty="0" sz="1850" spc="-245">
                <a:latin typeface="Verdana"/>
                <a:cs typeface="Verdana"/>
              </a:rPr>
              <a:t> </a:t>
            </a:r>
            <a:r>
              <a:rPr dirty="0" sz="1850" spc="-75">
                <a:latin typeface="Verdana"/>
                <a:cs typeface="Verdana"/>
              </a:rPr>
              <a:t>and</a:t>
            </a:r>
            <a:r>
              <a:rPr dirty="0" sz="1850" spc="-240">
                <a:latin typeface="Verdana"/>
                <a:cs typeface="Verdana"/>
              </a:rPr>
              <a:t> </a:t>
            </a:r>
            <a:r>
              <a:rPr dirty="0" sz="1850" spc="-10">
                <a:latin typeface="Verdana"/>
                <a:cs typeface="Verdana"/>
              </a:rPr>
              <a:t>streamline </a:t>
            </a:r>
            <a:r>
              <a:rPr dirty="0" sz="1850" spc="-65">
                <a:latin typeface="Verdana"/>
                <a:cs typeface="Verdana"/>
              </a:rPr>
              <a:t>operations.</a:t>
            </a:r>
            <a:r>
              <a:rPr dirty="0" sz="1850" spc="-225">
                <a:latin typeface="Verdana"/>
                <a:cs typeface="Verdana"/>
              </a:rPr>
              <a:t> </a:t>
            </a:r>
            <a:r>
              <a:rPr dirty="0" sz="1850" spc="-70">
                <a:latin typeface="Verdana"/>
                <a:cs typeface="Verdana"/>
              </a:rPr>
              <a:t>Thus,</a:t>
            </a:r>
            <a:r>
              <a:rPr dirty="0" sz="1850" spc="-225">
                <a:latin typeface="Verdana"/>
                <a:cs typeface="Verdana"/>
              </a:rPr>
              <a:t> </a:t>
            </a:r>
            <a:r>
              <a:rPr dirty="0" sz="1850" spc="-25">
                <a:latin typeface="Verdana"/>
                <a:cs typeface="Verdana"/>
              </a:rPr>
              <a:t>the</a:t>
            </a:r>
            <a:r>
              <a:rPr dirty="0" sz="1850" spc="-225">
                <a:latin typeface="Verdana"/>
                <a:cs typeface="Verdana"/>
              </a:rPr>
              <a:t> </a:t>
            </a:r>
            <a:r>
              <a:rPr dirty="0" sz="1850" spc="-90">
                <a:latin typeface="Verdana"/>
                <a:cs typeface="Verdana"/>
              </a:rPr>
              <a:t>problem</a:t>
            </a:r>
            <a:r>
              <a:rPr dirty="0" sz="1850" spc="-225">
                <a:latin typeface="Verdana"/>
                <a:cs typeface="Verdana"/>
              </a:rPr>
              <a:t> </a:t>
            </a:r>
            <a:r>
              <a:rPr dirty="0" sz="1850" spc="-55">
                <a:latin typeface="Verdana"/>
                <a:cs typeface="Verdana"/>
              </a:rPr>
              <a:t>statement</a:t>
            </a:r>
            <a:r>
              <a:rPr dirty="0" sz="1850" spc="-225">
                <a:latin typeface="Verdana"/>
                <a:cs typeface="Verdana"/>
              </a:rPr>
              <a:t> </a:t>
            </a:r>
            <a:r>
              <a:rPr dirty="0" sz="1850" spc="-10">
                <a:latin typeface="Verdana"/>
                <a:cs typeface="Verdana"/>
              </a:rPr>
              <a:t>focuses</a:t>
            </a:r>
            <a:r>
              <a:rPr dirty="0" sz="1850" spc="-220">
                <a:latin typeface="Verdana"/>
                <a:cs typeface="Verdana"/>
              </a:rPr>
              <a:t> </a:t>
            </a:r>
            <a:r>
              <a:rPr dirty="0" sz="1850" spc="-25">
                <a:latin typeface="Verdana"/>
                <a:cs typeface="Verdana"/>
              </a:rPr>
              <a:t>on </a:t>
            </a:r>
            <a:r>
              <a:rPr dirty="0" sz="1850" spc="-70">
                <a:latin typeface="Verdana"/>
                <a:cs typeface="Verdana"/>
              </a:rPr>
              <a:t>developing</a:t>
            </a:r>
            <a:r>
              <a:rPr dirty="0" sz="1850" spc="-235">
                <a:latin typeface="Verdana"/>
                <a:cs typeface="Verdana"/>
              </a:rPr>
              <a:t> </a:t>
            </a:r>
            <a:r>
              <a:rPr dirty="0" sz="1850" spc="-40">
                <a:latin typeface="Verdana"/>
                <a:cs typeface="Verdana"/>
              </a:rPr>
              <a:t>precise</a:t>
            </a:r>
            <a:r>
              <a:rPr dirty="0" sz="1850" spc="-235">
                <a:latin typeface="Verdana"/>
                <a:cs typeface="Verdana"/>
              </a:rPr>
              <a:t> </a:t>
            </a:r>
            <a:r>
              <a:rPr dirty="0" sz="1850" spc="-75">
                <a:latin typeface="Verdana"/>
                <a:cs typeface="Verdana"/>
              </a:rPr>
              <a:t>and</a:t>
            </a:r>
            <a:r>
              <a:rPr dirty="0" sz="1850" spc="-235">
                <a:latin typeface="Verdana"/>
                <a:cs typeface="Verdana"/>
              </a:rPr>
              <a:t> </a:t>
            </a:r>
            <a:r>
              <a:rPr dirty="0" sz="1850" spc="-105">
                <a:latin typeface="Verdana"/>
                <a:cs typeface="Verdana"/>
              </a:rPr>
              <a:t>eicient</a:t>
            </a:r>
            <a:r>
              <a:rPr dirty="0" sz="1850" spc="-229">
                <a:latin typeface="Verdana"/>
                <a:cs typeface="Verdana"/>
              </a:rPr>
              <a:t> </a:t>
            </a:r>
            <a:r>
              <a:rPr dirty="0" sz="1850" spc="-40">
                <a:latin typeface="Verdana"/>
                <a:cs typeface="Verdana"/>
              </a:rPr>
              <a:t>people</a:t>
            </a:r>
            <a:r>
              <a:rPr dirty="0" sz="1850" spc="-235">
                <a:latin typeface="Verdana"/>
                <a:cs typeface="Verdana"/>
              </a:rPr>
              <a:t> </a:t>
            </a:r>
            <a:r>
              <a:rPr dirty="0" sz="1850" spc="-45">
                <a:latin typeface="Verdana"/>
                <a:cs typeface="Verdana"/>
              </a:rPr>
              <a:t>counting</a:t>
            </a:r>
            <a:r>
              <a:rPr dirty="0" sz="1850" spc="-235">
                <a:latin typeface="Verdana"/>
                <a:cs typeface="Verdana"/>
              </a:rPr>
              <a:t> </a:t>
            </a:r>
            <a:r>
              <a:rPr dirty="0" sz="1850" spc="-10">
                <a:latin typeface="Verdana"/>
                <a:cs typeface="Verdana"/>
              </a:rPr>
              <a:t>methods </a:t>
            </a:r>
            <a:r>
              <a:rPr dirty="0" sz="1850" spc="-40">
                <a:latin typeface="Verdana"/>
                <a:cs typeface="Verdana"/>
              </a:rPr>
              <a:t>suited</a:t>
            </a:r>
            <a:r>
              <a:rPr dirty="0" sz="1850" spc="-235">
                <a:latin typeface="Verdana"/>
                <a:cs typeface="Verdana"/>
              </a:rPr>
              <a:t> </a:t>
            </a:r>
            <a:r>
              <a:rPr dirty="0" sz="1850" spc="-65">
                <a:latin typeface="Verdana"/>
                <a:cs typeface="Verdana"/>
              </a:rPr>
              <a:t>for</a:t>
            </a:r>
            <a:r>
              <a:rPr dirty="0" sz="1850" spc="-229">
                <a:latin typeface="Verdana"/>
                <a:cs typeface="Verdana"/>
              </a:rPr>
              <a:t> </a:t>
            </a:r>
            <a:r>
              <a:rPr dirty="0" sz="1850" spc="-85">
                <a:latin typeface="Verdana"/>
                <a:cs typeface="Verdana"/>
              </a:rPr>
              <a:t>retail,</a:t>
            </a:r>
            <a:r>
              <a:rPr dirty="0" sz="1850" spc="-235">
                <a:latin typeface="Verdana"/>
                <a:cs typeface="Verdana"/>
              </a:rPr>
              <a:t> </a:t>
            </a:r>
            <a:r>
              <a:rPr dirty="0" sz="1850" spc="-70">
                <a:latin typeface="Verdana"/>
                <a:cs typeface="Verdana"/>
              </a:rPr>
              <a:t>enabling</a:t>
            </a:r>
            <a:r>
              <a:rPr dirty="0" sz="1850" spc="-229">
                <a:latin typeface="Verdana"/>
                <a:cs typeface="Verdana"/>
              </a:rPr>
              <a:t> </a:t>
            </a:r>
            <a:r>
              <a:rPr dirty="0" sz="1850" spc="-135">
                <a:latin typeface="Verdana"/>
                <a:cs typeface="Verdana"/>
              </a:rPr>
              <a:t>beer</a:t>
            </a:r>
            <a:r>
              <a:rPr dirty="0" sz="1850" spc="-235">
                <a:latin typeface="Verdana"/>
                <a:cs typeface="Verdana"/>
              </a:rPr>
              <a:t> </a:t>
            </a:r>
            <a:r>
              <a:rPr dirty="0" sz="1850" spc="-135">
                <a:latin typeface="Verdana"/>
                <a:cs typeface="Verdana"/>
              </a:rPr>
              <a:t>staing,</a:t>
            </a:r>
            <a:r>
              <a:rPr dirty="0" sz="1850" spc="-229">
                <a:latin typeface="Verdana"/>
                <a:cs typeface="Verdana"/>
              </a:rPr>
              <a:t> </a:t>
            </a:r>
            <a:r>
              <a:rPr dirty="0" sz="1850" spc="-10">
                <a:latin typeface="Verdana"/>
                <a:cs typeface="Verdana"/>
              </a:rPr>
              <a:t>inventory </a:t>
            </a:r>
            <a:r>
              <a:rPr dirty="0" sz="1850" spc="-100">
                <a:latin typeface="Verdana"/>
                <a:cs typeface="Verdana"/>
              </a:rPr>
              <a:t>management,</a:t>
            </a:r>
            <a:r>
              <a:rPr dirty="0" sz="1850" spc="-235">
                <a:latin typeface="Verdana"/>
                <a:cs typeface="Verdana"/>
              </a:rPr>
              <a:t> </a:t>
            </a:r>
            <a:r>
              <a:rPr dirty="0" sz="1850" spc="-75">
                <a:latin typeface="Verdana"/>
                <a:cs typeface="Verdana"/>
              </a:rPr>
              <a:t>and</a:t>
            </a:r>
            <a:r>
              <a:rPr dirty="0" sz="1850" spc="-229">
                <a:latin typeface="Verdana"/>
                <a:cs typeface="Verdana"/>
              </a:rPr>
              <a:t> </a:t>
            </a:r>
            <a:r>
              <a:rPr dirty="0" sz="1850" spc="-100">
                <a:latin typeface="Verdana"/>
                <a:cs typeface="Verdana"/>
              </a:rPr>
              <a:t>overall</a:t>
            </a:r>
            <a:r>
              <a:rPr dirty="0" sz="1850" spc="-229">
                <a:latin typeface="Verdana"/>
                <a:cs typeface="Verdana"/>
              </a:rPr>
              <a:t> </a:t>
            </a:r>
            <a:r>
              <a:rPr dirty="0" sz="1850" spc="-45">
                <a:latin typeface="Verdana"/>
                <a:cs typeface="Verdana"/>
              </a:rPr>
              <a:t>store</a:t>
            </a:r>
            <a:r>
              <a:rPr dirty="0" sz="1850" spc="-229">
                <a:latin typeface="Verdana"/>
                <a:cs typeface="Verdana"/>
              </a:rPr>
              <a:t> </a:t>
            </a:r>
            <a:r>
              <a:rPr dirty="0" sz="1850" spc="-20">
                <a:latin typeface="Verdana"/>
                <a:cs typeface="Verdana"/>
              </a:rPr>
              <a:t>eiciency.</a:t>
            </a:r>
            <a:endParaRPr sz="18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6998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52637" y="629247"/>
            <a:ext cx="14382749" cy="29051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74678" y="4127798"/>
            <a:ext cx="7538084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880"/>
              <a:t>Project</a:t>
            </a:r>
            <a:r>
              <a:rPr dirty="0" spc="-95"/>
              <a:t> </a:t>
            </a:r>
            <a:r>
              <a:rPr dirty="0" spc="830"/>
              <a:t>Overview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4088345" y="5262105"/>
            <a:ext cx="10110470" cy="28924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 marL="12065" marR="5080">
              <a:lnSpc>
                <a:spcPct val="126899"/>
              </a:lnSpc>
              <a:spcBef>
                <a:spcPts val="125"/>
              </a:spcBef>
            </a:pPr>
            <a:r>
              <a:rPr dirty="0" sz="1850" spc="-45">
                <a:latin typeface="Verdana"/>
                <a:cs typeface="Verdana"/>
              </a:rPr>
              <a:t>This</a:t>
            </a:r>
            <a:r>
              <a:rPr dirty="0" sz="1850" spc="-245">
                <a:latin typeface="Verdana"/>
                <a:cs typeface="Verdana"/>
              </a:rPr>
              <a:t> </a:t>
            </a:r>
            <a:r>
              <a:rPr dirty="0" sz="1850" spc="-50">
                <a:latin typeface="Verdana"/>
                <a:cs typeface="Verdana"/>
              </a:rPr>
              <a:t>project</a:t>
            </a:r>
            <a:r>
              <a:rPr dirty="0" sz="1850" spc="-245">
                <a:latin typeface="Verdana"/>
                <a:cs typeface="Verdana"/>
              </a:rPr>
              <a:t> </a:t>
            </a:r>
            <a:r>
              <a:rPr dirty="0" sz="1850" spc="-95">
                <a:latin typeface="Verdana"/>
                <a:cs typeface="Verdana"/>
              </a:rPr>
              <a:t>aims</a:t>
            </a:r>
            <a:r>
              <a:rPr dirty="0" sz="1850" spc="-245">
                <a:latin typeface="Verdana"/>
                <a:cs typeface="Verdana"/>
              </a:rPr>
              <a:t> </a:t>
            </a:r>
            <a:r>
              <a:rPr dirty="0" sz="1850" spc="-30">
                <a:latin typeface="Verdana"/>
                <a:cs typeface="Verdana"/>
              </a:rPr>
              <a:t>to</a:t>
            </a:r>
            <a:r>
              <a:rPr dirty="0" sz="1850" spc="-245">
                <a:latin typeface="Verdana"/>
                <a:cs typeface="Verdana"/>
              </a:rPr>
              <a:t> </a:t>
            </a:r>
            <a:r>
              <a:rPr dirty="0" sz="1850" spc="-70">
                <a:latin typeface="Verdana"/>
                <a:cs typeface="Verdana"/>
              </a:rPr>
              <a:t>develop</a:t>
            </a:r>
            <a:r>
              <a:rPr dirty="0" sz="1850" spc="-245">
                <a:latin typeface="Verdana"/>
                <a:cs typeface="Verdana"/>
              </a:rPr>
              <a:t> </a:t>
            </a:r>
            <a:r>
              <a:rPr dirty="0" sz="1850" spc="-85">
                <a:latin typeface="Verdana"/>
                <a:cs typeface="Verdana"/>
              </a:rPr>
              <a:t>a</a:t>
            </a:r>
            <a:r>
              <a:rPr dirty="0" sz="1850" spc="-245">
                <a:latin typeface="Verdana"/>
                <a:cs typeface="Verdana"/>
              </a:rPr>
              <a:t> </a:t>
            </a:r>
            <a:r>
              <a:rPr dirty="0" sz="1850" spc="-75">
                <a:latin typeface="Verdana"/>
                <a:cs typeface="Verdana"/>
              </a:rPr>
              <a:t>real-</a:t>
            </a:r>
            <a:r>
              <a:rPr dirty="0" sz="1850" spc="-90">
                <a:latin typeface="Verdana"/>
                <a:cs typeface="Verdana"/>
              </a:rPr>
              <a:t>time</a:t>
            </a:r>
            <a:r>
              <a:rPr dirty="0" sz="1850" spc="-245">
                <a:latin typeface="Verdana"/>
                <a:cs typeface="Verdana"/>
              </a:rPr>
              <a:t> </a:t>
            </a:r>
            <a:r>
              <a:rPr dirty="0" sz="1850" spc="-40">
                <a:latin typeface="Verdana"/>
                <a:cs typeface="Verdana"/>
              </a:rPr>
              <a:t>people</a:t>
            </a:r>
            <a:r>
              <a:rPr dirty="0" sz="1850" spc="-240">
                <a:latin typeface="Verdana"/>
                <a:cs typeface="Verdana"/>
              </a:rPr>
              <a:t> </a:t>
            </a:r>
            <a:r>
              <a:rPr dirty="0" sz="1850" spc="-45">
                <a:latin typeface="Verdana"/>
                <a:cs typeface="Verdana"/>
              </a:rPr>
              <a:t>counting</a:t>
            </a:r>
            <a:r>
              <a:rPr dirty="0" sz="1850" spc="-245">
                <a:latin typeface="Verdana"/>
                <a:cs typeface="Verdana"/>
              </a:rPr>
              <a:t> </a:t>
            </a:r>
            <a:r>
              <a:rPr dirty="0" sz="1850" spc="-75">
                <a:latin typeface="Verdana"/>
                <a:cs typeface="Verdana"/>
              </a:rPr>
              <a:t>system</a:t>
            </a:r>
            <a:r>
              <a:rPr dirty="0" sz="1850" spc="-245">
                <a:latin typeface="Verdana"/>
                <a:cs typeface="Verdana"/>
              </a:rPr>
              <a:t> </a:t>
            </a:r>
            <a:r>
              <a:rPr dirty="0" sz="1850" spc="-60">
                <a:latin typeface="Verdana"/>
                <a:cs typeface="Verdana"/>
              </a:rPr>
              <a:t>tailored</a:t>
            </a:r>
            <a:r>
              <a:rPr dirty="0" sz="1850" spc="-245">
                <a:latin typeface="Verdana"/>
                <a:cs typeface="Verdana"/>
              </a:rPr>
              <a:t> </a:t>
            </a:r>
            <a:r>
              <a:rPr dirty="0" sz="1850" spc="-30">
                <a:latin typeface="Verdana"/>
                <a:cs typeface="Verdana"/>
              </a:rPr>
              <a:t>to</a:t>
            </a:r>
            <a:r>
              <a:rPr dirty="0" sz="1850" spc="-245">
                <a:latin typeface="Verdana"/>
                <a:cs typeface="Verdana"/>
              </a:rPr>
              <a:t> </a:t>
            </a:r>
            <a:r>
              <a:rPr dirty="0" sz="1850" spc="-25">
                <a:latin typeface="Verdana"/>
                <a:cs typeface="Verdana"/>
              </a:rPr>
              <a:t>the</a:t>
            </a:r>
            <a:r>
              <a:rPr dirty="0" sz="1850" spc="-245">
                <a:latin typeface="Verdana"/>
                <a:cs typeface="Verdana"/>
              </a:rPr>
              <a:t> </a:t>
            </a:r>
            <a:r>
              <a:rPr dirty="0" sz="1850" spc="-35">
                <a:latin typeface="Verdana"/>
                <a:cs typeface="Verdana"/>
              </a:rPr>
              <a:t>needs</a:t>
            </a:r>
            <a:r>
              <a:rPr dirty="0" sz="1850" spc="-245">
                <a:latin typeface="Verdana"/>
                <a:cs typeface="Verdana"/>
              </a:rPr>
              <a:t> </a:t>
            </a:r>
            <a:r>
              <a:rPr dirty="0" sz="1850" spc="-10">
                <a:latin typeface="Verdana"/>
                <a:cs typeface="Verdana"/>
              </a:rPr>
              <a:t>of</a:t>
            </a:r>
            <a:r>
              <a:rPr dirty="0" sz="1850" spc="-240">
                <a:latin typeface="Verdana"/>
                <a:cs typeface="Verdana"/>
              </a:rPr>
              <a:t> </a:t>
            </a:r>
            <a:r>
              <a:rPr dirty="0" sz="1850" spc="-25">
                <a:latin typeface="Verdana"/>
                <a:cs typeface="Verdana"/>
              </a:rPr>
              <a:t>the </a:t>
            </a:r>
            <a:r>
              <a:rPr dirty="0" sz="1850" spc="-65">
                <a:latin typeface="Verdana"/>
                <a:cs typeface="Verdana"/>
              </a:rPr>
              <a:t>retail</a:t>
            </a:r>
            <a:r>
              <a:rPr dirty="0" sz="1850" spc="-240">
                <a:latin typeface="Verdana"/>
                <a:cs typeface="Verdana"/>
              </a:rPr>
              <a:t> </a:t>
            </a:r>
            <a:r>
              <a:rPr dirty="0" sz="1850" spc="-100">
                <a:latin typeface="Verdana"/>
                <a:cs typeface="Verdana"/>
              </a:rPr>
              <a:t>industry.</a:t>
            </a:r>
            <a:r>
              <a:rPr dirty="0" sz="1850" spc="-235">
                <a:latin typeface="Verdana"/>
                <a:cs typeface="Verdana"/>
              </a:rPr>
              <a:t> </a:t>
            </a:r>
            <a:r>
              <a:rPr dirty="0" sz="1850" spc="-85">
                <a:latin typeface="Verdana"/>
                <a:cs typeface="Verdana"/>
              </a:rPr>
              <a:t>Leveraging</a:t>
            </a:r>
            <a:r>
              <a:rPr dirty="0" sz="1850" spc="-235">
                <a:latin typeface="Verdana"/>
                <a:cs typeface="Verdana"/>
              </a:rPr>
              <a:t> </a:t>
            </a:r>
            <a:r>
              <a:rPr dirty="0" sz="1850" spc="-70">
                <a:latin typeface="Verdana"/>
                <a:cs typeface="Verdana"/>
              </a:rPr>
              <a:t>advanced</a:t>
            </a:r>
            <a:r>
              <a:rPr dirty="0" sz="1850" spc="-235">
                <a:latin typeface="Verdana"/>
                <a:cs typeface="Verdana"/>
              </a:rPr>
              <a:t> </a:t>
            </a:r>
            <a:r>
              <a:rPr dirty="0" sz="1850" spc="-65">
                <a:latin typeface="Verdana"/>
                <a:cs typeface="Verdana"/>
              </a:rPr>
              <a:t>computer</a:t>
            </a:r>
            <a:r>
              <a:rPr dirty="0" sz="1850" spc="-240">
                <a:latin typeface="Verdana"/>
                <a:cs typeface="Verdana"/>
              </a:rPr>
              <a:t> </a:t>
            </a:r>
            <a:r>
              <a:rPr dirty="0" sz="1850" spc="-70">
                <a:latin typeface="Verdana"/>
                <a:cs typeface="Verdana"/>
              </a:rPr>
              <a:t>vision</a:t>
            </a:r>
            <a:r>
              <a:rPr dirty="0" sz="1850" spc="-235">
                <a:latin typeface="Verdana"/>
                <a:cs typeface="Verdana"/>
              </a:rPr>
              <a:t> </a:t>
            </a:r>
            <a:r>
              <a:rPr dirty="0" sz="1850" spc="-50">
                <a:latin typeface="Verdana"/>
                <a:cs typeface="Verdana"/>
              </a:rPr>
              <a:t>techniques,</a:t>
            </a:r>
            <a:r>
              <a:rPr dirty="0" sz="1850" spc="-235">
                <a:latin typeface="Verdana"/>
                <a:cs typeface="Verdana"/>
              </a:rPr>
              <a:t> </a:t>
            </a:r>
            <a:r>
              <a:rPr dirty="0" sz="1850" spc="-20">
                <a:latin typeface="Verdana"/>
                <a:cs typeface="Verdana"/>
              </a:rPr>
              <a:t>such</a:t>
            </a:r>
            <a:r>
              <a:rPr dirty="0" sz="1850" spc="-235">
                <a:latin typeface="Verdana"/>
                <a:cs typeface="Verdana"/>
              </a:rPr>
              <a:t> </a:t>
            </a:r>
            <a:r>
              <a:rPr dirty="0" sz="1850" spc="-35">
                <a:latin typeface="Verdana"/>
                <a:cs typeface="Verdana"/>
              </a:rPr>
              <a:t>as</a:t>
            </a:r>
            <a:r>
              <a:rPr dirty="0" sz="1850" spc="-240">
                <a:latin typeface="Verdana"/>
                <a:cs typeface="Verdana"/>
              </a:rPr>
              <a:t> </a:t>
            </a:r>
            <a:r>
              <a:rPr dirty="0" sz="1850" spc="-130">
                <a:latin typeface="Verdana"/>
                <a:cs typeface="Verdana"/>
              </a:rPr>
              <a:t>YOLO</a:t>
            </a:r>
            <a:r>
              <a:rPr dirty="0" sz="1850" spc="-235">
                <a:latin typeface="Verdana"/>
                <a:cs typeface="Verdana"/>
              </a:rPr>
              <a:t> </a:t>
            </a:r>
            <a:r>
              <a:rPr dirty="0" sz="1850" spc="-75">
                <a:latin typeface="Verdana"/>
                <a:cs typeface="Verdana"/>
              </a:rPr>
              <a:t>and</a:t>
            </a:r>
            <a:r>
              <a:rPr dirty="0" sz="1850" spc="-235">
                <a:latin typeface="Verdana"/>
                <a:cs typeface="Verdana"/>
              </a:rPr>
              <a:t> </a:t>
            </a:r>
            <a:r>
              <a:rPr dirty="0" sz="1850" spc="-10">
                <a:latin typeface="Verdana"/>
                <a:cs typeface="Verdana"/>
              </a:rPr>
              <a:t>OpenCV, </a:t>
            </a:r>
            <a:r>
              <a:rPr dirty="0" sz="1850" spc="-25">
                <a:latin typeface="Verdana"/>
                <a:cs typeface="Verdana"/>
              </a:rPr>
              <a:t>the</a:t>
            </a:r>
            <a:r>
              <a:rPr dirty="0" sz="1850" spc="-250">
                <a:latin typeface="Verdana"/>
                <a:cs typeface="Verdana"/>
              </a:rPr>
              <a:t> </a:t>
            </a:r>
            <a:r>
              <a:rPr dirty="0" sz="1850" spc="-75">
                <a:latin typeface="Verdana"/>
                <a:cs typeface="Verdana"/>
              </a:rPr>
              <a:t>system</a:t>
            </a:r>
            <a:r>
              <a:rPr dirty="0" sz="1850" spc="-235">
                <a:latin typeface="Verdana"/>
                <a:cs typeface="Verdana"/>
              </a:rPr>
              <a:t> </a:t>
            </a:r>
            <a:r>
              <a:rPr dirty="0" sz="1850" spc="-85">
                <a:latin typeface="Verdana"/>
                <a:cs typeface="Verdana"/>
              </a:rPr>
              <a:t>will</a:t>
            </a:r>
            <a:r>
              <a:rPr dirty="0" sz="1850" spc="-240">
                <a:latin typeface="Verdana"/>
                <a:cs typeface="Verdana"/>
              </a:rPr>
              <a:t> </a:t>
            </a:r>
            <a:r>
              <a:rPr dirty="0" sz="1850" spc="-55">
                <a:latin typeface="Verdana"/>
                <a:cs typeface="Verdana"/>
              </a:rPr>
              <a:t>accurately</a:t>
            </a:r>
            <a:r>
              <a:rPr dirty="0" sz="1850" spc="-235">
                <a:latin typeface="Verdana"/>
                <a:cs typeface="Verdana"/>
              </a:rPr>
              <a:t> </a:t>
            </a:r>
            <a:r>
              <a:rPr dirty="0" sz="1850" spc="-30">
                <a:latin typeface="Verdana"/>
                <a:cs typeface="Verdana"/>
              </a:rPr>
              <a:t>count</a:t>
            </a:r>
            <a:r>
              <a:rPr dirty="0" sz="1850" spc="-240">
                <a:latin typeface="Verdana"/>
                <a:cs typeface="Verdana"/>
              </a:rPr>
              <a:t> </a:t>
            </a:r>
            <a:r>
              <a:rPr dirty="0" sz="1850" spc="-55">
                <a:latin typeface="Verdana"/>
                <a:cs typeface="Verdana"/>
              </a:rPr>
              <a:t>customers</a:t>
            </a:r>
            <a:r>
              <a:rPr dirty="0" sz="1850" spc="-235">
                <a:latin typeface="Verdana"/>
                <a:cs typeface="Verdana"/>
              </a:rPr>
              <a:t> </a:t>
            </a:r>
            <a:r>
              <a:rPr dirty="0" sz="1850" spc="-65">
                <a:latin typeface="Verdana"/>
                <a:cs typeface="Verdana"/>
              </a:rPr>
              <a:t>entering</a:t>
            </a:r>
            <a:r>
              <a:rPr dirty="0" sz="1850" spc="-235">
                <a:latin typeface="Verdana"/>
                <a:cs typeface="Verdana"/>
              </a:rPr>
              <a:t> </a:t>
            </a:r>
            <a:r>
              <a:rPr dirty="0" sz="1850" spc="-75">
                <a:latin typeface="Verdana"/>
                <a:cs typeface="Verdana"/>
              </a:rPr>
              <a:t>and</a:t>
            </a:r>
            <a:r>
              <a:rPr dirty="0" sz="1850" spc="-240">
                <a:latin typeface="Verdana"/>
                <a:cs typeface="Verdana"/>
              </a:rPr>
              <a:t> </a:t>
            </a:r>
            <a:r>
              <a:rPr dirty="0" sz="1850" spc="-65">
                <a:latin typeface="Verdana"/>
                <a:cs typeface="Verdana"/>
              </a:rPr>
              <a:t>exiting</a:t>
            </a:r>
            <a:r>
              <a:rPr dirty="0" sz="1850" spc="-235">
                <a:latin typeface="Verdana"/>
                <a:cs typeface="Verdana"/>
              </a:rPr>
              <a:t> </a:t>
            </a:r>
            <a:r>
              <a:rPr dirty="0" sz="1850" spc="-65">
                <a:latin typeface="Verdana"/>
                <a:cs typeface="Verdana"/>
              </a:rPr>
              <a:t>retail</a:t>
            </a:r>
            <a:r>
              <a:rPr dirty="0" sz="1850" spc="-240">
                <a:latin typeface="Verdana"/>
                <a:cs typeface="Verdana"/>
              </a:rPr>
              <a:t> </a:t>
            </a:r>
            <a:r>
              <a:rPr dirty="0" sz="1850" spc="-60">
                <a:latin typeface="Verdana"/>
                <a:cs typeface="Verdana"/>
              </a:rPr>
              <a:t>stores.</a:t>
            </a:r>
            <a:r>
              <a:rPr dirty="0" sz="1850" spc="-229">
                <a:latin typeface="Verdana"/>
                <a:cs typeface="Verdana"/>
              </a:rPr>
              <a:t> </a:t>
            </a:r>
            <a:r>
              <a:rPr dirty="0" sz="1850" spc="-130">
                <a:latin typeface="Verdana"/>
                <a:cs typeface="Verdana"/>
              </a:rPr>
              <a:t>By</a:t>
            </a:r>
            <a:r>
              <a:rPr dirty="0" sz="1850" spc="-235">
                <a:latin typeface="Verdana"/>
                <a:cs typeface="Verdana"/>
              </a:rPr>
              <a:t> </a:t>
            </a:r>
            <a:r>
              <a:rPr dirty="0" sz="1850" spc="-10">
                <a:latin typeface="Verdana"/>
                <a:cs typeface="Verdana"/>
              </a:rPr>
              <a:t>providing </a:t>
            </a:r>
            <a:r>
              <a:rPr dirty="0" sz="1850" spc="-40">
                <a:latin typeface="Verdana"/>
                <a:cs typeface="Verdana"/>
              </a:rPr>
              <a:t>precise</a:t>
            </a:r>
            <a:r>
              <a:rPr dirty="0" sz="1850" spc="-240">
                <a:latin typeface="Verdana"/>
                <a:cs typeface="Verdana"/>
              </a:rPr>
              <a:t> </a:t>
            </a:r>
            <a:r>
              <a:rPr dirty="0" sz="1850" spc="-45">
                <a:latin typeface="Verdana"/>
                <a:cs typeface="Verdana"/>
              </a:rPr>
              <a:t>data</a:t>
            </a:r>
            <a:r>
              <a:rPr dirty="0" sz="1850" spc="-240">
                <a:latin typeface="Verdana"/>
                <a:cs typeface="Verdana"/>
              </a:rPr>
              <a:t> </a:t>
            </a:r>
            <a:r>
              <a:rPr dirty="0" sz="1850" spc="-55">
                <a:latin typeface="Verdana"/>
                <a:cs typeface="Verdana"/>
              </a:rPr>
              <a:t>on</a:t>
            </a:r>
            <a:r>
              <a:rPr dirty="0" sz="1850" spc="-240">
                <a:latin typeface="Verdana"/>
                <a:cs typeface="Verdana"/>
              </a:rPr>
              <a:t> </a:t>
            </a:r>
            <a:r>
              <a:rPr dirty="0" sz="1850" spc="-55">
                <a:latin typeface="Verdana"/>
                <a:cs typeface="Verdana"/>
              </a:rPr>
              <a:t>customer</a:t>
            </a:r>
            <a:r>
              <a:rPr dirty="0" sz="1850" spc="-240">
                <a:latin typeface="Verdana"/>
                <a:cs typeface="Verdana"/>
              </a:rPr>
              <a:t> </a:t>
            </a:r>
            <a:r>
              <a:rPr dirty="0" sz="1850" spc="-155">
                <a:latin typeface="Verdana"/>
                <a:cs typeface="Verdana"/>
              </a:rPr>
              <a:t>traic,</a:t>
            </a:r>
            <a:r>
              <a:rPr dirty="0" sz="1850" spc="-240">
                <a:latin typeface="Verdana"/>
                <a:cs typeface="Verdana"/>
              </a:rPr>
              <a:t> </a:t>
            </a:r>
            <a:r>
              <a:rPr dirty="0" sz="1850" spc="-25">
                <a:latin typeface="Verdana"/>
                <a:cs typeface="Verdana"/>
              </a:rPr>
              <a:t>the</a:t>
            </a:r>
            <a:r>
              <a:rPr dirty="0" sz="1850" spc="-240">
                <a:latin typeface="Verdana"/>
                <a:cs typeface="Verdana"/>
              </a:rPr>
              <a:t> </a:t>
            </a:r>
            <a:r>
              <a:rPr dirty="0" sz="1850" spc="-75">
                <a:latin typeface="Verdana"/>
                <a:cs typeface="Verdana"/>
              </a:rPr>
              <a:t>system</a:t>
            </a:r>
            <a:r>
              <a:rPr dirty="0" sz="1850" spc="-235">
                <a:latin typeface="Verdana"/>
                <a:cs typeface="Verdana"/>
              </a:rPr>
              <a:t> </a:t>
            </a:r>
            <a:r>
              <a:rPr dirty="0" sz="1850" spc="-85">
                <a:latin typeface="Verdana"/>
                <a:cs typeface="Verdana"/>
              </a:rPr>
              <a:t>will</a:t>
            </a:r>
            <a:r>
              <a:rPr dirty="0" sz="1850" spc="-240">
                <a:latin typeface="Verdana"/>
                <a:cs typeface="Verdana"/>
              </a:rPr>
              <a:t> </a:t>
            </a:r>
            <a:r>
              <a:rPr dirty="0" sz="1850" spc="-60">
                <a:latin typeface="Verdana"/>
                <a:cs typeface="Verdana"/>
              </a:rPr>
              <a:t>enable</a:t>
            </a:r>
            <a:r>
              <a:rPr dirty="0" sz="1850" spc="-240">
                <a:latin typeface="Verdana"/>
                <a:cs typeface="Verdana"/>
              </a:rPr>
              <a:t> </a:t>
            </a:r>
            <a:r>
              <a:rPr dirty="0" sz="1850" spc="-65">
                <a:latin typeface="Verdana"/>
                <a:cs typeface="Verdana"/>
              </a:rPr>
              <a:t>retailers</a:t>
            </a:r>
            <a:r>
              <a:rPr dirty="0" sz="1850" spc="-240">
                <a:latin typeface="Verdana"/>
                <a:cs typeface="Verdana"/>
              </a:rPr>
              <a:t> </a:t>
            </a:r>
            <a:r>
              <a:rPr dirty="0" sz="1850" spc="-30">
                <a:latin typeface="Verdana"/>
                <a:cs typeface="Verdana"/>
              </a:rPr>
              <a:t>to</a:t>
            </a:r>
            <a:r>
              <a:rPr dirty="0" sz="1850" spc="-240">
                <a:latin typeface="Verdana"/>
                <a:cs typeface="Verdana"/>
              </a:rPr>
              <a:t> </a:t>
            </a:r>
            <a:r>
              <a:rPr dirty="0" sz="1850" spc="-70">
                <a:latin typeface="Verdana"/>
                <a:cs typeface="Verdana"/>
              </a:rPr>
              <a:t>optimize</a:t>
            </a:r>
            <a:r>
              <a:rPr dirty="0" sz="1850" spc="-240">
                <a:latin typeface="Verdana"/>
                <a:cs typeface="Verdana"/>
              </a:rPr>
              <a:t> </a:t>
            </a:r>
            <a:r>
              <a:rPr dirty="0" sz="1850" spc="-125">
                <a:latin typeface="Verdana"/>
                <a:cs typeface="Verdana"/>
              </a:rPr>
              <a:t>staing</a:t>
            </a:r>
            <a:r>
              <a:rPr dirty="0" sz="1850" spc="-235">
                <a:latin typeface="Verdana"/>
                <a:cs typeface="Verdana"/>
              </a:rPr>
              <a:t> </a:t>
            </a:r>
            <a:r>
              <a:rPr dirty="0" sz="1850" spc="-10">
                <a:latin typeface="Verdana"/>
                <a:cs typeface="Verdana"/>
              </a:rPr>
              <a:t>levels, </a:t>
            </a:r>
            <a:r>
              <a:rPr dirty="0" sz="1850" spc="-114">
                <a:latin typeface="Verdana"/>
                <a:cs typeface="Verdana"/>
              </a:rPr>
              <a:t>improve</a:t>
            </a:r>
            <a:r>
              <a:rPr dirty="0" sz="1850" spc="-235">
                <a:latin typeface="Verdana"/>
                <a:cs typeface="Verdana"/>
              </a:rPr>
              <a:t> </a:t>
            </a:r>
            <a:r>
              <a:rPr dirty="0" sz="1850" spc="-90">
                <a:latin typeface="Verdana"/>
                <a:cs typeface="Verdana"/>
              </a:rPr>
              <a:t>inventory</a:t>
            </a:r>
            <a:r>
              <a:rPr dirty="0" sz="1850" spc="-229">
                <a:latin typeface="Verdana"/>
                <a:cs typeface="Verdana"/>
              </a:rPr>
              <a:t> </a:t>
            </a:r>
            <a:r>
              <a:rPr dirty="0" sz="1850" spc="-100">
                <a:latin typeface="Verdana"/>
                <a:cs typeface="Verdana"/>
              </a:rPr>
              <a:t>management,</a:t>
            </a:r>
            <a:r>
              <a:rPr dirty="0" sz="1850" spc="-229">
                <a:latin typeface="Verdana"/>
                <a:cs typeface="Verdana"/>
              </a:rPr>
              <a:t> </a:t>
            </a:r>
            <a:r>
              <a:rPr dirty="0" sz="1850" spc="-75">
                <a:latin typeface="Verdana"/>
                <a:cs typeface="Verdana"/>
              </a:rPr>
              <a:t>and</a:t>
            </a:r>
            <a:r>
              <a:rPr dirty="0" sz="1850" spc="-229">
                <a:latin typeface="Verdana"/>
                <a:cs typeface="Verdana"/>
              </a:rPr>
              <a:t> </a:t>
            </a:r>
            <a:r>
              <a:rPr dirty="0" sz="1850" spc="-50">
                <a:latin typeface="Verdana"/>
                <a:cs typeface="Verdana"/>
              </a:rPr>
              <a:t>enhance</a:t>
            </a:r>
            <a:r>
              <a:rPr dirty="0" sz="1850" spc="-229">
                <a:latin typeface="Verdana"/>
                <a:cs typeface="Verdana"/>
              </a:rPr>
              <a:t> </a:t>
            </a:r>
            <a:r>
              <a:rPr dirty="0" sz="1850" spc="-100">
                <a:latin typeface="Verdana"/>
                <a:cs typeface="Verdana"/>
              </a:rPr>
              <a:t>overall</a:t>
            </a:r>
            <a:r>
              <a:rPr dirty="0" sz="1850" spc="-235">
                <a:latin typeface="Verdana"/>
                <a:cs typeface="Verdana"/>
              </a:rPr>
              <a:t> </a:t>
            </a:r>
            <a:r>
              <a:rPr dirty="0" sz="1850" spc="-45">
                <a:latin typeface="Verdana"/>
                <a:cs typeface="Verdana"/>
              </a:rPr>
              <a:t>store</a:t>
            </a:r>
            <a:r>
              <a:rPr dirty="0" sz="1850" spc="-229">
                <a:latin typeface="Verdana"/>
                <a:cs typeface="Verdana"/>
              </a:rPr>
              <a:t> </a:t>
            </a:r>
            <a:r>
              <a:rPr dirty="0" sz="1850" spc="-135">
                <a:latin typeface="Verdana"/>
                <a:cs typeface="Verdana"/>
              </a:rPr>
              <a:t>eiciency.</a:t>
            </a:r>
            <a:r>
              <a:rPr dirty="0" sz="1850" spc="-229">
                <a:latin typeface="Verdana"/>
                <a:cs typeface="Verdana"/>
              </a:rPr>
              <a:t> </a:t>
            </a:r>
            <a:r>
              <a:rPr dirty="0" sz="1850" spc="-40">
                <a:latin typeface="Verdana"/>
                <a:cs typeface="Verdana"/>
              </a:rPr>
              <a:t>The</a:t>
            </a:r>
            <a:r>
              <a:rPr dirty="0" sz="1850" spc="-229">
                <a:latin typeface="Verdana"/>
                <a:cs typeface="Verdana"/>
              </a:rPr>
              <a:t> </a:t>
            </a:r>
            <a:r>
              <a:rPr dirty="0" sz="1850" spc="-65">
                <a:latin typeface="Verdana"/>
                <a:cs typeface="Verdana"/>
              </a:rPr>
              <a:t>project’s</a:t>
            </a:r>
            <a:r>
              <a:rPr dirty="0" sz="1850" spc="-229">
                <a:latin typeface="Verdana"/>
                <a:cs typeface="Verdana"/>
              </a:rPr>
              <a:t> </a:t>
            </a:r>
            <a:r>
              <a:rPr dirty="0" sz="1850" spc="-65">
                <a:latin typeface="Verdana"/>
                <a:cs typeface="Verdana"/>
              </a:rPr>
              <a:t>goal</a:t>
            </a:r>
            <a:r>
              <a:rPr dirty="0" sz="1850" spc="-229">
                <a:latin typeface="Verdana"/>
                <a:cs typeface="Verdana"/>
              </a:rPr>
              <a:t> </a:t>
            </a:r>
            <a:r>
              <a:rPr dirty="0" sz="1850" spc="-35">
                <a:latin typeface="Verdana"/>
                <a:cs typeface="Verdana"/>
              </a:rPr>
              <a:t>is</a:t>
            </a:r>
            <a:r>
              <a:rPr dirty="0" sz="1850" spc="-235">
                <a:latin typeface="Verdana"/>
                <a:cs typeface="Verdana"/>
              </a:rPr>
              <a:t> </a:t>
            </a:r>
            <a:r>
              <a:rPr dirty="0" sz="1850" spc="-25">
                <a:latin typeface="Verdana"/>
                <a:cs typeface="Verdana"/>
              </a:rPr>
              <a:t>to </a:t>
            </a:r>
            <a:r>
              <a:rPr dirty="0" sz="1850" spc="-50">
                <a:latin typeface="Verdana"/>
                <a:cs typeface="Verdana"/>
              </a:rPr>
              <a:t>address</a:t>
            </a:r>
            <a:r>
              <a:rPr dirty="0" sz="1850" spc="-235">
                <a:latin typeface="Verdana"/>
                <a:cs typeface="Verdana"/>
              </a:rPr>
              <a:t> </a:t>
            </a:r>
            <a:r>
              <a:rPr dirty="0" sz="1850" spc="-25">
                <a:latin typeface="Verdana"/>
                <a:cs typeface="Verdana"/>
              </a:rPr>
              <a:t>the</a:t>
            </a:r>
            <a:r>
              <a:rPr dirty="0" sz="1850" spc="-229">
                <a:latin typeface="Verdana"/>
                <a:cs typeface="Verdana"/>
              </a:rPr>
              <a:t> </a:t>
            </a:r>
            <a:r>
              <a:rPr dirty="0" sz="1850" spc="-55">
                <a:latin typeface="Verdana"/>
                <a:cs typeface="Verdana"/>
              </a:rPr>
              <a:t>shortcomings</a:t>
            </a:r>
            <a:r>
              <a:rPr dirty="0" sz="1850" spc="-235">
                <a:latin typeface="Verdana"/>
                <a:cs typeface="Verdana"/>
              </a:rPr>
              <a:t> </a:t>
            </a:r>
            <a:r>
              <a:rPr dirty="0" sz="1850" spc="-10">
                <a:latin typeface="Verdana"/>
                <a:cs typeface="Verdana"/>
              </a:rPr>
              <a:t>of</a:t>
            </a:r>
            <a:r>
              <a:rPr dirty="0" sz="1850" spc="-229">
                <a:latin typeface="Verdana"/>
                <a:cs typeface="Verdana"/>
              </a:rPr>
              <a:t> </a:t>
            </a:r>
            <a:r>
              <a:rPr dirty="0" sz="1850" spc="-65">
                <a:latin typeface="Verdana"/>
                <a:cs typeface="Verdana"/>
              </a:rPr>
              <a:t>traditional</a:t>
            </a:r>
            <a:r>
              <a:rPr dirty="0" sz="1850" spc="-235">
                <a:latin typeface="Verdana"/>
                <a:cs typeface="Verdana"/>
              </a:rPr>
              <a:t> </a:t>
            </a:r>
            <a:r>
              <a:rPr dirty="0" sz="1850" spc="-45">
                <a:latin typeface="Verdana"/>
                <a:cs typeface="Verdana"/>
              </a:rPr>
              <a:t>counting</a:t>
            </a:r>
            <a:r>
              <a:rPr dirty="0" sz="1850" spc="-229">
                <a:latin typeface="Verdana"/>
                <a:cs typeface="Verdana"/>
              </a:rPr>
              <a:t> </a:t>
            </a:r>
            <a:r>
              <a:rPr dirty="0" sz="1850" spc="-55">
                <a:latin typeface="Verdana"/>
                <a:cs typeface="Verdana"/>
              </a:rPr>
              <a:t>methods</a:t>
            </a:r>
            <a:r>
              <a:rPr dirty="0" sz="1850" spc="-235">
                <a:latin typeface="Verdana"/>
                <a:cs typeface="Verdana"/>
              </a:rPr>
              <a:t> </a:t>
            </a:r>
            <a:r>
              <a:rPr dirty="0" sz="1850" spc="-75">
                <a:latin typeface="Verdana"/>
                <a:cs typeface="Verdana"/>
              </a:rPr>
              <a:t>and</a:t>
            </a:r>
            <a:r>
              <a:rPr dirty="0" sz="1850" spc="-229">
                <a:latin typeface="Verdana"/>
                <a:cs typeface="Verdana"/>
              </a:rPr>
              <a:t> </a:t>
            </a:r>
            <a:r>
              <a:rPr dirty="0" sz="1850" spc="-80">
                <a:latin typeface="Verdana"/>
                <a:cs typeface="Verdana"/>
              </a:rPr>
              <a:t>provide</a:t>
            </a:r>
            <a:r>
              <a:rPr dirty="0" sz="1850" spc="-235">
                <a:latin typeface="Verdana"/>
                <a:cs typeface="Verdana"/>
              </a:rPr>
              <a:t> </a:t>
            </a:r>
            <a:r>
              <a:rPr dirty="0" sz="1850" spc="-65">
                <a:latin typeface="Verdana"/>
                <a:cs typeface="Verdana"/>
              </a:rPr>
              <a:t>retailers</a:t>
            </a:r>
            <a:r>
              <a:rPr dirty="0" sz="1850" spc="-229">
                <a:latin typeface="Verdana"/>
                <a:cs typeface="Verdana"/>
              </a:rPr>
              <a:t> </a:t>
            </a:r>
            <a:r>
              <a:rPr dirty="0" sz="1850" spc="-60">
                <a:latin typeface="Verdana"/>
                <a:cs typeface="Verdana"/>
              </a:rPr>
              <a:t>with</a:t>
            </a:r>
            <a:r>
              <a:rPr dirty="0" sz="1850" spc="-235">
                <a:latin typeface="Verdana"/>
                <a:cs typeface="Verdana"/>
              </a:rPr>
              <a:t> </a:t>
            </a:r>
            <a:r>
              <a:rPr dirty="0" sz="1850" spc="-50">
                <a:latin typeface="Verdana"/>
                <a:cs typeface="Verdana"/>
              </a:rPr>
              <a:t>a </a:t>
            </a:r>
            <a:r>
              <a:rPr dirty="0" sz="1850" spc="-70">
                <a:latin typeface="Verdana"/>
                <a:cs typeface="Verdana"/>
              </a:rPr>
              <a:t>reliable</a:t>
            </a:r>
            <a:r>
              <a:rPr dirty="0" sz="1850" spc="-235">
                <a:latin typeface="Verdana"/>
                <a:cs typeface="Verdana"/>
              </a:rPr>
              <a:t> </a:t>
            </a:r>
            <a:r>
              <a:rPr dirty="0" sz="1850" spc="-45">
                <a:latin typeface="Verdana"/>
                <a:cs typeface="Verdana"/>
              </a:rPr>
              <a:t>tool</a:t>
            </a:r>
            <a:r>
              <a:rPr dirty="0" sz="1850" spc="-229">
                <a:latin typeface="Verdana"/>
                <a:cs typeface="Verdana"/>
              </a:rPr>
              <a:t> </a:t>
            </a:r>
            <a:r>
              <a:rPr dirty="0" sz="1850" spc="-30">
                <a:latin typeface="Verdana"/>
                <a:cs typeface="Verdana"/>
              </a:rPr>
              <a:t>to</a:t>
            </a:r>
            <a:r>
              <a:rPr dirty="0" sz="1850" spc="-229">
                <a:latin typeface="Verdana"/>
                <a:cs typeface="Verdana"/>
              </a:rPr>
              <a:t> </a:t>
            </a:r>
            <a:r>
              <a:rPr dirty="0" sz="1850" spc="-135">
                <a:latin typeface="Verdana"/>
                <a:cs typeface="Verdana"/>
              </a:rPr>
              <a:t>beer</a:t>
            </a:r>
            <a:r>
              <a:rPr dirty="0" sz="1850" spc="-229">
                <a:latin typeface="Verdana"/>
                <a:cs typeface="Verdana"/>
              </a:rPr>
              <a:t> </a:t>
            </a:r>
            <a:r>
              <a:rPr dirty="0" sz="1850" spc="-90">
                <a:latin typeface="Verdana"/>
                <a:cs typeface="Verdana"/>
              </a:rPr>
              <a:t>manage</a:t>
            </a:r>
            <a:r>
              <a:rPr dirty="0" sz="1850" spc="-229">
                <a:latin typeface="Verdana"/>
                <a:cs typeface="Verdana"/>
              </a:rPr>
              <a:t> </a:t>
            </a:r>
            <a:r>
              <a:rPr dirty="0" sz="1850" spc="-55">
                <a:latin typeface="Verdana"/>
                <a:cs typeface="Verdana"/>
              </a:rPr>
              <a:t>customer</a:t>
            </a:r>
            <a:r>
              <a:rPr dirty="0" sz="1850" spc="-229">
                <a:latin typeface="Verdana"/>
                <a:cs typeface="Verdana"/>
              </a:rPr>
              <a:t> </a:t>
            </a:r>
            <a:r>
              <a:rPr dirty="0" sz="1850" spc="-55">
                <a:latin typeface="Verdana"/>
                <a:cs typeface="Verdana"/>
              </a:rPr>
              <a:t>ﬂow</a:t>
            </a:r>
            <a:r>
              <a:rPr dirty="0" sz="1850" spc="-235">
                <a:latin typeface="Verdana"/>
                <a:cs typeface="Verdana"/>
              </a:rPr>
              <a:t> </a:t>
            </a:r>
            <a:r>
              <a:rPr dirty="0" sz="1850" spc="-75">
                <a:latin typeface="Verdana"/>
                <a:cs typeface="Verdana"/>
              </a:rPr>
              <a:t>and</a:t>
            </a:r>
            <a:r>
              <a:rPr dirty="0" sz="1850" spc="-229">
                <a:latin typeface="Verdana"/>
                <a:cs typeface="Verdana"/>
              </a:rPr>
              <a:t> </a:t>
            </a:r>
            <a:r>
              <a:rPr dirty="0" sz="1850" spc="-75">
                <a:latin typeface="Verdana"/>
                <a:cs typeface="Verdana"/>
              </a:rPr>
              <a:t>streamline</a:t>
            </a:r>
            <a:r>
              <a:rPr dirty="0" sz="1850" spc="-229">
                <a:latin typeface="Verdana"/>
                <a:cs typeface="Verdana"/>
              </a:rPr>
              <a:t> </a:t>
            </a:r>
            <a:r>
              <a:rPr dirty="0" sz="1850" spc="-65">
                <a:latin typeface="Verdana"/>
                <a:cs typeface="Verdana"/>
              </a:rPr>
              <a:t>operations,</a:t>
            </a:r>
            <a:r>
              <a:rPr dirty="0" sz="1850" spc="-229">
                <a:latin typeface="Verdana"/>
                <a:cs typeface="Verdana"/>
              </a:rPr>
              <a:t> </a:t>
            </a:r>
            <a:r>
              <a:rPr dirty="0" sz="1850" spc="-80">
                <a:latin typeface="Verdana"/>
                <a:cs typeface="Verdana"/>
              </a:rPr>
              <a:t>ultimately</a:t>
            </a:r>
            <a:r>
              <a:rPr dirty="0" sz="1850" spc="-229">
                <a:latin typeface="Verdana"/>
                <a:cs typeface="Verdana"/>
              </a:rPr>
              <a:t> </a:t>
            </a:r>
            <a:r>
              <a:rPr dirty="0" sz="1850" spc="-50">
                <a:latin typeface="Verdana"/>
                <a:cs typeface="Verdana"/>
              </a:rPr>
              <a:t>improving </a:t>
            </a:r>
            <a:r>
              <a:rPr dirty="0" sz="1850" spc="-25">
                <a:latin typeface="Verdana"/>
                <a:cs typeface="Verdana"/>
              </a:rPr>
              <a:t>the</a:t>
            </a:r>
            <a:r>
              <a:rPr dirty="0" sz="1850" spc="-235">
                <a:latin typeface="Verdana"/>
                <a:cs typeface="Verdana"/>
              </a:rPr>
              <a:t> </a:t>
            </a:r>
            <a:r>
              <a:rPr dirty="0" sz="1850" spc="-65">
                <a:latin typeface="Verdana"/>
                <a:cs typeface="Verdana"/>
              </a:rPr>
              <a:t>retail</a:t>
            </a:r>
            <a:r>
              <a:rPr dirty="0" sz="1850" spc="-235">
                <a:latin typeface="Verdana"/>
                <a:cs typeface="Verdana"/>
              </a:rPr>
              <a:t> </a:t>
            </a:r>
            <a:r>
              <a:rPr dirty="0" sz="1850" spc="-60">
                <a:latin typeface="Verdana"/>
                <a:cs typeface="Verdana"/>
              </a:rPr>
              <a:t>experience</a:t>
            </a:r>
            <a:r>
              <a:rPr dirty="0" sz="1850" spc="-235">
                <a:latin typeface="Verdana"/>
                <a:cs typeface="Verdana"/>
              </a:rPr>
              <a:t> </a:t>
            </a:r>
            <a:r>
              <a:rPr dirty="0" sz="1850" spc="-65">
                <a:latin typeface="Verdana"/>
                <a:cs typeface="Verdana"/>
              </a:rPr>
              <a:t>for</a:t>
            </a:r>
            <a:r>
              <a:rPr dirty="0" sz="1850" spc="-235">
                <a:latin typeface="Verdana"/>
                <a:cs typeface="Verdana"/>
              </a:rPr>
              <a:t> </a:t>
            </a:r>
            <a:r>
              <a:rPr dirty="0" sz="1850" spc="-40">
                <a:latin typeface="Verdana"/>
                <a:cs typeface="Verdana"/>
              </a:rPr>
              <a:t>both</a:t>
            </a:r>
            <a:r>
              <a:rPr dirty="0" sz="1850" spc="-229">
                <a:latin typeface="Verdana"/>
                <a:cs typeface="Verdana"/>
              </a:rPr>
              <a:t> </a:t>
            </a:r>
            <a:r>
              <a:rPr dirty="0" sz="1850" spc="-55">
                <a:latin typeface="Verdana"/>
                <a:cs typeface="Verdana"/>
              </a:rPr>
              <a:t>customers</a:t>
            </a:r>
            <a:r>
              <a:rPr dirty="0" sz="1850" spc="-235">
                <a:latin typeface="Verdana"/>
                <a:cs typeface="Verdana"/>
              </a:rPr>
              <a:t> </a:t>
            </a:r>
            <a:r>
              <a:rPr dirty="0" sz="1850" spc="-75">
                <a:latin typeface="Verdana"/>
                <a:cs typeface="Verdana"/>
              </a:rPr>
              <a:t>and</a:t>
            </a:r>
            <a:r>
              <a:rPr dirty="0" sz="1850" spc="-235">
                <a:latin typeface="Verdana"/>
                <a:cs typeface="Verdana"/>
              </a:rPr>
              <a:t> </a:t>
            </a:r>
            <a:r>
              <a:rPr dirty="0" sz="1850" spc="-10">
                <a:latin typeface="Verdana"/>
                <a:cs typeface="Verdana"/>
              </a:rPr>
              <a:t>sta.</a:t>
            </a:r>
            <a:endParaRPr sz="18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4419" y="626050"/>
            <a:ext cx="5581650" cy="9029698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679419" y="689432"/>
            <a:ext cx="1533524" cy="15335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8082" rIns="0" bIns="0" rtlCol="0" vert="horz">
            <a:spAutoFit/>
          </a:bodyPr>
          <a:lstStyle/>
          <a:p>
            <a:pPr marL="5149215">
              <a:lnSpc>
                <a:spcPct val="100000"/>
              </a:lnSpc>
              <a:spcBef>
                <a:spcPts val="95"/>
              </a:spcBef>
            </a:pPr>
            <a:r>
              <a:rPr dirty="0" spc="1090"/>
              <a:t>End</a:t>
            </a:r>
            <a:r>
              <a:rPr dirty="0" spc="-100"/>
              <a:t> </a:t>
            </a:r>
            <a:r>
              <a:rPr dirty="0" spc="990"/>
              <a:t>Users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8438362" y="3780752"/>
            <a:ext cx="6549390" cy="26257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1950" spc="-65">
                <a:latin typeface="Verdana"/>
                <a:cs typeface="Verdana"/>
              </a:rPr>
              <a:t>The</a:t>
            </a:r>
            <a:r>
              <a:rPr dirty="0" sz="1950" spc="-265">
                <a:latin typeface="Verdana"/>
                <a:cs typeface="Verdana"/>
              </a:rPr>
              <a:t> </a:t>
            </a:r>
            <a:r>
              <a:rPr dirty="0" sz="1950" spc="-140">
                <a:latin typeface="Verdana"/>
                <a:cs typeface="Verdana"/>
              </a:rPr>
              <a:t>primary</a:t>
            </a:r>
            <a:r>
              <a:rPr dirty="0" sz="1950" spc="-260">
                <a:latin typeface="Verdana"/>
                <a:cs typeface="Verdana"/>
              </a:rPr>
              <a:t> </a:t>
            </a:r>
            <a:r>
              <a:rPr dirty="0" sz="1950" spc="-80">
                <a:latin typeface="Verdana"/>
                <a:cs typeface="Verdana"/>
              </a:rPr>
              <a:t>end</a:t>
            </a:r>
            <a:r>
              <a:rPr dirty="0" sz="1950" spc="-260">
                <a:latin typeface="Verdana"/>
                <a:cs typeface="Verdana"/>
              </a:rPr>
              <a:t> </a:t>
            </a:r>
            <a:r>
              <a:rPr dirty="0" sz="1950" spc="-60">
                <a:latin typeface="Verdana"/>
                <a:cs typeface="Verdana"/>
              </a:rPr>
              <a:t>users</a:t>
            </a:r>
            <a:r>
              <a:rPr dirty="0" sz="1950" spc="-265">
                <a:latin typeface="Verdana"/>
                <a:cs typeface="Verdana"/>
              </a:rPr>
              <a:t> </a:t>
            </a:r>
            <a:r>
              <a:rPr dirty="0" sz="1950" spc="-25">
                <a:latin typeface="Verdana"/>
                <a:cs typeface="Verdana"/>
              </a:rPr>
              <a:t>of</a:t>
            </a:r>
            <a:r>
              <a:rPr dirty="0" sz="1950" spc="-260">
                <a:latin typeface="Verdana"/>
                <a:cs typeface="Verdana"/>
              </a:rPr>
              <a:t> </a:t>
            </a:r>
            <a:r>
              <a:rPr dirty="0" sz="1950" spc="-45">
                <a:latin typeface="Verdana"/>
                <a:cs typeface="Verdana"/>
              </a:rPr>
              <a:t>this</a:t>
            </a:r>
            <a:r>
              <a:rPr dirty="0" sz="1950" spc="-260">
                <a:latin typeface="Verdana"/>
                <a:cs typeface="Verdana"/>
              </a:rPr>
              <a:t> </a:t>
            </a:r>
            <a:r>
              <a:rPr dirty="0" sz="1950" spc="-95">
                <a:latin typeface="Verdana"/>
                <a:cs typeface="Verdana"/>
              </a:rPr>
              <a:t>real-</a:t>
            </a:r>
            <a:r>
              <a:rPr dirty="0" sz="1950" spc="-105">
                <a:latin typeface="Verdana"/>
                <a:cs typeface="Verdana"/>
              </a:rPr>
              <a:t>time</a:t>
            </a:r>
            <a:r>
              <a:rPr dirty="0" sz="1950" spc="-265">
                <a:latin typeface="Verdana"/>
                <a:cs typeface="Verdana"/>
              </a:rPr>
              <a:t> </a:t>
            </a:r>
            <a:r>
              <a:rPr dirty="0" sz="1950" spc="-60">
                <a:latin typeface="Verdana"/>
                <a:cs typeface="Verdana"/>
              </a:rPr>
              <a:t>people</a:t>
            </a:r>
            <a:r>
              <a:rPr dirty="0" sz="1950" spc="-260">
                <a:latin typeface="Verdana"/>
                <a:cs typeface="Verdana"/>
              </a:rPr>
              <a:t> </a:t>
            </a:r>
            <a:r>
              <a:rPr dirty="0" sz="1950" spc="-10">
                <a:latin typeface="Verdana"/>
                <a:cs typeface="Verdana"/>
              </a:rPr>
              <a:t>counting </a:t>
            </a:r>
            <a:r>
              <a:rPr dirty="0" sz="1950" spc="-90">
                <a:latin typeface="Verdana"/>
                <a:cs typeface="Verdana"/>
              </a:rPr>
              <a:t>system</a:t>
            </a:r>
            <a:r>
              <a:rPr dirty="0" sz="1950" spc="-265">
                <a:latin typeface="Verdana"/>
                <a:cs typeface="Verdana"/>
              </a:rPr>
              <a:t> </a:t>
            </a:r>
            <a:r>
              <a:rPr dirty="0" sz="1950" spc="-100">
                <a:latin typeface="Verdana"/>
                <a:cs typeface="Verdana"/>
              </a:rPr>
              <a:t>are</a:t>
            </a:r>
            <a:r>
              <a:rPr dirty="0" sz="1950" spc="-265">
                <a:latin typeface="Verdana"/>
                <a:cs typeface="Verdana"/>
              </a:rPr>
              <a:t> </a:t>
            </a:r>
            <a:r>
              <a:rPr dirty="0" sz="1950" spc="-80">
                <a:latin typeface="Verdana"/>
                <a:cs typeface="Verdana"/>
              </a:rPr>
              <a:t>retail</a:t>
            </a:r>
            <a:r>
              <a:rPr dirty="0" sz="1950" spc="-260">
                <a:latin typeface="Verdana"/>
                <a:cs typeface="Verdana"/>
              </a:rPr>
              <a:t> </a:t>
            </a:r>
            <a:r>
              <a:rPr dirty="0" sz="1950" spc="-55">
                <a:latin typeface="Verdana"/>
                <a:cs typeface="Verdana"/>
              </a:rPr>
              <a:t>store</a:t>
            </a:r>
            <a:r>
              <a:rPr dirty="0" sz="1950" spc="-265">
                <a:latin typeface="Verdana"/>
                <a:cs typeface="Verdana"/>
              </a:rPr>
              <a:t> </a:t>
            </a:r>
            <a:r>
              <a:rPr dirty="0" sz="1950" spc="-110">
                <a:latin typeface="Verdana"/>
                <a:cs typeface="Verdana"/>
              </a:rPr>
              <a:t>managers</a:t>
            </a:r>
            <a:r>
              <a:rPr dirty="0" sz="1950" spc="-260">
                <a:latin typeface="Verdana"/>
                <a:cs typeface="Verdana"/>
              </a:rPr>
              <a:t> </a:t>
            </a:r>
            <a:r>
              <a:rPr dirty="0" sz="1950" spc="-90">
                <a:latin typeface="Verdana"/>
                <a:cs typeface="Verdana"/>
              </a:rPr>
              <a:t>and</a:t>
            </a:r>
            <a:r>
              <a:rPr dirty="0" sz="1950" spc="-265">
                <a:latin typeface="Verdana"/>
                <a:cs typeface="Verdana"/>
              </a:rPr>
              <a:t> </a:t>
            </a:r>
            <a:r>
              <a:rPr dirty="0" sz="1950" spc="-220">
                <a:latin typeface="Verdana"/>
                <a:cs typeface="Verdana"/>
              </a:rPr>
              <a:t>sta.</a:t>
            </a:r>
            <a:r>
              <a:rPr dirty="0" sz="1950" spc="-260">
                <a:latin typeface="Verdana"/>
                <a:cs typeface="Verdana"/>
              </a:rPr>
              <a:t> </a:t>
            </a:r>
            <a:r>
              <a:rPr dirty="0" sz="1950" spc="-85">
                <a:latin typeface="Verdana"/>
                <a:cs typeface="Verdana"/>
              </a:rPr>
              <a:t>They</a:t>
            </a:r>
            <a:r>
              <a:rPr dirty="0" sz="1950" spc="-265">
                <a:latin typeface="Verdana"/>
                <a:cs typeface="Verdana"/>
              </a:rPr>
              <a:t> </a:t>
            </a:r>
            <a:r>
              <a:rPr dirty="0" sz="1950" spc="-20">
                <a:latin typeface="Verdana"/>
                <a:cs typeface="Verdana"/>
              </a:rPr>
              <a:t>will </a:t>
            </a:r>
            <a:r>
              <a:rPr dirty="0" sz="1950" spc="-70">
                <a:latin typeface="Verdana"/>
                <a:cs typeface="Verdana"/>
              </a:rPr>
              <a:t>utilize</a:t>
            </a:r>
            <a:r>
              <a:rPr dirty="0" sz="1950" spc="-260">
                <a:latin typeface="Verdana"/>
                <a:cs typeface="Verdana"/>
              </a:rPr>
              <a:t> </a:t>
            </a:r>
            <a:r>
              <a:rPr dirty="0" sz="1950" spc="-40">
                <a:latin typeface="Verdana"/>
                <a:cs typeface="Verdana"/>
              </a:rPr>
              <a:t>the</a:t>
            </a:r>
            <a:r>
              <a:rPr dirty="0" sz="1950" spc="-260">
                <a:latin typeface="Verdana"/>
                <a:cs typeface="Verdana"/>
              </a:rPr>
              <a:t> </a:t>
            </a:r>
            <a:r>
              <a:rPr dirty="0" sz="1950" spc="-90">
                <a:latin typeface="Verdana"/>
                <a:cs typeface="Verdana"/>
              </a:rPr>
              <a:t>system</a:t>
            </a:r>
            <a:r>
              <a:rPr dirty="0" sz="1950" spc="-260">
                <a:latin typeface="Verdana"/>
                <a:cs typeface="Verdana"/>
              </a:rPr>
              <a:t> </a:t>
            </a:r>
            <a:r>
              <a:rPr dirty="0" sz="1950" spc="-40">
                <a:latin typeface="Verdana"/>
                <a:cs typeface="Verdana"/>
              </a:rPr>
              <a:t>to</a:t>
            </a:r>
            <a:r>
              <a:rPr dirty="0" sz="1950" spc="-260">
                <a:latin typeface="Verdana"/>
                <a:cs typeface="Verdana"/>
              </a:rPr>
              <a:t> </a:t>
            </a:r>
            <a:r>
              <a:rPr dirty="0" sz="1950" spc="-105">
                <a:latin typeface="Verdana"/>
                <a:cs typeface="Verdana"/>
              </a:rPr>
              <a:t>monitor</a:t>
            </a:r>
            <a:r>
              <a:rPr dirty="0" sz="1950" spc="-260">
                <a:latin typeface="Verdana"/>
                <a:cs typeface="Verdana"/>
              </a:rPr>
              <a:t> </a:t>
            </a:r>
            <a:r>
              <a:rPr dirty="0" sz="1950" spc="-90">
                <a:latin typeface="Verdana"/>
                <a:cs typeface="Verdana"/>
              </a:rPr>
              <a:t>and</a:t>
            </a:r>
            <a:r>
              <a:rPr dirty="0" sz="1950" spc="-260">
                <a:latin typeface="Verdana"/>
                <a:cs typeface="Verdana"/>
              </a:rPr>
              <a:t> </a:t>
            </a:r>
            <a:r>
              <a:rPr dirty="0" sz="1950" spc="-95">
                <a:latin typeface="Verdana"/>
                <a:cs typeface="Verdana"/>
              </a:rPr>
              <a:t>analyze</a:t>
            </a:r>
            <a:r>
              <a:rPr dirty="0" sz="1950" spc="-260">
                <a:latin typeface="Verdana"/>
                <a:cs typeface="Verdana"/>
              </a:rPr>
              <a:t> </a:t>
            </a:r>
            <a:r>
              <a:rPr dirty="0" sz="1950" spc="-70">
                <a:latin typeface="Verdana"/>
                <a:cs typeface="Verdana"/>
              </a:rPr>
              <a:t>customer</a:t>
            </a:r>
            <a:r>
              <a:rPr dirty="0" sz="1950" spc="-254">
                <a:latin typeface="Verdana"/>
                <a:cs typeface="Verdana"/>
              </a:rPr>
              <a:t> </a:t>
            </a:r>
            <a:r>
              <a:rPr dirty="0" sz="1950" spc="-120">
                <a:latin typeface="Verdana"/>
                <a:cs typeface="Verdana"/>
              </a:rPr>
              <a:t>traic </a:t>
            </a:r>
            <a:r>
              <a:rPr dirty="0" sz="1950" spc="-80">
                <a:latin typeface="Verdana"/>
                <a:cs typeface="Verdana"/>
              </a:rPr>
              <a:t>within</a:t>
            </a:r>
            <a:r>
              <a:rPr dirty="0" sz="1950" spc="-245">
                <a:latin typeface="Verdana"/>
                <a:cs typeface="Verdana"/>
              </a:rPr>
              <a:t> </a:t>
            </a:r>
            <a:r>
              <a:rPr dirty="0" sz="1950" spc="-75">
                <a:latin typeface="Verdana"/>
                <a:cs typeface="Verdana"/>
              </a:rPr>
              <a:t>their</a:t>
            </a:r>
            <a:r>
              <a:rPr dirty="0" sz="1950" spc="-245">
                <a:latin typeface="Verdana"/>
                <a:cs typeface="Verdana"/>
              </a:rPr>
              <a:t> </a:t>
            </a:r>
            <a:r>
              <a:rPr dirty="0" sz="1950" spc="-70">
                <a:latin typeface="Verdana"/>
                <a:cs typeface="Verdana"/>
              </a:rPr>
              <a:t>stores,</a:t>
            </a:r>
            <a:r>
              <a:rPr dirty="0" sz="1950" spc="-240">
                <a:latin typeface="Verdana"/>
                <a:cs typeface="Verdana"/>
              </a:rPr>
              <a:t> </a:t>
            </a:r>
            <a:r>
              <a:rPr dirty="0" sz="1950" spc="-90">
                <a:latin typeface="Verdana"/>
                <a:cs typeface="Verdana"/>
              </a:rPr>
              <a:t>enabling</a:t>
            </a:r>
            <a:r>
              <a:rPr dirty="0" sz="1950" spc="-245">
                <a:latin typeface="Verdana"/>
                <a:cs typeface="Verdana"/>
              </a:rPr>
              <a:t> </a:t>
            </a:r>
            <a:r>
              <a:rPr dirty="0" sz="1950" spc="-100">
                <a:latin typeface="Verdana"/>
                <a:cs typeface="Verdana"/>
              </a:rPr>
              <a:t>informed</a:t>
            </a:r>
            <a:r>
              <a:rPr dirty="0" sz="1950" spc="-245">
                <a:latin typeface="Verdana"/>
                <a:cs typeface="Verdana"/>
              </a:rPr>
              <a:t> </a:t>
            </a:r>
            <a:r>
              <a:rPr dirty="0" sz="1950" spc="-45">
                <a:latin typeface="Verdana"/>
                <a:cs typeface="Verdana"/>
              </a:rPr>
              <a:t>decisions</a:t>
            </a:r>
            <a:r>
              <a:rPr dirty="0" sz="1950" spc="-240">
                <a:latin typeface="Verdana"/>
                <a:cs typeface="Verdana"/>
              </a:rPr>
              <a:t> </a:t>
            </a:r>
            <a:r>
              <a:rPr dirty="0" sz="1950" spc="-25">
                <a:latin typeface="Verdana"/>
                <a:cs typeface="Verdana"/>
              </a:rPr>
              <a:t>on </a:t>
            </a:r>
            <a:r>
              <a:rPr dirty="0" sz="1950" spc="-145">
                <a:latin typeface="Verdana"/>
                <a:cs typeface="Verdana"/>
              </a:rPr>
              <a:t>staing</a:t>
            </a:r>
            <a:r>
              <a:rPr dirty="0" sz="1950" spc="-245">
                <a:latin typeface="Verdana"/>
                <a:cs typeface="Verdana"/>
              </a:rPr>
              <a:t> </a:t>
            </a:r>
            <a:r>
              <a:rPr dirty="0" sz="1950" spc="-100">
                <a:latin typeface="Verdana"/>
                <a:cs typeface="Verdana"/>
              </a:rPr>
              <a:t>levels,</a:t>
            </a:r>
            <a:r>
              <a:rPr dirty="0" sz="1950" spc="-245">
                <a:latin typeface="Verdana"/>
                <a:cs typeface="Verdana"/>
              </a:rPr>
              <a:t> </a:t>
            </a:r>
            <a:r>
              <a:rPr dirty="0" sz="1950" spc="-105">
                <a:latin typeface="Verdana"/>
                <a:cs typeface="Verdana"/>
              </a:rPr>
              <a:t>inventory</a:t>
            </a:r>
            <a:r>
              <a:rPr dirty="0" sz="1950" spc="-245">
                <a:latin typeface="Verdana"/>
                <a:cs typeface="Verdana"/>
              </a:rPr>
              <a:t> </a:t>
            </a:r>
            <a:r>
              <a:rPr dirty="0" sz="1950" spc="-120">
                <a:latin typeface="Verdana"/>
                <a:cs typeface="Verdana"/>
              </a:rPr>
              <a:t>management,</a:t>
            </a:r>
            <a:r>
              <a:rPr dirty="0" sz="1950" spc="-245">
                <a:latin typeface="Verdana"/>
                <a:cs typeface="Verdana"/>
              </a:rPr>
              <a:t> </a:t>
            </a:r>
            <a:r>
              <a:rPr dirty="0" sz="1950" spc="-90">
                <a:latin typeface="Verdana"/>
                <a:cs typeface="Verdana"/>
              </a:rPr>
              <a:t>and</a:t>
            </a:r>
            <a:r>
              <a:rPr dirty="0" sz="1950" spc="-245">
                <a:latin typeface="Verdana"/>
                <a:cs typeface="Verdana"/>
              </a:rPr>
              <a:t> </a:t>
            </a:r>
            <a:r>
              <a:rPr dirty="0" sz="1950" spc="-114">
                <a:latin typeface="Verdana"/>
                <a:cs typeface="Verdana"/>
              </a:rPr>
              <a:t>overall</a:t>
            </a:r>
            <a:r>
              <a:rPr dirty="0" sz="1950" spc="-245">
                <a:latin typeface="Verdana"/>
                <a:cs typeface="Verdana"/>
              </a:rPr>
              <a:t> </a:t>
            </a:r>
            <a:r>
              <a:rPr dirty="0" sz="1950" spc="-10">
                <a:latin typeface="Verdana"/>
                <a:cs typeface="Verdana"/>
              </a:rPr>
              <a:t>store </a:t>
            </a:r>
            <a:r>
              <a:rPr dirty="0" sz="1950" spc="-70">
                <a:latin typeface="Verdana"/>
                <a:cs typeface="Verdana"/>
              </a:rPr>
              <a:t>operations</a:t>
            </a:r>
            <a:r>
              <a:rPr dirty="0" sz="1950" spc="-254">
                <a:latin typeface="Verdana"/>
                <a:cs typeface="Verdana"/>
              </a:rPr>
              <a:t> </a:t>
            </a:r>
            <a:r>
              <a:rPr dirty="0" sz="1950" spc="-40">
                <a:latin typeface="Verdana"/>
                <a:cs typeface="Verdana"/>
              </a:rPr>
              <a:t>to</a:t>
            </a:r>
            <a:r>
              <a:rPr dirty="0" sz="1950" spc="-250">
                <a:latin typeface="Verdana"/>
                <a:cs typeface="Verdana"/>
              </a:rPr>
              <a:t> </a:t>
            </a:r>
            <a:r>
              <a:rPr dirty="0" sz="1950" spc="-65">
                <a:latin typeface="Verdana"/>
                <a:cs typeface="Verdana"/>
              </a:rPr>
              <a:t>enhance</a:t>
            </a:r>
            <a:r>
              <a:rPr dirty="0" sz="1950" spc="-250">
                <a:latin typeface="Verdana"/>
                <a:cs typeface="Verdana"/>
              </a:rPr>
              <a:t> </a:t>
            </a:r>
            <a:r>
              <a:rPr dirty="0" sz="1950" spc="-125">
                <a:latin typeface="Verdana"/>
                <a:cs typeface="Verdana"/>
              </a:rPr>
              <a:t>eiciency</a:t>
            </a:r>
            <a:r>
              <a:rPr dirty="0" sz="1950" spc="-250">
                <a:latin typeface="Verdana"/>
                <a:cs typeface="Verdana"/>
              </a:rPr>
              <a:t> </a:t>
            </a:r>
            <a:r>
              <a:rPr dirty="0" sz="1950" spc="-90">
                <a:latin typeface="Verdana"/>
                <a:cs typeface="Verdana"/>
              </a:rPr>
              <a:t>and</a:t>
            </a:r>
            <a:r>
              <a:rPr dirty="0" sz="1950" spc="-250">
                <a:latin typeface="Verdana"/>
                <a:cs typeface="Verdana"/>
              </a:rPr>
              <a:t> </a:t>
            </a:r>
            <a:r>
              <a:rPr dirty="0" sz="1950" spc="-10">
                <a:latin typeface="Verdana"/>
                <a:cs typeface="Verdana"/>
              </a:rPr>
              <a:t>customer satisfaction.</a:t>
            </a:r>
            <a:endParaRPr sz="1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6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00793" y="2003482"/>
            <a:ext cx="4935220" cy="10972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000" spc="1200"/>
              <a:t>Solution</a:t>
            </a:r>
            <a:endParaRPr sz="7000"/>
          </a:p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algn="just" marL="12700" marR="5080" indent="283210">
              <a:lnSpc>
                <a:spcPct val="126600"/>
              </a:lnSpc>
              <a:spcBef>
                <a:spcPts val="55"/>
              </a:spcBef>
              <a:buAutoNum type="arabicPeriod"/>
              <a:tabLst>
                <a:tab pos="295910" algn="l"/>
              </a:tabLst>
            </a:pPr>
            <a:r>
              <a:rPr dirty="0" spc="-150">
                <a:latin typeface="Arial Black"/>
                <a:cs typeface="Arial Black"/>
              </a:rPr>
              <a:t>Real-</a:t>
            </a:r>
            <a:r>
              <a:rPr dirty="0" spc="-120">
                <a:latin typeface="Arial Black"/>
                <a:cs typeface="Arial Black"/>
              </a:rPr>
              <a:t>Time</a:t>
            </a:r>
            <a:r>
              <a:rPr dirty="0" spc="-50">
                <a:latin typeface="Arial Black"/>
                <a:cs typeface="Arial Black"/>
              </a:rPr>
              <a:t> </a:t>
            </a:r>
            <a:r>
              <a:rPr dirty="0" spc="-95">
                <a:latin typeface="Arial Black"/>
                <a:cs typeface="Arial Black"/>
              </a:rPr>
              <a:t>People</a:t>
            </a:r>
            <a:r>
              <a:rPr dirty="0" spc="-70">
                <a:latin typeface="Arial Black"/>
                <a:cs typeface="Arial Black"/>
              </a:rPr>
              <a:t> </a:t>
            </a:r>
            <a:r>
              <a:rPr dirty="0" spc="-50">
                <a:latin typeface="Arial Black"/>
                <a:cs typeface="Arial Black"/>
              </a:rPr>
              <a:t>Counting:</a:t>
            </a:r>
            <a:r>
              <a:rPr dirty="0" spc="-75">
                <a:latin typeface="Arial Black"/>
                <a:cs typeface="Arial Black"/>
              </a:rPr>
              <a:t> </a:t>
            </a:r>
            <a:r>
              <a:rPr dirty="0"/>
              <a:t>The</a:t>
            </a:r>
            <a:r>
              <a:rPr dirty="0" spc="-105"/>
              <a:t> </a:t>
            </a:r>
            <a:r>
              <a:rPr dirty="0"/>
              <a:t>solution</a:t>
            </a:r>
            <a:r>
              <a:rPr dirty="0" spc="-105"/>
              <a:t> </a:t>
            </a:r>
            <a:r>
              <a:rPr dirty="0" spc="-10"/>
              <a:t>utilizes</a:t>
            </a:r>
            <a:r>
              <a:rPr dirty="0" spc="-105"/>
              <a:t> </a:t>
            </a:r>
            <a:r>
              <a:rPr dirty="0" spc="-35"/>
              <a:t>advanced</a:t>
            </a:r>
            <a:r>
              <a:rPr dirty="0" spc="-100"/>
              <a:t> </a:t>
            </a:r>
            <a:r>
              <a:rPr dirty="0" spc="-30"/>
              <a:t>computer</a:t>
            </a:r>
            <a:r>
              <a:rPr dirty="0" spc="-105"/>
              <a:t> </a:t>
            </a:r>
            <a:r>
              <a:rPr dirty="0" spc="-20"/>
              <a:t>vision</a:t>
            </a:r>
            <a:r>
              <a:rPr dirty="0" spc="-105"/>
              <a:t> </a:t>
            </a:r>
            <a:r>
              <a:rPr dirty="0"/>
              <a:t>techniques</a:t>
            </a:r>
            <a:r>
              <a:rPr dirty="0" spc="-105"/>
              <a:t> </a:t>
            </a:r>
            <a:r>
              <a:rPr dirty="0" spc="-20"/>
              <a:t>like </a:t>
            </a:r>
            <a:r>
              <a:rPr dirty="0" spc="-240"/>
              <a:t>YOLO</a:t>
            </a:r>
            <a:r>
              <a:rPr dirty="0" spc="65"/>
              <a:t> </a:t>
            </a:r>
            <a:r>
              <a:rPr dirty="0" spc="-190"/>
              <a:t>(You</a:t>
            </a:r>
            <a:r>
              <a:rPr dirty="0" spc="15"/>
              <a:t> </a:t>
            </a:r>
            <a:r>
              <a:rPr dirty="0" spc="-185"/>
              <a:t>Only</a:t>
            </a:r>
            <a:r>
              <a:rPr dirty="0" spc="10"/>
              <a:t> </a:t>
            </a:r>
            <a:r>
              <a:rPr dirty="0" spc="-160"/>
              <a:t>Look</a:t>
            </a:r>
            <a:r>
              <a:rPr dirty="0" spc="-15"/>
              <a:t> </a:t>
            </a:r>
            <a:r>
              <a:rPr dirty="0" spc="-110"/>
              <a:t>Once)</a:t>
            </a:r>
            <a:r>
              <a:rPr dirty="0" spc="-65"/>
              <a:t> </a:t>
            </a:r>
            <a:r>
              <a:rPr dirty="0" spc="-180"/>
              <a:t>and</a:t>
            </a:r>
            <a:r>
              <a:rPr dirty="0" spc="5"/>
              <a:t> </a:t>
            </a:r>
            <a:r>
              <a:rPr dirty="0" spc="-120"/>
              <a:t>OpenCV</a:t>
            </a:r>
            <a:r>
              <a:rPr dirty="0" spc="-55"/>
              <a:t> </a:t>
            </a:r>
            <a:r>
              <a:rPr dirty="0" spc="-150"/>
              <a:t>(Open</a:t>
            </a:r>
            <a:r>
              <a:rPr dirty="0" spc="-25"/>
              <a:t> </a:t>
            </a:r>
            <a:r>
              <a:rPr dirty="0" spc="-100"/>
              <a:t>Source</a:t>
            </a:r>
            <a:r>
              <a:rPr dirty="0" spc="-5"/>
              <a:t> </a:t>
            </a:r>
            <a:r>
              <a:rPr dirty="0" spc="-100"/>
              <a:t>Computer</a:t>
            </a:r>
            <a:r>
              <a:rPr dirty="0" spc="-5"/>
              <a:t> </a:t>
            </a:r>
            <a:r>
              <a:rPr dirty="0" spc="-114"/>
              <a:t>Vision</a:t>
            </a:r>
            <a:r>
              <a:rPr dirty="0" spc="-10"/>
              <a:t> </a:t>
            </a:r>
            <a:r>
              <a:rPr dirty="0" spc="-145"/>
              <a:t>Library)</a:t>
            </a:r>
            <a:r>
              <a:rPr dirty="0" spc="-5"/>
              <a:t> </a:t>
            </a:r>
            <a:r>
              <a:rPr dirty="0" spc="-175"/>
              <a:t>to</a:t>
            </a:r>
            <a:r>
              <a:rPr dirty="0"/>
              <a:t> </a:t>
            </a:r>
            <a:r>
              <a:rPr dirty="0" spc="-85"/>
              <a:t>accurately</a:t>
            </a:r>
            <a:r>
              <a:rPr dirty="0" spc="-5"/>
              <a:t> </a:t>
            </a:r>
            <a:r>
              <a:rPr dirty="0" spc="-10"/>
              <a:t>count </a:t>
            </a:r>
            <a:r>
              <a:rPr dirty="0" spc="-85"/>
              <a:t>individuals</a:t>
            </a:r>
            <a:r>
              <a:rPr dirty="0" spc="-260"/>
              <a:t> </a:t>
            </a:r>
            <a:r>
              <a:rPr dirty="0" spc="-70"/>
              <a:t>entering</a:t>
            </a:r>
            <a:r>
              <a:rPr dirty="0" spc="-254"/>
              <a:t> </a:t>
            </a:r>
            <a:r>
              <a:rPr dirty="0" spc="-80"/>
              <a:t>and</a:t>
            </a:r>
            <a:r>
              <a:rPr dirty="0" spc="-254"/>
              <a:t> </a:t>
            </a:r>
            <a:r>
              <a:rPr dirty="0" spc="-75"/>
              <a:t>exiting</a:t>
            </a:r>
            <a:r>
              <a:rPr dirty="0" spc="-254"/>
              <a:t> </a:t>
            </a:r>
            <a:r>
              <a:rPr dirty="0" spc="-75"/>
              <a:t>retail</a:t>
            </a:r>
            <a:r>
              <a:rPr dirty="0" spc="-254"/>
              <a:t> </a:t>
            </a:r>
            <a:r>
              <a:rPr dirty="0" spc="-40"/>
              <a:t>stores</a:t>
            </a:r>
            <a:r>
              <a:rPr dirty="0" spc="-254"/>
              <a:t> </a:t>
            </a:r>
            <a:r>
              <a:rPr dirty="0" spc="-85"/>
              <a:t>in</a:t>
            </a:r>
            <a:r>
              <a:rPr dirty="0" spc="-254"/>
              <a:t> </a:t>
            </a:r>
            <a:r>
              <a:rPr dirty="0" spc="-95"/>
              <a:t>real-</a:t>
            </a:r>
            <a:r>
              <a:rPr dirty="0" spc="-10"/>
              <a:t>time.</a:t>
            </a:r>
          </a:p>
          <a:p>
            <a:pPr algn="just" marL="337185" indent="-324485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337185" algn="l"/>
              </a:tabLst>
            </a:pPr>
            <a:r>
              <a:rPr dirty="0" spc="-95">
                <a:latin typeface="Arial Black"/>
                <a:cs typeface="Arial Black"/>
              </a:rPr>
              <a:t>Data</a:t>
            </a:r>
            <a:r>
              <a:rPr dirty="0" spc="-75">
                <a:latin typeface="Arial Black"/>
                <a:cs typeface="Arial Black"/>
              </a:rPr>
              <a:t> </a:t>
            </a:r>
            <a:r>
              <a:rPr dirty="0" spc="-140">
                <a:latin typeface="Arial Black"/>
                <a:cs typeface="Arial Black"/>
              </a:rPr>
              <a:t>Analysis</a:t>
            </a:r>
            <a:r>
              <a:rPr dirty="0" spc="-25">
                <a:latin typeface="Arial Black"/>
                <a:cs typeface="Arial Black"/>
              </a:rPr>
              <a:t> </a:t>
            </a:r>
            <a:r>
              <a:rPr dirty="0" spc="-60">
                <a:latin typeface="Arial Black"/>
                <a:cs typeface="Arial Black"/>
              </a:rPr>
              <a:t>and</a:t>
            </a:r>
            <a:r>
              <a:rPr dirty="0" spc="-95">
                <a:latin typeface="Arial Black"/>
                <a:cs typeface="Arial Black"/>
              </a:rPr>
              <a:t> </a:t>
            </a:r>
            <a:r>
              <a:rPr dirty="0" spc="-100">
                <a:latin typeface="Arial Black"/>
                <a:cs typeface="Arial Black"/>
              </a:rPr>
              <a:t>Insights:</a:t>
            </a:r>
            <a:r>
              <a:rPr dirty="0" spc="-65">
                <a:latin typeface="Arial Black"/>
                <a:cs typeface="Arial Black"/>
              </a:rPr>
              <a:t> </a:t>
            </a:r>
            <a:r>
              <a:rPr dirty="0"/>
              <a:t>The</a:t>
            </a:r>
            <a:r>
              <a:rPr dirty="0" spc="-100"/>
              <a:t> </a:t>
            </a:r>
            <a:r>
              <a:rPr dirty="0" spc="-40"/>
              <a:t>system</a:t>
            </a:r>
            <a:r>
              <a:rPr dirty="0" spc="-100"/>
              <a:t> </a:t>
            </a:r>
            <a:r>
              <a:rPr dirty="0" spc="-50"/>
              <a:t>provides</a:t>
            </a:r>
            <a:r>
              <a:rPr dirty="0" spc="-105"/>
              <a:t> </a:t>
            </a:r>
            <a:r>
              <a:rPr dirty="0"/>
              <a:t>store</a:t>
            </a:r>
            <a:r>
              <a:rPr dirty="0" spc="-100"/>
              <a:t> </a:t>
            </a:r>
            <a:r>
              <a:rPr dirty="0" spc="-65"/>
              <a:t>managers</a:t>
            </a:r>
            <a:r>
              <a:rPr dirty="0" spc="-100"/>
              <a:t> </a:t>
            </a:r>
            <a:r>
              <a:rPr dirty="0"/>
              <a:t>with</a:t>
            </a:r>
            <a:r>
              <a:rPr dirty="0" spc="-100"/>
              <a:t> </a:t>
            </a:r>
            <a:r>
              <a:rPr dirty="0" spc="-25"/>
              <a:t>detailed</a:t>
            </a:r>
            <a:r>
              <a:rPr dirty="0" spc="-100"/>
              <a:t> </a:t>
            </a:r>
            <a:r>
              <a:rPr dirty="0" spc="-10"/>
              <a:t>insights</a:t>
            </a:r>
            <a:r>
              <a:rPr dirty="0" spc="-100"/>
              <a:t> </a:t>
            </a:r>
            <a:r>
              <a:rPr dirty="0" spc="-20"/>
              <a:t>into</a:t>
            </a:r>
          </a:p>
          <a:p>
            <a:pPr algn="just" marL="12700" marR="5080">
              <a:lnSpc>
                <a:spcPct val="125000"/>
              </a:lnSpc>
              <a:spcBef>
                <a:spcPts val="75"/>
              </a:spcBef>
            </a:pPr>
            <a:r>
              <a:rPr dirty="0" spc="-55"/>
              <a:t>customer</a:t>
            </a:r>
            <a:r>
              <a:rPr dirty="0" spc="-120"/>
              <a:t> </a:t>
            </a:r>
            <a:r>
              <a:rPr dirty="0" spc="-170"/>
              <a:t>traic</a:t>
            </a:r>
            <a:r>
              <a:rPr dirty="0" spc="-5"/>
              <a:t> </a:t>
            </a:r>
            <a:r>
              <a:rPr dirty="0" spc="-145"/>
              <a:t>paerns,</a:t>
            </a:r>
            <a:r>
              <a:rPr dirty="0" spc="-30"/>
              <a:t> </a:t>
            </a:r>
            <a:r>
              <a:rPr dirty="0" spc="-80"/>
              <a:t>enabling</a:t>
            </a:r>
            <a:r>
              <a:rPr dirty="0" spc="-95"/>
              <a:t> them</a:t>
            </a:r>
            <a:r>
              <a:rPr dirty="0" spc="-75"/>
              <a:t> </a:t>
            </a:r>
            <a:r>
              <a:rPr dirty="0"/>
              <a:t>to</a:t>
            </a:r>
            <a:r>
              <a:rPr dirty="0" spc="-50"/>
              <a:t> </a:t>
            </a:r>
            <a:r>
              <a:rPr dirty="0" spc="-170"/>
              <a:t>make</a:t>
            </a:r>
            <a:r>
              <a:rPr dirty="0" spc="-5"/>
              <a:t> </a:t>
            </a:r>
            <a:r>
              <a:rPr dirty="0" spc="-95"/>
              <a:t>informed</a:t>
            </a:r>
            <a:r>
              <a:rPr dirty="0" spc="-50"/>
              <a:t> </a:t>
            </a:r>
            <a:r>
              <a:rPr dirty="0" spc="-30"/>
              <a:t>decisions</a:t>
            </a:r>
            <a:r>
              <a:rPr dirty="0" spc="-50"/>
              <a:t> </a:t>
            </a:r>
            <a:r>
              <a:rPr dirty="0" spc="-95"/>
              <a:t>regarding</a:t>
            </a:r>
            <a:r>
              <a:rPr dirty="0" spc="-50"/>
              <a:t> </a:t>
            </a:r>
            <a:r>
              <a:rPr dirty="0" spc="-155"/>
              <a:t>staing,</a:t>
            </a:r>
            <a:r>
              <a:rPr dirty="0" spc="-20"/>
              <a:t> </a:t>
            </a:r>
            <a:r>
              <a:rPr dirty="0" spc="-10"/>
              <a:t>inventory </a:t>
            </a:r>
            <a:r>
              <a:rPr dirty="0" spc="-110"/>
              <a:t>management,</a:t>
            </a:r>
            <a:r>
              <a:rPr dirty="0" spc="-250"/>
              <a:t> </a:t>
            </a:r>
            <a:r>
              <a:rPr dirty="0" spc="-80"/>
              <a:t>and</a:t>
            </a:r>
            <a:r>
              <a:rPr dirty="0" spc="-250"/>
              <a:t> </a:t>
            </a:r>
            <a:r>
              <a:rPr dirty="0" spc="-55"/>
              <a:t>resource</a:t>
            </a:r>
            <a:r>
              <a:rPr dirty="0" spc="-250"/>
              <a:t> </a:t>
            </a:r>
            <a:r>
              <a:rPr dirty="0" spc="-10"/>
              <a:t>allocation.</a:t>
            </a:r>
          </a:p>
          <a:p>
            <a:pPr algn="just" marL="12700" marR="5080" indent="340360">
              <a:lnSpc>
                <a:spcPct val="126000"/>
              </a:lnSpc>
              <a:spcBef>
                <a:spcPts val="50"/>
              </a:spcBef>
              <a:buAutoNum type="arabicPeriod" startAt="3"/>
              <a:tabLst>
                <a:tab pos="353060" algn="l"/>
              </a:tabLst>
            </a:pPr>
            <a:r>
              <a:rPr dirty="0" spc="-105">
                <a:latin typeface="Arial Black"/>
                <a:cs typeface="Arial Black"/>
              </a:rPr>
              <a:t>Optimization</a:t>
            </a:r>
            <a:r>
              <a:rPr dirty="0" spc="15">
                <a:latin typeface="Arial Black"/>
                <a:cs typeface="Arial Black"/>
              </a:rPr>
              <a:t> </a:t>
            </a:r>
            <a:r>
              <a:rPr dirty="0">
                <a:latin typeface="Arial Black"/>
                <a:cs typeface="Arial Black"/>
              </a:rPr>
              <a:t>of</a:t>
            </a:r>
            <a:r>
              <a:rPr dirty="0" spc="15">
                <a:latin typeface="Arial Black"/>
                <a:cs typeface="Arial Black"/>
              </a:rPr>
              <a:t> </a:t>
            </a:r>
            <a:r>
              <a:rPr dirty="0" spc="-55">
                <a:latin typeface="Arial Black"/>
                <a:cs typeface="Arial Black"/>
              </a:rPr>
              <a:t>Store</a:t>
            </a:r>
            <a:r>
              <a:rPr dirty="0" spc="15">
                <a:latin typeface="Arial Black"/>
                <a:cs typeface="Arial Black"/>
              </a:rPr>
              <a:t> </a:t>
            </a:r>
            <a:r>
              <a:rPr dirty="0" spc="-125">
                <a:latin typeface="Arial Black"/>
                <a:cs typeface="Arial Black"/>
              </a:rPr>
              <a:t>Eiciency:</a:t>
            </a:r>
            <a:r>
              <a:rPr dirty="0" spc="15">
                <a:latin typeface="Arial Black"/>
                <a:cs typeface="Arial Black"/>
              </a:rPr>
              <a:t> </a:t>
            </a:r>
            <a:r>
              <a:rPr dirty="0"/>
              <a:t>By</a:t>
            </a:r>
            <a:r>
              <a:rPr dirty="0" spc="-20"/>
              <a:t> </a:t>
            </a:r>
            <a:r>
              <a:rPr dirty="0" spc="-60"/>
              <a:t>leveraging</a:t>
            </a:r>
            <a:r>
              <a:rPr dirty="0" spc="-25"/>
              <a:t> </a:t>
            </a:r>
            <a:r>
              <a:rPr dirty="0"/>
              <a:t>precise</a:t>
            </a:r>
            <a:r>
              <a:rPr dirty="0" spc="-20"/>
              <a:t> </a:t>
            </a:r>
            <a:r>
              <a:rPr dirty="0"/>
              <a:t>people</a:t>
            </a:r>
            <a:r>
              <a:rPr dirty="0" spc="-25"/>
              <a:t> </a:t>
            </a:r>
            <a:r>
              <a:rPr dirty="0"/>
              <a:t>counting</a:t>
            </a:r>
            <a:r>
              <a:rPr dirty="0" spc="-25"/>
              <a:t> </a:t>
            </a:r>
            <a:r>
              <a:rPr dirty="0" spc="-10"/>
              <a:t>data,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5"/>
              <a:t> </a:t>
            </a:r>
            <a:r>
              <a:rPr dirty="0" spc="-10"/>
              <a:t>solution </a:t>
            </a:r>
            <a:r>
              <a:rPr dirty="0" spc="-25"/>
              <a:t>enables</a:t>
            </a:r>
            <a:r>
              <a:rPr dirty="0" spc="-85"/>
              <a:t> </a:t>
            </a:r>
            <a:r>
              <a:rPr dirty="0" spc="-50"/>
              <a:t>retailers</a:t>
            </a:r>
            <a:r>
              <a:rPr dirty="0" spc="-70"/>
              <a:t> </a:t>
            </a:r>
            <a:r>
              <a:rPr dirty="0"/>
              <a:t>to</a:t>
            </a:r>
            <a:r>
              <a:rPr dirty="0" spc="-70"/>
              <a:t> </a:t>
            </a:r>
            <a:r>
              <a:rPr dirty="0" spc="-60"/>
              <a:t>optimize</a:t>
            </a:r>
            <a:r>
              <a:rPr dirty="0" spc="-70"/>
              <a:t> </a:t>
            </a:r>
            <a:r>
              <a:rPr dirty="0" spc="-120"/>
              <a:t>staing</a:t>
            </a:r>
            <a:r>
              <a:rPr dirty="0" spc="-55"/>
              <a:t> </a:t>
            </a:r>
            <a:r>
              <a:rPr dirty="0" spc="-75"/>
              <a:t>levels,</a:t>
            </a:r>
            <a:r>
              <a:rPr dirty="0" spc="-70"/>
              <a:t> </a:t>
            </a:r>
            <a:r>
              <a:rPr dirty="0" spc="-105"/>
              <a:t>improve</a:t>
            </a:r>
            <a:r>
              <a:rPr dirty="0" spc="-70"/>
              <a:t> </a:t>
            </a:r>
            <a:r>
              <a:rPr dirty="0" spc="-35"/>
              <a:t>customer</a:t>
            </a:r>
            <a:r>
              <a:rPr dirty="0" spc="-70"/>
              <a:t> </a:t>
            </a:r>
            <a:r>
              <a:rPr dirty="0" spc="-55"/>
              <a:t>service,</a:t>
            </a:r>
            <a:r>
              <a:rPr dirty="0" spc="-70"/>
              <a:t> </a:t>
            </a:r>
            <a:r>
              <a:rPr dirty="0" spc="-100"/>
              <a:t>minimize</a:t>
            </a:r>
            <a:r>
              <a:rPr dirty="0" spc="-65"/>
              <a:t> </a:t>
            </a:r>
            <a:r>
              <a:rPr dirty="0" spc="-40"/>
              <a:t>wait</a:t>
            </a:r>
            <a:r>
              <a:rPr dirty="0" spc="-70"/>
              <a:t> </a:t>
            </a:r>
            <a:r>
              <a:rPr dirty="0" spc="-65"/>
              <a:t>times,</a:t>
            </a:r>
            <a:r>
              <a:rPr dirty="0" spc="-70"/>
              <a:t> </a:t>
            </a:r>
            <a:r>
              <a:rPr dirty="0" spc="-25"/>
              <a:t>and </a:t>
            </a:r>
            <a:r>
              <a:rPr dirty="0"/>
              <a:t>enhance</a:t>
            </a:r>
            <a:r>
              <a:rPr dirty="0" spc="65"/>
              <a:t> </a:t>
            </a:r>
            <a:r>
              <a:rPr dirty="0" spc="-20"/>
              <a:t>overall</a:t>
            </a:r>
            <a:r>
              <a:rPr dirty="0" spc="65"/>
              <a:t> </a:t>
            </a:r>
            <a:r>
              <a:rPr dirty="0"/>
              <a:t>store</a:t>
            </a:r>
            <a:r>
              <a:rPr dirty="0" spc="65"/>
              <a:t> </a:t>
            </a:r>
            <a:r>
              <a:rPr dirty="0" spc="-90"/>
              <a:t>eiciency,</a:t>
            </a:r>
            <a:r>
              <a:rPr dirty="0" spc="65"/>
              <a:t> </a:t>
            </a:r>
            <a:r>
              <a:rPr dirty="0"/>
              <a:t>thereby</a:t>
            </a:r>
            <a:r>
              <a:rPr dirty="0" spc="65"/>
              <a:t> </a:t>
            </a:r>
            <a:r>
              <a:rPr dirty="0" spc="-50"/>
              <a:t>improving</a:t>
            </a:r>
            <a:r>
              <a:rPr dirty="0" spc="65"/>
              <a:t> </a:t>
            </a:r>
            <a:r>
              <a:rPr dirty="0"/>
              <a:t>the</a:t>
            </a:r>
            <a:r>
              <a:rPr dirty="0" spc="70"/>
              <a:t> </a:t>
            </a:r>
            <a:r>
              <a:rPr dirty="0"/>
              <a:t>shopping</a:t>
            </a:r>
            <a:r>
              <a:rPr dirty="0" spc="65"/>
              <a:t> </a:t>
            </a:r>
            <a:r>
              <a:rPr dirty="0"/>
              <a:t>experience</a:t>
            </a:r>
            <a:r>
              <a:rPr dirty="0" spc="65"/>
              <a:t> </a:t>
            </a:r>
            <a:r>
              <a:rPr dirty="0"/>
              <a:t>and</a:t>
            </a:r>
            <a:r>
              <a:rPr dirty="0" spc="65"/>
              <a:t> </a:t>
            </a:r>
            <a:r>
              <a:rPr dirty="0" spc="-10"/>
              <a:t>increasing </a:t>
            </a:r>
            <a:r>
              <a:rPr dirty="0" spc="-60"/>
              <a:t>customer</a:t>
            </a:r>
            <a:r>
              <a:rPr dirty="0" spc="-254"/>
              <a:t> </a:t>
            </a:r>
            <a:r>
              <a:rPr dirty="0" spc="-10"/>
              <a:t>satisfaction.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6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00793" y="2003482"/>
            <a:ext cx="6840855" cy="10972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000" spc="1520"/>
              <a:t>Wow</a:t>
            </a:r>
            <a:r>
              <a:rPr dirty="0" sz="7000" spc="-125"/>
              <a:t> </a:t>
            </a:r>
            <a:r>
              <a:rPr dirty="0" sz="7000" spc="1295"/>
              <a:t>Factor</a:t>
            </a:r>
            <a:endParaRPr sz="7000"/>
          </a:p>
        </p:txBody>
      </p:sp>
      <p:sp>
        <p:nvSpPr>
          <p:cNvPr id="4" name="object 4" descr=""/>
          <p:cNvSpPr txBox="1"/>
          <p:nvPr/>
        </p:nvSpPr>
        <p:spPr>
          <a:xfrm>
            <a:off x="3299615" y="3322301"/>
            <a:ext cx="11750675" cy="38735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287020">
              <a:lnSpc>
                <a:spcPct val="125000"/>
              </a:lnSpc>
              <a:spcBef>
                <a:spcPts val="95"/>
              </a:spcBef>
              <a:buAutoNum type="arabicPeriod"/>
              <a:tabLst>
                <a:tab pos="299720" algn="l"/>
              </a:tabLst>
            </a:pPr>
            <a:r>
              <a:rPr dirty="0" sz="2000" spc="-130">
                <a:latin typeface="Arial Black"/>
                <a:cs typeface="Arial Black"/>
              </a:rPr>
              <a:t>Seamless</a:t>
            </a:r>
            <a:r>
              <a:rPr dirty="0" sz="2000" spc="10">
                <a:latin typeface="Arial Black"/>
                <a:cs typeface="Arial Black"/>
              </a:rPr>
              <a:t> </a:t>
            </a:r>
            <a:r>
              <a:rPr dirty="0" sz="2000" spc="-125">
                <a:latin typeface="Arial Black"/>
                <a:cs typeface="Arial Black"/>
              </a:rPr>
              <a:t>Integration</a:t>
            </a:r>
            <a:r>
              <a:rPr dirty="0" sz="2000" spc="-125">
                <a:latin typeface="Verdana"/>
                <a:cs typeface="Verdana"/>
              </a:rPr>
              <a:t>: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The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solution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 spc="-40">
                <a:latin typeface="Verdana"/>
                <a:cs typeface="Verdana"/>
              </a:rPr>
              <a:t>seamlessly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 spc="-30">
                <a:latin typeface="Verdana"/>
                <a:cs typeface="Verdana"/>
              </a:rPr>
              <a:t>integrates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with</a:t>
            </a:r>
            <a:r>
              <a:rPr dirty="0" sz="2000" spc="-25">
                <a:latin typeface="Verdana"/>
                <a:cs typeface="Verdana"/>
              </a:rPr>
              <a:t> existing retail </a:t>
            </a:r>
            <a:r>
              <a:rPr dirty="0" sz="2000" spc="-10">
                <a:latin typeface="Verdana"/>
                <a:cs typeface="Verdana"/>
              </a:rPr>
              <a:t>infrastructure, </a:t>
            </a:r>
            <a:r>
              <a:rPr dirty="0" sz="2000" spc="-90">
                <a:latin typeface="Verdana"/>
                <a:cs typeface="Verdana"/>
              </a:rPr>
              <a:t>requiring</a:t>
            </a:r>
            <a:r>
              <a:rPr dirty="0" sz="2000" spc="-260">
                <a:latin typeface="Verdana"/>
                <a:cs typeface="Verdana"/>
              </a:rPr>
              <a:t> </a:t>
            </a:r>
            <a:r>
              <a:rPr dirty="0" sz="2000" spc="-135">
                <a:latin typeface="Verdana"/>
                <a:cs typeface="Verdana"/>
              </a:rPr>
              <a:t>minimal</a:t>
            </a:r>
            <a:r>
              <a:rPr dirty="0" sz="2000" spc="-254">
                <a:latin typeface="Verdana"/>
                <a:cs typeface="Verdana"/>
              </a:rPr>
              <a:t> </a:t>
            </a:r>
            <a:r>
              <a:rPr dirty="0" sz="2000" spc="-30">
                <a:latin typeface="Verdana"/>
                <a:cs typeface="Verdana"/>
              </a:rPr>
              <a:t>setup</a:t>
            </a:r>
            <a:r>
              <a:rPr dirty="0" sz="2000" spc="-260">
                <a:latin typeface="Verdana"/>
                <a:cs typeface="Verdana"/>
              </a:rPr>
              <a:t> </a:t>
            </a:r>
            <a:r>
              <a:rPr dirty="0" sz="2000" spc="-80">
                <a:latin typeface="Verdana"/>
                <a:cs typeface="Verdana"/>
              </a:rPr>
              <a:t>and</a:t>
            </a:r>
            <a:r>
              <a:rPr dirty="0" sz="2000" spc="-254">
                <a:latin typeface="Verdana"/>
                <a:cs typeface="Verdana"/>
              </a:rPr>
              <a:t> </a:t>
            </a:r>
            <a:r>
              <a:rPr dirty="0" sz="2000" spc="-70">
                <a:latin typeface="Verdana"/>
                <a:cs typeface="Verdana"/>
              </a:rPr>
              <a:t>ensuring</a:t>
            </a:r>
            <a:r>
              <a:rPr dirty="0" sz="2000" spc="-260">
                <a:latin typeface="Verdana"/>
                <a:cs typeface="Verdana"/>
              </a:rPr>
              <a:t> </a:t>
            </a:r>
            <a:r>
              <a:rPr dirty="0" sz="2000" spc="-90">
                <a:latin typeface="Verdana"/>
                <a:cs typeface="Verdana"/>
              </a:rPr>
              <a:t>a</a:t>
            </a:r>
            <a:r>
              <a:rPr dirty="0" sz="2000" spc="-254">
                <a:latin typeface="Verdana"/>
                <a:cs typeface="Verdana"/>
              </a:rPr>
              <a:t> </a:t>
            </a:r>
            <a:r>
              <a:rPr dirty="0" sz="2000" spc="-65">
                <a:latin typeface="Verdana"/>
                <a:cs typeface="Verdana"/>
              </a:rPr>
              <a:t>smooth</a:t>
            </a:r>
            <a:r>
              <a:rPr dirty="0" sz="2000" spc="-260">
                <a:latin typeface="Verdana"/>
                <a:cs typeface="Verdana"/>
              </a:rPr>
              <a:t> </a:t>
            </a:r>
            <a:r>
              <a:rPr dirty="0" sz="2000" spc="-65">
                <a:latin typeface="Verdana"/>
                <a:cs typeface="Verdana"/>
              </a:rPr>
              <a:t>transition</a:t>
            </a:r>
            <a:r>
              <a:rPr dirty="0" sz="2000" spc="-254">
                <a:latin typeface="Verdana"/>
                <a:cs typeface="Verdana"/>
              </a:rPr>
              <a:t> </a:t>
            </a:r>
            <a:r>
              <a:rPr dirty="0" sz="2000" spc="-70">
                <a:latin typeface="Verdana"/>
                <a:cs typeface="Verdana"/>
              </a:rPr>
              <a:t>for</a:t>
            </a:r>
            <a:r>
              <a:rPr dirty="0" sz="2000" spc="-260">
                <a:latin typeface="Verdana"/>
                <a:cs typeface="Verdana"/>
              </a:rPr>
              <a:t> </a:t>
            </a:r>
            <a:r>
              <a:rPr dirty="0" sz="2000" spc="-50">
                <a:latin typeface="Verdana"/>
                <a:cs typeface="Verdana"/>
              </a:rPr>
              <a:t>store</a:t>
            </a:r>
            <a:r>
              <a:rPr dirty="0" sz="2000" spc="-254">
                <a:latin typeface="Verdana"/>
                <a:cs typeface="Verdana"/>
              </a:rPr>
              <a:t> </a:t>
            </a:r>
            <a:r>
              <a:rPr dirty="0" sz="2000" spc="-100">
                <a:latin typeface="Verdana"/>
                <a:cs typeface="Verdana"/>
              </a:rPr>
              <a:t>managers</a:t>
            </a:r>
            <a:r>
              <a:rPr dirty="0" sz="2000" spc="-260">
                <a:latin typeface="Verdana"/>
                <a:cs typeface="Verdana"/>
              </a:rPr>
              <a:t> </a:t>
            </a:r>
            <a:r>
              <a:rPr dirty="0" sz="2000" spc="-80">
                <a:latin typeface="Verdana"/>
                <a:cs typeface="Verdana"/>
              </a:rPr>
              <a:t>and</a:t>
            </a:r>
            <a:r>
              <a:rPr dirty="0" sz="2000" spc="-254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sta.</a:t>
            </a:r>
            <a:endParaRPr sz="2000">
              <a:latin typeface="Verdana"/>
              <a:cs typeface="Verdana"/>
            </a:endParaRPr>
          </a:p>
          <a:p>
            <a:pPr marL="12700" marR="5080" indent="361950">
              <a:lnSpc>
                <a:spcPct val="125000"/>
              </a:lnSpc>
              <a:spcBef>
                <a:spcPts val="75"/>
              </a:spcBef>
              <a:buAutoNum type="arabicPeriod"/>
              <a:tabLst>
                <a:tab pos="374650" algn="l"/>
              </a:tabLst>
            </a:pPr>
            <a:r>
              <a:rPr dirty="0" sz="2000" spc="-150">
                <a:latin typeface="Arial Black"/>
                <a:cs typeface="Arial Black"/>
              </a:rPr>
              <a:t>Real-</a:t>
            </a:r>
            <a:r>
              <a:rPr dirty="0" sz="2000" spc="-195">
                <a:latin typeface="Arial Black"/>
                <a:cs typeface="Arial Black"/>
              </a:rPr>
              <a:t>Time</a:t>
            </a:r>
            <a:r>
              <a:rPr dirty="0" sz="2000" spc="-90">
                <a:latin typeface="Arial Black"/>
                <a:cs typeface="Arial Black"/>
              </a:rPr>
              <a:t> </a:t>
            </a:r>
            <a:r>
              <a:rPr dirty="0" sz="2000" spc="-120">
                <a:latin typeface="Arial Black"/>
                <a:cs typeface="Arial Black"/>
              </a:rPr>
              <a:t>Alerts:</a:t>
            </a:r>
            <a:r>
              <a:rPr dirty="0" sz="2000" spc="-90">
                <a:latin typeface="Arial Black"/>
                <a:cs typeface="Arial Black"/>
              </a:rPr>
              <a:t> </a:t>
            </a:r>
            <a:r>
              <a:rPr dirty="0" sz="2000" spc="-180">
                <a:latin typeface="Verdana"/>
                <a:cs typeface="Verdana"/>
              </a:rPr>
              <a:t>It</a:t>
            </a:r>
            <a:r>
              <a:rPr dirty="0" sz="2000" spc="-125">
                <a:latin typeface="Verdana"/>
                <a:cs typeface="Verdana"/>
              </a:rPr>
              <a:t> </a:t>
            </a:r>
            <a:r>
              <a:rPr dirty="0" sz="2000" spc="-185">
                <a:latin typeface="Verdana"/>
                <a:cs typeface="Verdana"/>
              </a:rPr>
              <a:t>oers</a:t>
            </a:r>
            <a:r>
              <a:rPr dirty="0" sz="2000" spc="-130">
                <a:latin typeface="Verdana"/>
                <a:cs typeface="Verdana"/>
              </a:rPr>
              <a:t> </a:t>
            </a:r>
            <a:r>
              <a:rPr dirty="0" sz="2000" spc="-95">
                <a:latin typeface="Verdana"/>
                <a:cs typeface="Verdana"/>
              </a:rPr>
              <a:t>real-</a:t>
            </a:r>
            <a:r>
              <a:rPr dirty="0" sz="2000" spc="-85">
                <a:latin typeface="Verdana"/>
                <a:cs typeface="Verdana"/>
              </a:rPr>
              <a:t>time</a:t>
            </a:r>
            <a:r>
              <a:rPr dirty="0" sz="2000" spc="-130">
                <a:latin typeface="Verdana"/>
                <a:cs typeface="Verdana"/>
              </a:rPr>
              <a:t> </a:t>
            </a:r>
            <a:r>
              <a:rPr dirty="0" sz="2000" spc="-55">
                <a:latin typeface="Verdana"/>
                <a:cs typeface="Verdana"/>
              </a:rPr>
              <a:t>alerts</a:t>
            </a:r>
            <a:r>
              <a:rPr dirty="0" sz="2000" spc="-125">
                <a:latin typeface="Verdana"/>
                <a:cs typeface="Verdana"/>
              </a:rPr>
              <a:t> </a:t>
            </a:r>
            <a:r>
              <a:rPr dirty="0" sz="2000" spc="-35">
                <a:latin typeface="Verdana"/>
                <a:cs typeface="Verdana"/>
              </a:rPr>
              <a:t>to</a:t>
            </a:r>
            <a:r>
              <a:rPr dirty="0" sz="2000" spc="-130">
                <a:latin typeface="Verdana"/>
                <a:cs typeface="Verdana"/>
              </a:rPr>
              <a:t> </a:t>
            </a:r>
            <a:r>
              <a:rPr dirty="0" sz="2000" spc="-55">
                <a:latin typeface="Verdana"/>
                <a:cs typeface="Verdana"/>
              </a:rPr>
              <a:t>notify</a:t>
            </a:r>
            <a:r>
              <a:rPr dirty="0" sz="2000" spc="-125">
                <a:latin typeface="Verdana"/>
                <a:cs typeface="Verdana"/>
              </a:rPr>
              <a:t> </a:t>
            </a:r>
            <a:r>
              <a:rPr dirty="0" sz="2000" spc="-45">
                <a:latin typeface="Verdana"/>
                <a:cs typeface="Verdana"/>
              </a:rPr>
              <a:t>store</a:t>
            </a:r>
            <a:r>
              <a:rPr dirty="0" sz="2000" spc="-130">
                <a:latin typeface="Verdana"/>
                <a:cs typeface="Verdana"/>
              </a:rPr>
              <a:t> </a:t>
            </a:r>
            <a:r>
              <a:rPr dirty="0" sz="2000" spc="-95">
                <a:latin typeface="Verdana"/>
                <a:cs typeface="Verdana"/>
              </a:rPr>
              <a:t>managers</a:t>
            </a:r>
            <a:r>
              <a:rPr dirty="0" sz="2000" spc="-13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of</a:t>
            </a:r>
            <a:r>
              <a:rPr dirty="0" sz="2000" spc="-125">
                <a:latin typeface="Verdana"/>
                <a:cs typeface="Verdana"/>
              </a:rPr>
              <a:t> </a:t>
            </a:r>
            <a:r>
              <a:rPr dirty="0" sz="2000" spc="-35">
                <a:latin typeface="Verdana"/>
                <a:cs typeface="Verdana"/>
              </a:rPr>
              <a:t>ﬂuctuations</a:t>
            </a:r>
            <a:r>
              <a:rPr dirty="0" sz="2000" spc="-130">
                <a:latin typeface="Verdana"/>
                <a:cs typeface="Verdana"/>
              </a:rPr>
              <a:t> </a:t>
            </a:r>
            <a:r>
              <a:rPr dirty="0" sz="2000" spc="-85">
                <a:latin typeface="Verdana"/>
                <a:cs typeface="Verdana"/>
              </a:rPr>
              <a:t>in</a:t>
            </a:r>
            <a:r>
              <a:rPr dirty="0" sz="2000" spc="-13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customer </a:t>
            </a:r>
            <a:r>
              <a:rPr dirty="0" sz="2000" spc="-170">
                <a:latin typeface="Verdana"/>
                <a:cs typeface="Verdana"/>
              </a:rPr>
              <a:t>traic,</a:t>
            </a:r>
            <a:r>
              <a:rPr dirty="0" sz="2000" spc="-245">
                <a:latin typeface="Verdana"/>
                <a:cs typeface="Verdana"/>
              </a:rPr>
              <a:t> </a:t>
            </a:r>
            <a:r>
              <a:rPr dirty="0" sz="2000" spc="-80">
                <a:latin typeface="Verdana"/>
                <a:cs typeface="Verdana"/>
              </a:rPr>
              <a:t>enabling</a:t>
            </a:r>
            <a:r>
              <a:rPr dirty="0" sz="2000" spc="-245">
                <a:latin typeface="Verdana"/>
                <a:cs typeface="Verdana"/>
              </a:rPr>
              <a:t> </a:t>
            </a:r>
            <a:r>
              <a:rPr dirty="0" sz="2000" spc="-70">
                <a:latin typeface="Verdana"/>
                <a:cs typeface="Verdana"/>
              </a:rPr>
              <a:t>proactive</a:t>
            </a:r>
            <a:r>
              <a:rPr dirty="0" sz="2000" spc="-240">
                <a:latin typeface="Verdana"/>
                <a:cs typeface="Verdana"/>
              </a:rPr>
              <a:t> </a:t>
            </a:r>
            <a:r>
              <a:rPr dirty="0" sz="2000" spc="-75">
                <a:latin typeface="Verdana"/>
                <a:cs typeface="Verdana"/>
              </a:rPr>
              <a:t>adjustments</a:t>
            </a:r>
            <a:r>
              <a:rPr dirty="0" sz="2000" spc="-245">
                <a:latin typeface="Verdana"/>
                <a:cs typeface="Verdana"/>
              </a:rPr>
              <a:t> </a:t>
            </a:r>
            <a:r>
              <a:rPr dirty="0" sz="2000" spc="-35">
                <a:latin typeface="Verdana"/>
                <a:cs typeface="Verdana"/>
              </a:rPr>
              <a:t>to</a:t>
            </a:r>
            <a:r>
              <a:rPr dirty="0" sz="2000" spc="-245">
                <a:latin typeface="Verdana"/>
                <a:cs typeface="Verdana"/>
              </a:rPr>
              <a:t> </a:t>
            </a:r>
            <a:r>
              <a:rPr dirty="0" sz="2000" spc="-140">
                <a:latin typeface="Verdana"/>
                <a:cs typeface="Verdana"/>
              </a:rPr>
              <a:t>staing</a:t>
            </a:r>
            <a:r>
              <a:rPr dirty="0" sz="2000" spc="-240">
                <a:latin typeface="Verdana"/>
                <a:cs typeface="Verdana"/>
              </a:rPr>
              <a:t> </a:t>
            </a:r>
            <a:r>
              <a:rPr dirty="0" sz="2000" spc="-80">
                <a:latin typeface="Verdana"/>
                <a:cs typeface="Verdana"/>
              </a:rPr>
              <a:t>and</a:t>
            </a:r>
            <a:r>
              <a:rPr dirty="0" sz="2000" spc="-245">
                <a:latin typeface="Verdana"/>
                <a:cs typeface="Verdana"/>
              </a:rPr>
              <a:t> </a:t>
            </a:r>
            <a:r>
              <a:rPr dirty="0" sz="2000" spc="-55">
                <a:latin typeface="Verdana"/>
                <a:cs typeface="Verdana"/>
              </a:rPr>
              <a:t>resource</a:t>
            </a:r>
            <a:r>
              <a:rPr dirty="0" sz="2000" spc="-24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allocation.</a:t>
            </a:r>
            <a:endParaRPr sz="2000">
              <a:latin typeface="Verdana"/>
              <a:cs typeface="Verdana"/>
            </a:endParaRPr>
          </a:p>
          <a:p>
            <a:pPr marL="12700" marR="5080" indent="421640">
              <a:lnSpc>
                <a:spcPct val="125000"/>
              </a:lnSpc>
              <a:spcBef>
                <a:spcPts val="75"/>
              </a:spcBef>
              <a:buAutoNum type="arabicPeriod"/>
              <a:tabLst>
                <a:tab pos="434340" algn="l"/>
              </a:tabLst>
            </a:pPr>
            <a:r>
              <a:rPr dirty="0" sz="2000" spc="-125">
                <a:latin typeface="Arial Black"/>
                <a:cs typeface="Arial Black"/>
              </a:rPr>
              <a:t>Customizable</a:t>
            </a:r>
            <a:r>
              <a:rPr dirty="0" sz="2000" spc="-40">
                <a:latin typeface="Arial Black"/>
                <a:cs typeface="Arial Black"/>
              </a:rPr>
              <a:t> </a:t>
            </a:r>
            <a:r>
              <a:rPr dirty="0" sz="2000" spc="-105">
                <a:latin typeface="Arial Black"/>
                <a:cs typeface="Arial Black"/>
              </a:rPr>
              <a:t>Analytics:</a:t>
            </a:r>
            <a:r>
              <a:rPr dirty="0" sz="2000" spc="-40">
                <a:latin typeface="Arial Black"/>
                <a:cs typeface="Arial Black"/>
              </a:rPr>
              <a:t> </a:t>
            </a:r>
            <a:r>
              <a:rPr dirty="0" sz="2000">
                <a:latin typeface="Verdana"/>
                <a:cs typeface="Verdana"/>
              </a:rPr>
              <a:t>The</a:t>
            </a:r>
            <a:r>
              <a:rPr dirty="0" sz="2000" spc="-75">
                <a:latin typeface="Verdana"/>
                <a:cs typeface="Verdana"/>
              </a:rPr>
              <a:t> </a:t>
            </a:r>
            <a:r>
              <a:rPr dirty="0" sz="2000" spc="-20">
                <a:latin typeface="Verdana"/>
                <a:cs typeface="Verdana"/>
              </a:rPr>
              <a:t>solution</a:t>
            </a:r>
            <a:r>
              <a:rPr dirty="0" sz="2000" spc="-80">
                <a:latin typeface="Verdana"/>
                <a:cs typeface="Verdana"/>
              </a:rPr>
              <a:t> </a:t>
            </a:r>
            <a:r>
              <a:rPr dirty="0" sz="2000" spc="-50">
                <a:latin typeface="Verdana"/>
                <a:cs typeface="Verdana"/>
              </a:rPr>
              <a:t>provides</a:t>
            </a:r>
            <a:r>
              <a:rPr dirty="0" sz="2000" spc="-75">
                <a:latin typeface="Verdana"/>
                <a:cs typeface="Verdana"/>
              </a:rPr>
              <a:t> </a:t>
            </a:r>
            <a:r>
              <a:rPr dirty="0" sz="2000" spc="-40">
                <a:latin typeface="Verdana"/>
                <a:cs typeface="Verdana"/>
              </a:rPr>
              <a:t>customizable</a:t>
            </a:r>
            <a:r>
              <a:rPr dirty="0" sz="2000" spc="-80">
                <a:latin typeface="Verdana"/>
                <a:cs typeface="Verdana"/>
              </a:rPr>
              <a:t> </a:t>
            </a:r>
            <a:r>
              <a:rPr dirty="0" sz="2000" spc="-20">
                <a:latin typeface="Verdana"/>
                <a:cs typeface="Verdana"/>
              </a:rPr>
              <a:t>analytics</a:t>
            </a:r>
            <a:r>
              <a:rPr dirty="0" sz="2000" spc="-75">
                <a:latin typeface="Verdana"/>
                <a:cs typeface="Verdana"/>
              </a:rPr>
              <a:t> </a:t>
            </a:r>
            <a:r>
              <a:rPr dirty="0" sz="2000" spc="-55">
                <a:latin typeface="Verdana"/>
                <a:cs typeface="Verdana"/>
              </a:rPr>
              <a:t>dashboards,</a:t>
            </a:r>
            <a:r>
              <a:rPr dirty="0" sz="2000" spc="-8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allowing </a:t>
            </a:r>
            <a:r>
              <a:rPr dirty="0" sz="2000" spc="-50">
                <a:latin typeface="Verdana"/>
                <a:cs typeface="Verdana"/>
              </a:rPr>
              <a:t>store</a:t>
            </a:r>
            <a:r>
              <a:rPr dirty="0" sz="2000" spc="-260">
                <a:latin typeface="Verdana"/>
                <a:cs typeface="Verdana"/>
              </a:rPr>
              <a:t> </a:t>
            </a:r>
            <a:r>
              <a:rPr dirty="0" sz="2000" spc="-100">
                <a:latin typeface="Verdana"/>
                <a:cs typeface="Verdana"/>
              </a:rPr>
              <a:t>managers</a:t>
            </a:r>
            <a:r>
              <a:rPr dirty="0" sz="2000" spc="-260">
                <a:latin typeface="Verdana"/>
                <a:cs typeface="Verdana"/>
              </a:rPr>
              <a:t> </a:t>
            </a:r>
            <a:r>
              <a:rPr dirty="0" sz="2000" spc="-35">
                <a:latin typeface="Verdana"/>
                <a:cs typeface="Verdana"/>
              </a:rPr>
              <a:t>to</a:t>
            </a:r>
            <a:r>
              <a:rPr dirty="0" sz="2000" spc="-260">
                <a:latin typeface="Verdana"/>
                <a:cs typeface="Verdana"/>
              </a:rPr>
              <a:t> </a:t>
            </a:r>
            <a:r>
              <a:rPr dirty="0" sz="2000" spc="-75">
                <a:latin typeface="Verdana"/>
                <a:cs typeface="Verdana"/>
              </a:rPr>
              <a:t>tailor</a:t>
            </a:r>
            <a:r>
              <a:rPr dirty="0" sz="2000" spc="-260">
                <a:latin typeface="Verdana"/>
                <a:cs typeface="Verdana"/>
              </a:rPr>
              <a:t> </a:t>
            </a:r>
            <a:r>
              <a:rPr dirty="0" sz="2000" spc="-50">
                <a:latin typeface="Verdana"/>
                <a:cs typeface="Verdana"/>
              </a:rPr>
              <a:t>insights</a:t>
            </a:r>
            <a:r>
              <a:rPr dirty="0" sz="2000" spc="-254">
                <a:latin typeface="Verdana"/>
                <a:cs typeface="Verdana"/>
              </a:rPr>
              <a:t> </a:t>
            </a:r>
            <a:r>
              <a:rPr dirty="0" sz="2000" spc="-35">
                <a:latin typeface="Verdana"/>
                <a:cs typeface="Verdana"/>
              </a:rPr>
              <a:t>to</a:t>
            </a:r>
            <a:r>
              <a:rPr dirty="0" sz="2000" spc="-260">
                <a:latin typeface="Verdana"/>
                <a:cs typeface="Verdana"/>
              </a:rPr>
              <a:t> </a:t>
            </a:r>
            <a:r>
              <a:rPr dirty="0" sz="2000" spc="-65">
                <a:latin typeface="Verdana"/>
                <a:cs typeface="Verdana"/>
              </a:rPr>
              <a:t>their</a:t>
            </a:r>
            <a:r>
              <a:rPr dirty="0" sz="2000" spc="-260">
                <a:latin typeface="Verdana"/>
                <a:cs typeface="Verdana"/>
              </a:rPr>
              <a:t> </a:t>
            </a:r>
            <a:r>
              <a:rPr dirty="0" sz="2000" spc="-20">
                <a:latin typeface="Verdana"/>
                <a:cs typeface="Verdana"/>
              </a:rPr>
              <a:t>speciﬁc</a:t>
            </a:r>
            <a:r>
              <a:rPr dirty="0" sz="2000" spc="-260">
                <a:latin typeface="Verdana"/>
                <a:cs typeface="Verdana"/>
              </a:rPr>
              <a:t> </a:t>
            </a:r>
            <a:r>
              <a:rPr dirty="0" sz="2000" spc="-40">
                <a:latin typeface="Verdana"/>
                <a:cs typeface="Verdana"/>
              </a:rPr>
              <a:t>needs</a:t>
            </a:r>
            <a:r>
              <a:rPr dirty="0" sz="2000" spc="-254">
                <a:latin typeface="Verdana"/>
                <a:cs typeface="Verdana"/>
              </a:rPr>
              <a:t> </a:t>
            </a:r>
            <a:r>
              <a:rPr dirty="0" sz="2000" spc="-80">
                <a:latin typeface="Verdana"/>
                <a:cs typeface="Verdana"/>
              </a:rPr>
              <a:t>and</a:t>
            </a:r>
            <a:r>
              <a:rPr dirty="0" sz="2000" spc="-26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objectives.</a:t>
            </a:r>
            <a:endParaRPr sz="2000">
              <a:latin typeface="Verdana"/>
              <a:cs typeface="Verdana"/>
            </a:endParaRPr>
          </a:p>
          <a:p>
            <a:pPr marL="12700" marR="5080" indent="401955">
              <a:lnSpc>
                <a:spcPct val="125000"/>
              </a:lnSpc>
              <a:spcBef>
                <a:spcPts val="75"/>
              </a:spcBef>
              <a:buAutoNum type="arabicPeriod"/>
              <a:tabLst>
                <a:tab pos="414655" algn="l"/>
              </a:tabLst>
            </a:pPr>
            <a:r>
              <a:rPr dirty="0" sz="2000" spc="-135">
                <a:latin typeface="Arial Black"/>
                <a:cs typeface="Arial Black"/>
              </a:rPr>
              <a:t>Scalability:</a:t>
            </a:r>
            <a:r>
              <a:rPr dirty="0" sz="2000" spc="-35">
                <a:latin typeface="Arial Black"/>
                <a:cs typeface="Arial Black"/>
              </a:rPr>
              <a:t> </a:t>
            </a:r>
            <a:r>
              <a:rPr dirty="0" sz="2000" spc="-35">
                <a:latin typeface="Verdana"/>
                <a:cs typeface="Verdana"/>
              </a:rPr>
              <a:t>With</a:t>
            </a:r>
            <a:r>
              <a:rPr dirty="0" sz="2000" spc="-9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its</a:t>
            </a:r>
            <a:r>
              <a:rPr dirty="0" sz="2000" spc="-85">
                <a:latin typeface="Verdana"/>
                <a:cs typeface="Verdana"/>
              </a:rPr>
              <a:t> </a:t>
            </a:r>
            <a:r>
              <a:rPr dirty="0" sz="2000" spc="-30">
                <a:latin typeface="Verdana"/>
                <a:cs typeface="Verdana"/>
              </a:rPr>
              <a:t>scalable</a:t>
            </a:r>
            <a:r>
              <a:rPr dirty="0" sz="2000" spc="-80">
                <a:latin typeface="Verdana"/>
                <a:cs typeface="Verdana"/>
              </a:rPr>
              <a:t> </a:t>
            </a:r>
            <a:r>
              <a:rPr dirty="0" sz="2000" spc="-50">
                <a:latin typeface="Verdana"/>
                <a:cs typeface="Verdana"/>
              </a:rPr>
              <a:t>architecture,</a:t>
            </a:r>
            <a:r>
              <a:rPr dirty="0" sz="2000" spc="-8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the</a:t>
            </a:r>
            <a:r>
              <a:rPr dirty="0" sz="2000" spc="-80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solution</a:t>
            </a:r>
            <a:r>
              <a:rPr dirty="0" sz="2000" spc="-8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can</a:t>
            </a:r>
            <a:r>
              <a:rPr dirty="0" sz="2000" spc="-80">
                <a:latin typeface="Verdana"/>
                <a:cs typeface="Verdana"/>
              </a:rPr>
              <a:t> </a:t>
            </a:r>
            <a:r>
              <a:rPr dirty="0" sz="2000" spc="-60">
                <a:latin typeface="Verdana"/>
                <a:cs typeface="Verdana"/>
              </a:rPr>
              <a:t>accommodate</a:t>
            </a:r>
            <a:r>
              <a:rPr dirty="0" sz="2000" spc="-8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the</a:t>
            </a:r>
            <a:r>
              <a:rPr dirty="0" sz="2000" spc="-8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needs</a:t>
            </a:r>
            <a:r>
              <a:rPr dirty="0" sz="2000" spc="-8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of</a:t>
            </a:r>
            <a:r>
              <a:rPr dirty="0" sz="2000" spc="-8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retail </a:t>
            </a:r>
            <a:r>
              <a:rPr dirty="0" sz="2000" spc="-40">
                <a:latin typeface="Verdana"/>
                <a:cs typeface="Verdana"/>
              </a:rPr>
              <a:t>stores</a:t>
            </a:r>
            <a:r>
              <a:rPr dirty="0" sz="2000" spc="-26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of</a:t>
            </a:r>
            <a:r>
              <a:rPr dirty="0" sz="2000" spc="-254">
                <a:latin typeface="Verdana"/>
                <a:cs typeface="Verdana"/>
              </a:rPr>
              <a:t> </a:t>
            </a:r>
            <a:r>
              <a:rPr dirty="0" sz="2000" spc="-125">
                <a:latin typeface="Verdana"/>
                <a:cs typeface="Verdana"/>
              </a:rPr>
              <a:t>varying</a:t>
            </a:r>
            <a:r>
              <a:rPr dirty="0" sz="2000" spc="-260">
                <a:latin typeface="Verdana"/>
                <a:cs typeface="Verdana"/>
              </a:rPr>
              <a:t> </a:t>
            </a:r>
            <a:r>
              <a:rPr dirty="0" sz="2000" spc="-60">
                <a:latin typeface="Verdana"/>
                <a:cs typeface="Verdana"/>
              </a:rPr>
              <a:t>sizes,</a:t>
            </a:r>
            <a:r>
              <a:rPr dirty="0" sz="2000" spc="-254">
                <a:latin typeface="Verdana"/>
                <a:cs typeface="Verdana"/>
              </a:rPr>
              <a:t> </a:t>
            </a:r>
            <a:r>
              <a:rPr dirty="0" sz="2000" spc="-110">
                <a:latin typeface="Verdana"/>
                <a:cs typeface="Verdana"/>
              </a:rPr>
              <a:t>from</a:t>
            </a:r>
            <a:r>
              <a:rPr dirty="0" sz="2000" spc="-260">
                <a:latin typeface="Verdana"/>
                <a:cs typeface="Verdana"/>
              </a:rPr>
              <a:t> </a:t>
            </a:r>
            <a:r>
              <a:rPr dirty="0" sz="2000" spc="-105">
                <a:latin typeface="Verdana"/>
                <a:cs typeface="Verdana"/>
              </a:rPr>
              <a:t>small</a:t>
            </a:r>
            <a:r>
              <a:rPr dirty="0" sz="2000" spc="-254">
                <a:latin typeface="Verdana"/>
                <a:cs typeface="Verdana"/>
              </a:rPr>
              <a:t> </a:t>
            </a:r>
            <a:r>
              <a:rPr dirty="0" sz="2000" spc="-50">
                <a:latin typeface="Verdana"/>
                <a:cs typeface="Verdana"/>
              </a:rPr>
              <a:t>boutiques</a:t>
            </a:r>
            <a:r>
              <a:rPr dirty="0" sz="2000" spc="-260">
                <a:latin typeface="Verdana"/>
                <a:cs typeface="Verdana"/>
              </a:rPr>
              <a:t> </a:t>
            </a:r>
            <a:r>
              <a:rPr dirty="0" sz="2000" spc="-35">
                <a:latin typeface="Verdana"/>
                <a:cs typeface="Verdana"/>
              </a:rPr>
              <a:t>to</a:t>
            </a:r>
            <a:r>
              <a:rPr dirty="0" sz="2000" spc="-254">
                <a:latin typeface="Verdana"/>
                <a:cs typeface="Verdana"/>
              </a:rPr>
              <a:t> </a:t>
            </a:r>
            <a:r>
              <a:rPr dirty="0" sz="2000" spc="-95">
                <a:latin typeface="Verdana"/>
                <a:cs typeface="Verdana"/>
              </a:rPr>
              <a:t>large</a:t>
            </a:r>
            <a:r>
              <a:rPr dirty="0" sz="2000" spc="-260">
                <a:latin typeface="Verdana"/>
                <a:cs typeface="Verdana"/>
              </a:rPr>
              <a:t> </a:t>
            </a:r>
            <a:r>
              <a:rPr dirty="0" sz="2000" spc="-80">
                <a:latin typeface="Verdana"/>
                <a:cs typeface="Verdana"/>
              </a:rPr>
              <a:t>department</a:t>
            </a:r>
            <a:r>
              <a:rPr dirty="0" sz="2000" spc="-254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stores.</a:t>
            </a:r>
            <a:endParaRPr sz="2000">
              <a:latin typeface="Verdana"/>
              <a:cs typeface="Verdana"/>
            </a:endParaRPr>
          </a:p>
          <a:p>
            <a:pPr marL="12700" marR="5080" indent="358140">
              <a:lnSpc>
                <a:spcPct val="125000"/>
              </a:lnSpc>
              <a:spcBef>
                <a:spcPts val="75"/>
              </a:spcBef>
              <a:buAutoNum type="arabicPeriod"/>
              <a:tabLst>
                <a:tab pos="370840" algn="l"/>
              </a:tabLst>
            </a:pPr>
            <a:r>
              <a:rPr dirty="0" sz="2000" spc="-110">
                <a:latin typeface="Arial Black"/>
                <a:cs typeface="Arial Black"/>
              </a:rPr>
              <a:t>AI-</a:t>
            </a:r>
            <a:r>
              <a:rPr dirty="0" sz="2000" spc="-140">
                <a:latin typeface="Arial Black"/>
                <a:cs typeface="Arial Black"/>
              </a:rPr>
              <a:t>driven</a:t>
            </a:r>
            <a:r>
              <a:rPr dirty="0" sz="2000" spc="-70">
                <a:latin typeface="Arial Black"/>
                <a:cs typeface="Arial Black"/>
              </a:rPr>
              <a:t> </a:t>
            </a:r>
            <a:r>
              <a:rPr dirty="0" sz="2000" spc="-165">
                <a:latin typeface="Arial Black"/>
                <a:cs typeface="Arial Black"/>
              </a:rPr>
              <a:t>Accuracy:</a:t>
            </a:r>
            <a:r>
              <a:rPr dirty="0" sz="2000" spc="-70">
                <a:latin typeface="Arial Black"/>
                <a:cs typeface="Arial Black"/>
              </a:rPr>
              <a:t> </a:t>
            </a:r>
            <a:r>
              <a:rPr dirty="0" sz="2000" spc="-100">
                <a:latin typeface="Verdana"/>
                <a:cs typeface="Verdana"/>
              </a:rPr>
              <a:t>Leveraging</a:t>
            </a:r>
            <a:r>
              <a:rPr dirty="0" sz="2000" spc="-110">
                <a:latin typeface="Verdana"/>
                <a:cs typeface="Verdana"/>
              </a:rPr>
              <a:t> </a:t>
            </a:r>
            <a:r>
              <a:rPr dirty="0" sz="2000" spc="-80">
                <a:latin typeface="Verdana"/>
                <a:cs typeface="Verdana"/>
              </a:rPr>
              <a:t>advanced</a:t>
            </a:r>
            <a:r>
              <a:rPr dirty="0" sz="2000" spc="-110">
                <a:latin typeface="Verdana"/>
                <a:cs typeface="Verdana"/>
              </a:rPr>
              <a:t> </a:t>
            </a:r>
            <a:r>
              <a:rPr dirty="0" sz="2000" spc="-70">
                <a:latin typeface="Verdana"/>
                <a:cs typeface="Verdana"/>
              </a:rPr>
              <a:t>artiﬁcial</a:t>
            </a:r>
            <a:r>
              <a:rPr dirty="0" sz="2000" spc="-110">
                <a:latin typeface="Verdana"/>
                <a:cs typeface="Verdana"/>
              </a:rPr>
              <a:t> </a:t>
            </a:r>
            <a:r>
              <a:rPr dirty="0" sz="2000" spc="-60">
                <a:latin typeface="Verdana"/>
                <a:cs typeface="Verdana"/>
              </a:rPr>
              <a:t>intelligence</a:t>
            </a:r>
            <a:r>
              <a:rPr dirty="0" sz="2000" spc="-110">
                <a:latin typeface="Verdana"/>
                <a:cs typeface="Verdana"/>
              </a:rPr>
              <a:t> </a:t>
            </a:r>
            <a:r>
              <a:rPr dirty="0" sz="2000" spc="-95">
                <a:latin typeface="Verdana"/>
                <a:cs typeface="Verdana"/>
              </a:rPr>
              <a:t>algorithms,</a:t>
            </a:r>
            <a:r>
              <a:rPr dirty="0" sz="2000" spc="-110">
                <a:latin typeface="Verdana"/>
                <a:cs typeface="Verdana"/>
              </a:rPr>
              <a:t> </a:t>
            </a:r>
            <a:r>
              <a:rPr dirty="0" sz="2000" spc="-30">
                <a:latin typeface="Verdana"/>
                <a:cs typeface="Verdana"/>
              </a:rPr>
              <a:t>the</a:t>
            </a:r>
            <a:r>
              <a:rPr dirty="0" sz="2000" spc="-110">
                <a:latin typeface="Verdana"/>
                <a:cs typeface="Verdana"/>
              </a:rPr>
              <a:t> </a:t>
            </a:r>
            <a:r>
              <a:rPr dirty="0" sz="2000" spc="-50">
                <a:latin typeface="Verdana"/>
                <a:cs typeface="Verdana"/>
              </a:rPr>
              <a:t>solution</a:t>
            </a:r>
            <a:r>
              <a:rPr dirty="0" sz="2000" spc="-11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delivers </a:t>
            </a:r>
            <a:r>
              <a:rPr dirty="0" sz="2000" spc="-85">
                <a:latin typeface="Verdana"/>
                <a:cs typeface="Verdana"/>
              </a:rPr>
              <a:t>unparalleled</a:t>
            </a:r>
            <a:r>
              <a:rPr dirty="0" sz="2000" spc="-240">
                <a:latin typeface="Verdana"/>
                <a:cs typeface="Verdana"/>
              </a:rPr>
              <a:t> </a:t>
            </a:r>
            <a:r>
              <a:rPr dirty="0" sz="2000" spc="-60">
                <a:latin typeface="Verdana"/>
                <a:cs typeface="Verdana"/>
              </a:rPr>
              <a:t>accuracy</a:t>
            </a:r>
            <a:r>
              <a:rPr dirty="0" sz="2000" spc="-235">
                <a:latin typeface="Verdana"/>
                <a:cs typeface="Verdana"/>
              </a:rPr>
              <a:t> </a:t>
            </a:r>
            <a:r>
              <a:rPr dirty="0" sz="2000" spc="-85">
                <a:latin typeface="Verdana"/>
                <a:cs typeface="Verdana"/>
              </a:rPr>
              <a:t>in</a:t>
            </a:r>
            <a:r>
              <a:rPr dirty="0" sz="2000" spc="-240">
                <a:latin typeface="Verdana"/>
                <a:cs typeface="Verdana"/>
              </a:rPr>
              <a:t> </a:t>
            </a:r>
            <a:r>
              <a:rPr dirty="0" sz="2000" spc="-55">
                <a:latin typeface="Verdana"/>
                <a:cs typeface="Verdana"/>
              </a:rPr>
              <a:t>people</a:t>
            </a:r>
            <a:r>
              <a:rPr dirty="0" sz="2000" spc="-235">
                <a:latin typeface="Verdana"/>
                <a:cs typeface="Verdana"/>
              </a:rPr>
              <a:t> </a:t>
            </a:r>
            <a:r>
              <a:rPr dirty="0" sz="2000" spc="-65">
                <a:latin typeface="Verdana"/>
                <a:cs typeface="Verdana"/>
              </a:rPr>
              <a:t>counting,</a:t>
            </a:r>
            <a:r>
              <a:rPr dirty="0" sz="2000" spc="-235">
                <a:latin typeface="Verdana"/>
                <a:cs typeface="Verdana"/>
              </a:rPr>
              <a:t> </a:t>
            </a:r>
            <a:r>
              <a:rPr dirty="0" sz="2000" spc="-110">
                <a:latin typeface="Verdana"/>
                <a:cs typeface="Verdana"/>
              </a:rPr>
              <a:t>minimizing</a:t>
            </a:r>
            <a:r>
              <a:rPr dirty="0" sz="2000" spc="-240">
                <a:latin typeface="Verdana"/>
                <a:cs typeface="Verdana"/>
              </a:rPr>
              <a:t> </a:t>
            </a:r>
            <a:r>
              <a:rPr dirty="0" sz="2000" spc="-90">
                <a:latin typeface="Verdana"/>
                <a:cs typeface="Verdana"/>
              </a:rPr>
              <a:t>errors</a:t>
            </a:r>
            <a:r>
              <a:rPr dirty="0" sz="2000" spc="-235">
                <a:latin typeface="Verdana"/>
                <a:cs typeface="Verdana"/>
              </a:rPr>
              <a:t> </a:t>
            </a:r>
            <a:r>
              <a:rPr dirty="0" sz="2000" spc="-80">
                <a:latin typeface="Verdana"/>
                <a:cs typeface="Verdana"/>
              </a:rPr>
              <a:t>and</a:t>
            </a:r>
            <a:r>
              <a:rPr dirty="0" sz="2000" spc="-235">
                <a:latin typeface="Verdana"/>
                <a:cs typeface="Verdana"/>
              </a:rPr>
              <a:t> </a:t>
            </a:r>
            <a:r>
              <a:rPr dirty="0" sz="2000" spc="-114">
                <a:latin typeface="Verdana"/>
                <a:cs typeface="Verdana"/>
              </a:rPr>
              <a:t>maximizing</a:t>
            </a:r>
            <a:r>
              <a:rPr dirty="0" sz="2000" spc="-240">
                <a:latin typeface="Verdana"/>
                <a:cs typeface="Verdana"/>
              </a:rPr>
              <a:t> </a:t>
            </a:r>
            <a:r>
              <a:rPr dirty="0" sz="2000" spc="-75">
                <a:latin typeface="Verdana"/>
                <a:cs typeface="Verdana"/>
              </a:rPr>
              <a:t>operational</a:t>
            </a:r>
            <a:r>
              <a:rPr dirty="0" sz="2000" spc="-23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eiciency.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4419" y="626050"/>
            <a:ext cx="5581650" cy="9029698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679419" y="689432"/>
            <a:ext cx="1533524" cy="15335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38362" y="1799837"/>
            <a:ext cx="4316730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880"/>
              <a:t>Modelling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8438361" y="2958294"/>
            <a:ext cx="6515100" cy="501650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 indent="-12700">
              <a:lnSpc>
                <a:spcPct val="126699"/>
              </a:lnSpc>
              <a:spcBef>
                <a:spcPts val="55"/>
              </a:spcBef>
              <a:buSzPct val="81081"/>
              <a:buFont typeface="Verdana"/>
              <a:buAutoNum type="arabicPeriod"/>
              <a:tabLst>
                <a:tab pos="203200" algn="l"/>
              </a:tabLst>
            </a:pPr>
            <a:r>
              <a:rPr dirty="0" sz="1850" spc="-125">
                <a:latin typeface="Arial Black"/>
                <a:cs typeface="Arial Black"/>
              </a:rPr>
              <a:t>Customer</a:t>
            </a:r>
            <a:r>
              <a:rPr dirty="0" sz="1850" spc="-200">
                <a:latin typeface="Arial Black"/>
                <a:cs typeface="Arial Black"/>
              </a:rPr>
              <a:t> </a:t>
            </a:r>
            <a:r>
              <a:rPr dirty="0" sz="1850" spc="-210">
                <a:latin typeface="Arial Black"/>
                <a:cs typeface="Arial Black"/>
              </a:rPr>
              <a:t>Flow</a:t>
            </a:r>
            <a:r>
              <a:rPr dirty="0" sz="1850" spc="-195">
                <a:latin typeface="Arial Black"/>
                <a:cs typeface="Arial Black"/>
              </a:rPr>
              <a:t> </a:t>
            </a:r>
            <a:r>
              <a:rPr dirty="0" sz="1850" spc="-110">
                <a:latin typeface="Arial Black"/>
                <a:cs typeface="Arial Black"/>
              </a:rPr>
              <a:t>Modeling:</a:t>
            </a:r>
            <a:r>
              <a:rPr dirty="0" sz="1850" spc="-195">
                <a:latin typeface="Arial Black"/>
                <a:cs typeface="Arial Black"/>
              </a:rPr>
              <a:t> </a:t>
            </a:r>
            <a:r>
              <a:rPr dirty="0" sz="1850" spc="-55">
                <a:latin typeface="Verdana"/>
                <a:cs typeface="Verdana"/>
              </a:rPr>
              <a:t>Creating</a:t>
            </a:r>
            <a:r>
              <a:rPr dirty="0" sz="1850" spc="-229">
                <a:latin typeface="Verdana"/>
                <a:cs typeface="Verdana"/>
              </a:rPr>
              <a:t> </a:t>
            </a:r>
            <a:r>
              <a:rPr dirty="0" sz="1850" spc="-65">
                <a:latin typeface="Verdana"/>
                <a:cs typeface="Verdana"/>
              </a:rPr>
              <a:t>simulations</a:t>
            </a:r>
            <a:r>
              <a:rPr dirty="0" sz="1850" spc="-235">
                <a:latin typeface="Verdana"/>
                <a:cs typeface="Verdana"/>
              </a:rPr>
              <a:t> </a:t>
            </a:r>
            <a:r>
              <a:rPr dirty="0" sz="1850" spc="-30">
                <a:latin typeface="Verdana"/>
                <a:cs typeface="Verdana"/>
              </a:rPr>
              <a:t>to</a:t>
            </a:r>
            <a:r>
              <a:rPr dirty="0" sz="1850" spc="-229">
                <a:latin typeface="Verdana"/>
                <a:cs typeface="Verdana"/>
              </a:rPr>
              <a:t> </a:t>
            </a:r>
            <a:r>
              <a:rPr dirty="0" sz="1850" spc="-10">
                <a:latin typeface="Verdana"/>
                <a:cs typeface="Verdana"/>
              </a:rPr>
              <a:t>predict </a:t>
            </a:r>
            <a:r>
              <a:rPr dirty="0" sz="1850" spc="-80">
                <a:latin typeface="Verdana"/>
                <a:cs typeface="Verdana"/>
              </a:rPr>
              <a:t>how</a:t>
            </a:r>
            <a:r>
              <a:rPr dirty="0" sz="1850" spc="-240">
                <a:latin typeface="Verdana"/>
                <a:cs typeface="Verdana"/>
              </a:rPr>
              <a:t> </a:t>
            </a:r>
            <a:r>
              <a:rPr dirty="0" sz="1850" spc="-55">
                <a:latin typeface="Verdana"/>
                <a:cs typeface="Verdana"/>
              </a:rPr>
              <a:t>customers</a:t>
            </a:r>
            <a:r>
              <a:rPr dirty="0" sz="1850" spc="-235">
                <a:latin typeface="Verdana"/>
                <a:cs typeface="Verdana"/>
              </a:rPr>
              <a:t> </a:t>
            </a:r>
            <a:r>
              <a:rPr dirty="0" sz="1850" spc="-130">
                <a:latin typeface="Verdana"/>
                <a:cs typeface="Verdana"/>
              </a:rPr>
              <a:t>move</a:t>
            </a:r>
            <a:r>
              <a:rPr dirty="0" sz="1850" spc="-235">
                <a:latin typeface="Verdana"/>
                <a:cs typeface="Verdana"/>
              </a:rPr>
              <a:t> </a:t>
            </a:r>
            <a:r>
              <a:rPr dirty="0" sz="1850" spc="-65">
                <a:latin typeface="Verdana"/>
                <a:cs typeface="Verdana"/>
              </a:rPr>
              <a:t>through</a:t>
            </a:r>
            <a:r>
              <a:rPr dirty="0" sz="1850" spc="-235">
                <a:latin typeface="Verdana"/>
                <a:cs typeface="Verdana"/>
              </a:rPr>
              <a:t> </a:t>
            </a:r>
            <a:r>
              <a:rPr dirty="0" sz="1850" spc="-25">
                <a:latin typeface="Verdana"/>
                <a:cs typeface="Verdana"/>
              </a:rPr>
              <a:t>the</a:t>
            </a:r>
            <a:r>
              <a:rPr dirty="0" sz="1850" spc="-235">
                <a:latin typeface="Verdana"/>
                <a:cs typeface="Verdana"/>
              </a:rPr>
              <a:t> </a:t>
            </a:r>
            <a:r>
              <a:rPr dirty="0" sz="1850" spc="-75">
                <a:latin typeface="Verdana"/>
                <a:cs typeface="Verdana"/>
              </a:rPr>
              <a:t>store,</a:t>
            </a:r>
            <a:r>
              <a:rPr dirty="0" sz="1850" spc="-235">
                <a:latin typeface="Verdana"/>
                <a:cs typeface="Verdana"/>
              </a:rPr>
              <a:t> </a:t>
            </a:r>
            <a:r>
              <a:rPr dirty="0" sz="1850" spc="-70">
                <a:latin typeface="Verdana"/>
                <a:cs typeface="Verdana"/>
              </a:rPr>
              <a:t>optimizing</a:t>
            </a:r>
            <a:r>
              <a:rPr dirty="0" sz="1850" spc="-235">
                <a:latin typeface="Verdana"/>
                <a:cs typeface="Verdana"/>
              </a:rPr>
              <a:t> </a:t>
            </a:r>
            <a:r>
              <a:rPr dirty="0" sz="1850" spc="-10">
                <a:latin typeface="Verdana"/>
                <a:cs typeface="Verdana"/>
              </a:rPr>
              <a:t>layouts </a:t>
            </a:r>
            <a:r>
              <a:rPr dirty="0" sz="1850" spc="-65">
                <a:latin typeface="Verdana"/>
                <a:cs typeface="Verdana"/>
              </a:rPr>
              <a:t>for</a:t>
            </a:r>
            <a:r>
              <a:rPr dirty="0" sz="1850" spc="-260">
                <a:latin typeface="Verdana"/>
                <a:cs typeface="Verdana"/>
              </a:rPr>
              <a:t> </a:t>
            </a:r>
            <a:r>
              <a:rPr dirty="0" sz="1850" spc="-35">
                <a:latin typeface="Verdana"/>
                <a:cs typeface="Verdana"/>
              </a:rPr>
              <a:t>eiciency.</a:t>
            </a:r>
            <a:endParaRPr sz="1850">
              <a:latin typeface="Verdana"/>
              <a:cs typeface="Verdana"/>
            </a:endParaRPr>
          </a:p>
          <a:p>
            <a:pPr marL="266700" indent="-254000">
              <a:lnSpc>
                <a:spcPct val="100000"/>
              </a:lnSpc>
              <a:spcBef>
                <a:spcPts val="555"/>
              </a:spcBef>
              <a:buAutoNum type="arabicPeriod"/>
              <a:tabLst>
                <a:tab pos="266700" algn="l"/>
              </a:tabLst>
            </a:pPr>
            <a:r>
              <a:rPr dirty="0" sz="1850" spc="-114">
                <a:latin typeface="Arial Black"/>
                <a:cs typeface="Arial Black"/>
              </a:rPr>
              <a:t>Staing</a:t>
            </a:r>
            <a:r>
              <a:rPr dirty="0" sz="1850" spc="-195">
                <a:latin typeface="Arial Black"/>
                <a:cs typeface="Arial Black"/>
              </a:rPr>
              <a:t> </a:t>
            </a:r>
            <a:r>
              <a:rPr dirty="0" sz="1850" spc="-114">
                <a:latin typeface="Arial Black"/>
                <a:cs typeface="Arial Black"/>
              </a:rPr>
              <a:t>Optimization:</a:t>
            </a:r>
            <a:r>
              <a:rPr dirty="0" sz="1850" spc="-195">
                <a:latin typeface="Arial Black"/>
                <a:cs typeface="Arial Black"/>
              </a:rPr>
              <a:t> </a:t>
            </a:r>
            <a:r>
              <a:rPr dirty="0" sz="1850" spc="-55">
                <a:latin typeface="Verdana"/>
                <a:cs typeface="Verdana"/>
              </a:rPr>
              <a:t>Using</a:t>
            </a:r>
            <a:r>
              <a:rPr dirty="0" sz="1850" spc="-225">
                <a:latin typeface="Verdana"/>
                <a:cs typeface="Verdana"/>
              </a:rPr>
              <a:t> </a:t>
            </a:r>
            <a:r>
              <a:rPr dirty="0" sz="1850" spc="-55">
                <a:latin typeface="Verdana"/>
                <a:cs typeface="Verdana"/>
              </a:rPr>
              <a:t>data</a:t>
            </a:r>
            <a:r>
              <a:rPr dirty="0" sz="1850" spc="-229">
                <a:latin typeface="Verdana"/>
                <a:cs typeface="Verdana"/>
              </a:rPr>
              <a:t> </a:t>
            </a:r>
            <a:r>
              <a:rPr dirty="0" sz="1850" spc="-30">
                <a:latin typeface="Verdana"/>
                <a:cs typeface="Verdana"/>
              </a:rPr>
              <a:t>to</a:t>
            </a:r>
            <a:r>
              <a:rPr dirty="0" sz="1850" spc="-229">
                <a:latin typeface="Verdana"/>
                <a:cs typeface="Verdana"/>
              </a:rPr>
              <a:t> </a:t>
            </a:r>
            <a:r>
              <a:rPr dirty="0" sz="1850" spc="-75">
                <a:latin typeface="Verdana"/>
                <a:cs typeface="Verdana"/>
              </a:rPr>
              <a:t>determine</a:t>
            </a:r>
            <a:r>
              <a:rPr dirty="0" sz="1850" spc="-225">
                <a:latin typeface="Verdana"/>
                <a:cs typeface="Verdana"/>
              </a:rPr>
              <a:t> </a:t>
            </a:r>
            <a:r>
              <a:rPr dirty="0" sz="1850" spc="-30">
                <a:latin typeface="Verdana"/>
                <a:cs typeface="Verdana"/>
              </a:rPr>
              <a:t>the</a:t>
            </a:r>
            <a:r>
              <a:rPr dirty="0" sz="1850" spc="-229">
                <a:latin typeface="Verdana"/>
                <a:cs typeface="Verdana"/>
              </a:rPr>
              <a:t> </a:t>
            </a:r>
            <a:r>
              <a:rPr dirty="0" sz="1850" spc="-10">
                <a:latin typeface="Verdana"/>
                <a:cs typeface="Verdana"/>
              </a:rPr>
              <a:t>right</a:t>
            </a:r>
            <a:endParaRPr sz="1850">
              <a:latin typeface="Verdana"/>
              <a:cs typeface="Verdana"/>
            </a:endParaRPr>
          </a:p>
          <a:p>
            <a:pPr marL="12700" marR="207010">
              <a:lnSpc>
                <a:spcPct val="125000"/>
              </a:lnSpc>
              <a:spcBef>
                <a:spcPts val="75"/>
              </a:spcBef>
            </a:pPr>
            <a:r>
              <a:rPr dirty="0" sz="1850" spc="-100">
                <a:latin typeface="Verdana"/>
                <a:cs typeface="Verdana"/>
              </a:rPr>
              <a:t>number</a:t>
            </a:r>
            <a:r>
              <a:rPr dirty="0" sz="1850" spc="-245">
                <a:latin typeface="Verdana"/>
                <a:cs typeface="Verdana"/>
              </a:rPr>
              <a:t> </a:t>
            </a:r>
            <a:r>
              <a:rPr dirty="0" sz="1850" spc="-10">
                <a:latin typeface="Verdana"/>
                <a:cs typeface="Verdana"/>
              </a:rPr>
              <a:t>of</a:t>
            </a:r>
            <a:r>
              <a:rPr dirty="0" sz="1850" spc="-240">
                <a:latin typeface="Verdana"/>
                <a:cs typeface="Verdana"/>
              </a:rPr>
              <a:t> </a:t>
            </a:r>
            <a:r>
              <a:rPr dirty="0" sz="1850" spc="-170">
                <a:latin typeface="Verdana"/>
                <a:cs typeface="Verdana"/>
              </a:rPr>
              <a:t>sta</a:t>
            </a:r>
            <a:r>
              <a:rPr dirty="0" sz="1850" spc="-245">
                <a:latin typeface="Verdana"/>
                <a:cs typeface="Verdana"/>
              </a:rPr>
              <a:t> </a:t>
            </a:r>
            <a:r>
              <a:rPr dirty="0" sz="1850" spc="-45">
                <a:latin typeface="Verdana"/>
                <a:cs typeface="Verdana"/>
              </a:rPr>
              <a:t>needed</a:t>
            </a:r>
            <a:r>
              <a:rPr dirty="0" sz="1850" spc="-240">
                <a:latin typeface="Verdana"/>
                <a:cs typeface="Verdana"/>
              </a:rPr>
              <a:t> </a:t>
            </a:r>
            <a:r>
              <a:rPr dirty="0" sz="1850" spc="-40">
                <a:latin typeface="Verdana"/>
                <a:cs typeface="Verdana"/>
              </a:rPr>
              <a:t>at</a:t>
            </a:r>
            <a:r>
              <a:rPr dirty="0" sz="1850" spc="-240">
                <a:latin typeface="Verdana"/>
                <a:cs typeface="Verdana"/>
              </a:rPr>
              <a:t> </a:t>
            </a:r>
            <a:r>
              <a:rPr dirty="0" sz="1850" spc="-135">
                <a:latin typeface="Verdana"/>
                <a:cs typeface="Verdana"/>
              </a:rPr>
              <a:t>dierent</a:t>
            </a:r>
            <a:r>
              <a:rPr dirty="0" sz="1850" spc="-245">
                <a:latin typeface="Verdana"/>
                <a:cs typeface="Verdana"/>
              </a:rPr>
              <a:t> </a:t>
            </a:r>
            <a:r>
              <a:rPr dirty="0" sz="1850" spc="-85">
                <a:latin typeface="Verdana"/>
                <a:cs typeface="Verdana"/>
              </a:rPr>
              <a:t>times,</a:t>
            </a:r>
            <a:r>
              <a:rPr dirty="0" sz="1850" spc="-240">
                <a:latin typeface="Verdana"/>
                <a:cs typeface="Verdana"/>
              </a:rPr>
              <a:t> </a:t>
            </a:r>
            <a:r>
              <a:rPr dirty="0" sz="1850" spc="-100">
                <a:latin typeface="Verdana"/>
                <a:cs typeface="Verdana"/>
              </a:rPr>
              <a:t>minimizing</a:t>
            </a:r>
            <a:r>
              <a:rPr dirty="0" sz="1850" spc="-245">
                <a:latin typeface="Verdana"/>
                <a:cs typeface="Verdana"/>
              </a:rPr>
              <a:t> </a:t>
            </a:r>
            <a:r>
              <a:rPr dirty="0" sz="1850" spc="-20">
                <a:latin typeface="Verdana"/>
                <a:cs typeface="Verdana"/>
              </a:rPr>
              <a:t>wait </a:t>
            </a:r>
            <a:r>
              <a:rPr dirty="0" sz="1850" spc="-10">
                <a:latin typeface="Verdana"/>
                <a:cs typeface="Verdana"/>
              </a:rPr>
              <a:t>times.</a:t>
            </a:r>
            <a:endParaRPr sz="1850">
              <a:latin typeface="Verdana"/>
              <a:cs typeface="Verdana"/>
            </a:endParaRPr>
          </a:p>
          <a:p>
            <a:pPr marL="262890" indent="-250190">
              <a:lnSpc>
                <a:spcPct val="100000"/>
              </a:lnSpc>
              <a:spcBef>
                <a:spcPts val="555"/>
              </a:spcBef>
              <a:buAutoNum type="arabicPeriod" startAt="3"/>
              <a:tabLst>
                <a:tab pos="262890" algn="l"/>
              </a:tabLst>
            </a:pPr>
            <a:r>
              <a:rPr dirty="0" sz="1850" spc="-135">
                <a:latin typeface="Arial Black"/>
                <a:cs typeface="Arial Black"/>
              </a:rPr>
              <a:t>Inventory</a:t>
            </a:r>
            <a:r>
              <a:rPr dirty="0" sz="1850" spc="-200">
                <a:latin typeface="Arial Black"/>
                <a:cs typeface="Arial Black"/>
              </a:rPr>
              <a:t> </a:t>
            </a:r>
            <a:r>
              <a:rPr dirty="0" sz="1850" spc="-130">
                <a:latin typeface="Arial Black"/>
                <a:cs typeface="Arial Black"/>
              </a:rPr>
              <a:t>Management:</a:t>
            </a:r>
            <a:r>
              <a:rPr dirty="0" sz="1850" spc="-195">
                <a:latin typeface="Arial Black"/>
                <a:cs typeface="Arial Black"/>
              </a:rPr>
              <a:t> </a:t>
            </a:r>
            <a:r>
              <a:rPr dirty="0" sz="1850" spc="-85">
                <a:latin typeface="Verdana"/>
                <a:cs typeface="Verdana"/>
              </a:rPr>
              <a:t>Developing</a:t>
            </a:r>
            <a:r>
              <a:rPr dirty="0" sz="1850" spc="-225">
                <a:latin typeface="Verdana"/>
                <a:cs typeface="Verdana"/>
              </a:rPr>
              <a:t> </a:t>
            </a:r>
            <a:r>
              <a:rPr dirty="0" sz="1850" spc="-70">
                <a:latin typeface="Verdana"/>
                <a:cs typeface="Verdana"/>
              </a:rPr>
              <a:t>models</a:t>
            </a:r>
            <a:r>
              <a:rPr dirty="0" sz="1850" spc="-229">
                <a:latin typeface="Verdana"/>
                <a:cs typeface="Verdana"/>
              </a:rPr>
              <a:t> </a:t>
            </a:r>
            <a:r>
              <a:rPr dirty="0" sz="1850" spc="-30">
                <a:latin typeface="Verdana"/>
                <a:cs typeface="Verdana"/>
              </a:rPr>
              <a:t>to</a:t>
            </a:r>
            <a:r>
              <a:rPr dirty="0" sz="1850" spc="-229">
                <a:latin typeface="Verdana"/>
                <a:cs typeface="Verdana"/>
              </a:rPr>
              <a:t> </a:t>
            </a:r>
            <a:r>
              <a:rPr dirty="0" sz="1850" spc="-10">
                <a:latin typeface="Verdana"/>
                <a:cs typeface="Verdana"/>
              </a:rPr>
              <a:t>forecast</a:t>
            </a:r>
            <a:endParaRPr sz="1850">
              <a:latin typeface="Verdana"/>
              <a:cs typeface="Verdana"/>
            </a:endParaRPr>
          </a:p>
          <a:p>
            <a:pPr marL="12700" marR="279400">
              <a:lnSpc>
                <a:spcPct val="125000"/>
              </a:lnSpc>
              <a:spcBef>
                <a:spcPts val="75"/>
              </a:spcBef>
            </a:pPr>
            <a:r>
              <a:rPr dirty="0" sz="1850" spc="-95">
                <a:latin typeface="Verdana"/>
                <a:cs typeface="Verdana"/>
              </a:rPr>
              <a:t>demand</a:t>
            </a:r>
            <a:r>
              <a:rPr dirty="0" sz="1850" spc="-240">
                <a:latin typeface="Verdana"/>
                <a:cs typeface="Verdana"/>
              </a:rPr>
              <a:t> </a:t>
            </a:r>
            <a:r>
              <a:rPr dirty="0" sz="1850" spc="-75">
                <a:latin typeface="Verdana"/>
                <a:cs typeface="Verdana"/>
              </a:rPr>
              <a:t>and</a:t>
            </a:r>
            <a:r>
              <a:rPr dirty="0" sz="1850" spc="-235">
                <a:latin typeface="Verdana"/>
                <a:cs typeface="Verdana"/>
              </a:rPr>
              <a:t> </a:t>
            </a:r>
            <a:r>
              <a:rPr dirty="0" sz="1850" spc="-70">
                <a:latin typeface="Verdana"/>
                <a:cs typeface="Verdana"/>
              </a:rPr>
              <a:t>optimize</a:t>
            </a:r>
            <a:r>
              <a:rPr dirty="0" sz="1850" spc="-235">
                <a:latin typeface="Verdana"/>
                <a:cs typeface="Verdana"/>
              </a:rPr>
              <a:t> </a:t>
            </a:r>
            <a:r>
              <a:rPr dirty="0" sz="1850" spc="-35">
                <a:latin typeface="Verdana"/>
                <a:cs typeface="Verdana"/>
              </a:rPr>
              <a:t>stock</a:t>
            </a:r>
            <a:r>
              <a:rPr dirty="0" sz="1850" spc="-240">
                <a:latin typeface="Verdana"/>
                <a:cs typeface="Verdana"/>
              </a:rPr>
              <a:t> </a:t>
            </a:r>
            <a:r>
              <a:rPr dirty="0" sz="1850" spc="-90">
                <a:latin typeface="Verdana"/>
                <a:cs typeface="Verdana"/>
              </a:rPr>
              <a:t>levels,</a:t>
            </a:r>
            <a:r>
              <a:rPr dirty="0" sz="1850" spc="-235">
                <a:latin typeface="Verdana"/>
                <a:cs typeface="Verdana"/>
              </a:rPr>
              <a:t> </a:t>
            </a:r>
            <a:r>
              <a:rPr dirty="0" sz="1850" spc="-60">
                <a:latin typeface="Verdana"/>
                <a:cs typeface="Verdana"/>
              </a:rPr>
              <a:t>reducing</a:t>
            </a:r>
            <a:r>
              <a:rPr dirty="0" sz="1850" spc="-235">
                <a:latin typeface="Verdana"/>
                <a:cs typeface="Verdana"/>
              </a:rPr>
              <a:t> </a:t>
            </a:r>
            <a:r>
              <a:rPr dirty="0" sz="1850" spc="-45">
                <a:latin typeface="Verdana"/>
                <a:cs typeface="Verdana"/>
              </a:rPr>
              <a:t>overstocking </a:t>
            </a:r>
            <a:r>
              <a:rPr dirty="0" sz="1850" spc="-75">
                <a:latin typeface="Verdana"/>
                <a:cs typeface="Verdana"/>
              </a:rPr>
              <a:t>and</a:t>
            </a:r>
            <a:r>
              <a:rPr dirty="0" sz="1850" spc="-265">
                <a:latin typeface="Verdana"/>
                <a:cs typeface="Verdana"/>
              </a:rPr>
              <a:t> </a:t>
            </a:r>
            <a:r>
              <a:rPr dirty="0" sz="1850" spc="-10">
                <a:latin typeface="Verdana"/>
                <a:cs typeface="Verdana"/>
              </a:rPr>
              <a:t>stockouts.</a:t>
            </a:r>
            <a:endParaRPr sz="1850">
              <a:latin typeface="Verdana"/>
              <a:cs typeface="Verdana"/>
            </a:endParaRPr>
          </a:p>
          <a:p>
            <a:pPr marL="12700" marR="173355" indent="252729">
              <a:lnSpc>
                <a:spcPct val="125000"/>
              </a:lnSpc>
              <a:spcBef>
                <a:spcPts val="75"/>
              </a:spcBef>
              <a:buAutoNum type="arabicPeriod" startAt="4"/>
              <a:tabLst>
                <a:tab pos="265430" algn="l"/>
              </a:tabLst>
            </a:pPr>
            <a:r>
              <a:rPr dirty="0" sz="1850" spc="-135">
                <a:latin typeface="Arial Black"/>
                <a:cs typeface="Arial Black"/>
              </a:rPr>
              <a:t>Predictive</a:t>
            </a:r>
            <a:r>
              <a:rPr dirty="0" sz="1850" spc="-190">
                <a:latin typeface="Arial Black"/>
                <a:cs typeface="Arial Black"/>
              </a:rPr>
              <a:t> </a:t>
            </a:r>
            <a:r>
              <a:rPr dirty="0" sz="1850" spc="-120">
                <a:latin typeface="Arial Black"/>
                <a:cs typeface="Arial Black"/>
              </a:rPr>
              <a:t>Analytics:</a:t>
            </a:r>
            <a:r>
              <a:rPr dirty="0" sz="1850" spc="-190">
                <a:latin typeface="Arial Black"/>
                <a:cs typeface="Arial Black"/>
              </a:rPr>
              <a:t> </a:t>
            </a:r>
            <a:r>
              <a:rPr dirty="0" sz="1850" spc="-55">
                <a:latin typeface="Verdana"/>
                <a:cs typeface="Verdana"/>
              </a:rPr>
              <a:t>Using</a:t>
            </a:r>
            <a:r>
              <a:rPr dirty="0" sz="1850" spc="-225">
                <a:latin typeface="Verdana"/>
                <a:cs typeface="Verdana"/>
              </a:rPr>
              <a:t> </a:t>
            </a:r>
            <a:r>
              <a:rPr dirty="0" sz="1850" spc="-55">
                <a:latin typeface="Verdana"/>
                <a:cs typeface="Verdana"/>
              </a:rPr>
              <a:t>historical</a:t>
            </a:r>
            <a:r>
              <a:rPr dirty="0" sz="1850" spc="-225">
                <a:latin typeface="Verdana"/>
                <a:cs typeface="Verdana"/>
              </a:rPr>
              <a:t> </a:t>
            </a:r>
            <a:r>
              <a:rPr dirty="0" sz="1850" spc="-55">
                <a:latin typeface="Verdana"/>
                <a:cs typeface="Verdana"/>
              </a:rPr>
              <a:t>data</a:t>
            </a:r>
            <a:r>
              <a:rPr dirty="0" sz="1850" spc="-225">
                <a:latin typeface="Verdana"/>
                <a:cs typeface="Verdana"/>
              </a:rPr>
              <a:t> </a:t>
            </a:r>
            <a:r>
              <a:rPr dirty="0" sz="1850" spc="-30">
                <a:latin typeface="Verdana"/>
                <a:cs typeface="Verdana"/>
              </a:rPr>
              <a:t>to</a:t>
            </a:r>
            <a:r>
              <a:rPr dirty="0" sz="1850" spc="-225">
                <a:latin typeface="Verdana"/>
                <a:cs typeface="Verdana"/>
              </a:rPr>
              <a:t> </a:t>
            </a:r>
            <a:r>
              <a:rPr dirty="0" sz="1850" spc="-10">
                <a:latin typeface="Verdana"/>
                <a:cs typeface="Verdana"/>
              </a:rPr>
              <a:t>anticipate </a:t>
            </a:r>
            <a:r>
              <a:rPr dirty="0" sz="1850" spc="-50">
                <a:latin typeface="Verdana"/>
                <a:cs typeface="Verdana"/>
              </a:rPr>
              <a:t>future</a:t>
            </a:r>
            <a:r>
              <a:rPr dirty="0" sz="1850" spc="-250">
                <a:latin typeface="Verdana"/>
                <a:cs typeface="Verdana"/>
              </a:rPr>
              <a:t> </a:t>
            </a:r>
            <a:r>
              <a:rPr dirty="0" sz="1850" spc="-50">
                <a:latin typeface="Verdana"/>
                <a:cs typeface="Verdana"/>
              </a:rPr>
              <a:t>trends</a:t>
            </a:r>
            <a:r>
              <a:rPr dirty="0" sz="1850" spc="-245">
                <a:latin typeface="Verdana"/>
                <a:cs typeface="Verdana"/>
              </a:rPr>
              <a:t> </a:t>
            </a:r>
            <a:r>
              <a:rPr dirty="0" sz="1850" spc="-75">
                <a:latin typeface="Verdana"/>
                <a:cs typeface="Verdana"/>
              </a:rPr>
              <a:t>and</a:t>
            </a:r>
            <a:r>
              <a:rPr dirty="0" sz="1850" spc="-245">
                <a:latin typeface="Verdana"/>
                <a:cs typeface="Verdana"/>
              </a:rPr>
              <a:t> </a:t>
            </a:r>
            <a:r>
              <a:rPr dirty="0" sz="1850" spc="-135">
                <a:latin typeface="Verdana"/>
                <a:cs typeface="Verdana"/>
              </a:rPr>
              <a:t>make</a:t>
            </a:r>
            <a:r>
              <a:rPr dirty="0" sz="1850" spc="-250">
                <a:latin typeface="Verdana"/>
                <a:cs typeface="Verdana"/>
              </a:rPr>
              <a:t> </a:t>
            </a:r>
            <a:r>
              <a:rPr dirty="0" sz="1850" spc="-60">
                <a:latin typeface="Verdana"/>
                <a:cs typeface="Verdana"/>
              </a:rPr>
              <a:t>proactive</a:t>
            </a:r>
            <a:r>
              <a:rPr dirty="0" sz="1850" spc="-245">
                <a:latin typeface="Verdana"/>
                <a:cs typeface="Verdana"/>
              </a:rPr>
              <a:t> </a:t>
            </a:r>
            <a:r>
              <a:rPr dirty="0" sz="1850" spc="-10">
                <a:latin typeface="Verdana"/>
                <a:cs typeface="Verdana"/>
              </a:rPr>
              <a:t>decisions.</a:t>
            </a:r>
            <a:endParaRPr sz="1850">
              <a:latin typeface="Verdana"/>
              <a:cs typeface="Verdana"/>
            </a:endParaRPr>
          </a:p>
          <a:p>
            <a:pPr marL="12700" marR="111760" indent="252729">
              <a:lnSpc>
                <a:spcPct val="126699"/>
              </a:lnSpc>
              <a:spcBef>
                <a:spcPts val="40"/>
              </a:spcBef>
              <a:buAutoNum type="arabicPeriod" startAt="4"/>
              <a:tabLst>
                <a:tab pos="265430" algn="l"/>
              </a:tabLst>
            </a:pPr>
            <a:r>
              <a:rPr dirty="0" sz="1850" spc="-145">
                <a:latin typeface="Arial Black"/>
                <a:cs typeface="Arial Black"/>
              </a:rPr>
              <a:t>Machine</a:t>
            </a:r>
            <a:r>
              <a:rPr dirty="0" sz="1850" spc="-175">
                <a:latin typeface="Arial Black"/>
                <a:cs typeface="Arial Black"/>
              </a:rPr>
              <a:t> </a:t>
            </a:r>
            <a:r>
              <a:rPr dirty="0" sz="1850" spc="-145">
                <a:latin typeface="Arial Black"/>
                <a:cs typeface="Arial Black"/>
              </a:rPr>
              <a:t>Learning</a:t>
            </a:r>
            <a:r>
              <a:rPr dirty="0" sz="1850" spc="-175">
                <a:latin typeface="Arial Black"/>
                <a:cs typeface="Arial Black"/>
              </a:rPr>
              <a:t> </a:t>
            </a:r>
            <a:r>
              <a:rPr dirty="0" sz="1850" spc="-120">
                <a:latin typeface="Arial Black"/>
                <a:cs typeface="Arial Black"/>
              </a:rPr>
              <a:t>Algorithms:</a:t>
            </a:r>
            <a:r>
              <a:rPr dirty="0" sz="1850" spc="-170">
                <a:latin typeface="Arial Black"/>
                <a:cs typeface="Arial Black"/>
              </a:rPr>
              <a:t> </a:t>
            </a:r>
            <a:r>
              <a:rPr dirty="0" sz="1850" spc="-85">
                <a:latin typeface="Verdana"/>
                <a:cs typeface="Verdana"/>
              </a:rPr>
              <a:t>Incorporating</a:t>
            </a:r>
            <a:r>
              <a:rPr dirty="0" sz="1850" spc="-210">
                <a:latin typeface="Verdana"/>
                <a:cs typeface="Verdana"/>
              </a:rPr>
              <a:t> </a:t>
            </a:r>
            <a:r>
              <a:rPr dirty="0" sz="1850" spc="-45">
                <a:latin typeface="Verdana"/>
                <a:cs typeface="Verdana"/>
              </a:rPr>
              <a:t>algorithms </a:t>
            </a:r>
            <a:r>
              <a:rPr dirty="0" sz="1850" spc="-30">
                <a:latin typeface="Verdana"/>
                <a:cs typeface="Verdana"/>
              </a:rPr>
              <a:t>to</a:t>
            </a:r>
            <a:r>
              <a:rPr dirty="0" sz="1850" spc="-225">
                <a:latin typeface="Verdana"/>
                <a:cs typeface="Verdana"/>
              </a:rPr>
              <a:t> </a:t>
            </a:r>
            <a:r>
              <a:rPr dirty="0" sz="1850" spc="-55">
                <a:latin typeface="Verdana"/>
                <a:cs typeface="Verdana"/>
              </a:rPr>
              <a:t>continuously</a:t>
            </a:r>
            <a:r>
              <a:rPr dirty="0" sz="1850" spc="-225">
                <a:latin typeface="Verdana"/>
                <a:cs typeface="Verdana"/>
              </a:rPr>
              <a:t> </a:t>
            </a:r>
            <a:r>
              <a:rPr dirty="0" sz="1850" spc="-114">
                <a:latin typeface="Verdana"/>
                <a:cs typeface="Verdana"/>
              </a:rPr>
              <a:t>improve</a:t>
            </a:r>
            <a:r>
              <a:rPr dirty="0" sz="1850" spc="-220">
                <a:latin typeface="Verdana"/>
                <a:cs typeface="Verdana"/>
              </a:rPr>
              <a:t> </a:t>
            </a:r>
            <a:r>
              <a:rPr dirty="0" sz="1850" spc="-45">
                <a:latin typeface="Verdana"/>
                <a:cs typeface="Verdana"/>
              </a:rPr>
              <a:t>predictions</a:t>
            </a:r>
            <a:r>
              <a:rPr dirty="0" sz="1850" spc="-225">
                <a:latin typeface="Verdana"/>
                <a:cs typeface="Verdana"/>
              </a:rPr>
              <a:t> </a:t>
            </a:r>
            <a:r>
              <a:rPr dirty="0" sz="1850" spc="-75">
                <a:latin typeface="Verdana"/>
                <a:cs typeface="Verdana"/>
              </a:rPr>
              <a:t>and</a:t>
            </a:r>
            <a:r>
              <a:rPr dirty="0" sz="1850" spc="-220">
                <a:latin typeface="Verdana"/>
                <a:cs typeface="Verdana"/>
              </a:rPr>
              <a:t> </a:t>
            </a:r>
            <a:r>
              <a:rPr dirty="0" sz="1850" spc="-10">
                <a:latin typeface="Verdana"/>
                <a:cs typeface="Verdana"/>
              </a:rPr>
              <a:t>optimize operations.</a:t>
            </a:r>
            <a:endParaRPr sz="18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43384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2024-04-24T13:40:52Z</dcterms:created>
  <dcterms:modified xsi:type="dcterms:W3CDTF">2024-04-24T13:40:52Z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2024-04-04T00:00:00Z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2024-04-24T00:00:00Z</vt:filetime>
  </property>
  <property fmtid="{D5CDD505-2E9C-101B-9397-08002B2CF9AE}" pid="5" name="Producer">
    <vt:lpwstr>GPL Ghostscript 10.02.0</vt:lpwstr>
  </property>
</Properties>
</file>