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inayaasri.t.lv\Downloads\work_ord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'4'!$B$13</c:f>
              <c:strCache>
                <c:ptCount val="1"/>
                <c:pt idx="0">
                  <c:v>Assess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multiLvlStrRef>
              <c:f>'4'!$C$11:$I$12</c:f>
              <c:multiLvlStrCache>
                <c:ptCount val="7"/>
                <c:lvl>
                  <c:pt idx="0">
                    <c:v>Account</c:v>
                  </c:pt>
                  <c:pt idx="1">
                    <c:v>C.O.D.</c:v>
                  </c:pt>
                  <c:pt idx="2">
                    <c:v>Credit</c:v>
                  </c:pt>
                  <c:pt idx="3">
                    <c:v>P.O.</c:v>
                  </c:pt>
                  <c:pt idx="4">
                    <c:v>Warranty</c:v>
                  </c:pt>
                  <c:pt idx="5">
                    <c:v>(blank)</c:v>
                  </c:pt>
                  <c:pt idx="6">
                    <c:v>Grand Total</c:v>
                  </c:pt>
                </c:lvl>
                <c:lvl>
                  <c:pt idx="0">
                    <c:v>Column Labels</c:v>
                  </c:pt>
                </c:lvl>
              </c:multiLvlStrCache>
            </c:multiLvlStrRef>
          </c:xVal>
          <c:yVal>
            <c:numRef>
              <c:f>'4'!$C$13:$I$13</c:f>
              <c:numCache>
                <c:formatCode>General</c:formatCode>
                <c:ptCount val="7"/>
                <c:pt idx="0">
                  <c:v>178</c:v>
                </c:pt>
                <c:pt idx="1">
                  <c:v>148</c:v>
                </c:pt>
                <c:pt idx="2">
                  <c:v>2</c:v>
                </c:pt>
                <c:pt idx="3">
                  <c:v>66</c:v>
                </c:pt>
                <c:pt idx="4">
                  <c:v>13</c:v>
                </c:pt>
                <c:pt idx="6">
                  <c:v>407</c:v>
                </c:pt>
              </c:numCache>
            </c:numRef>
          </c:yVal>
          <c:smooth val="0"/>
          <c:extLst>
            <c:ext xmlns:c16="http://schemas.microsoft.com/office/drawing/2014/chart" uri="{C3380CC4-5D6E-409C-BE32-E72D297353CC}">
              <c16:uniqueId val="{00000000-75DC-4256-936C-2030E832562E}"/>
            </c:ext>
          </c:extLst>
        </c:ser>
        <c:ser>
          <c:idx val="1"/>
          <c:order val="1"/>
          <c:tx>
            <c:strRef>
              <c:f>'4'!$B$14</c:f>
              <c:strCache>
                <c:ptCount val="1"/>
                <c:pt idx="0">
                  <c:v>Replace</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multiLvlStrRef>
              <c:f>'4'!$C$11:$I$12</c:f>
              <c:multiLvlStrCache>
                <c:ptCount val="7"/>
                <c:lvl>
                  <c:pt idx="0">
                    <c:v>Account</c:v>
                  </c:pt>
                  <c:pt idx="1">
                    <c:v>C.O.D.</c:v>
                  </c:pt>
                  <c:pt idx="2">
                    <c:v>Credit</c:v>
                  </c:pt>
                  <c:pt idx="3">
                    <c:v>P.O.</c:v>
                  </c:pt>
                  <c:pt idx="4">
                    <c:v>Warranty</c:v>
                  </c:pt>
                  <c:pt idx="5">
                    <c:v>(blank)</c:v>
                  </c:pt>
                  <c:pt idx="6">
                    <c:v>Grand Total</c:v>
                  </c:pt>
                </c:lvl>
                <c:lvl>
                  <c:pt idx="0">
                    <c:v>Column Labels</c:v>
                  </c:pt>
                </c:lvl>
              </c:multiLvlStrCache>
            </c:multiLvlStrRef>
          </c:xVal>
          <c:yVal>
            <c:numRef>
              <c:f>'4'!$C$14:$I$14</c:f>
              <c:numCache>
                <c:formatCode>General</c:formatCode>
                <c:ptCount val="7"/>
                <c:pt idx="0">
                  <c:v>115</c:v>
                </c:pt>
                <c:pt idx="1">
                  <c:v>97</c:v>
                </c:pt>
                <c:pt idx="2">
                  <c:v>2</c:v>
                </c:pt>
                <c:pt idx="3">
                  <c:v>31</c:v>
                </c:pt>
                <c:pt idx="4">
                  <c:v>9</c:v>
                </c:pt>
                <c:pt idx="6">
                  <c:v>254</c:v>
                </c:pt>
              </c:numCache>
            </c:numRef>
          </c:yVal>
          <c:smooth val="0"/>
          <c:extLst>
            <c:ext xmlns:c16="http://schemas.microsoft.com/office/drawing/2014/chart" uri="{C3380CC4-5D6E-409C-BE32-E72D297353CC}">
              <c16:uniqueId val="{00000001-75DC-4256-936C-2030E832562E}"/>
            </c:ext>
          </c:extLst>
        </c:ser>
        <c:ser>
          <c:idx val="2"/>
          <c:order val="2"/>
          <c:tx>
            <c:strRef>
              <c:f>'4'!$B$15</c:f>
              <c:strCache>
                <c:ptCount val="1"/>
                <c:pt idx="0">
                  <c:v>Deliver</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multiLvlStrRef>
              <c:f>'4'!$C$11:$I$12</c:f>
              <c:multiLvlStrCache>
                <c:ptCount val="7"/>
                <c:lvl>
                  <c:pt idx="0">
                    <c:v>Account</c:v>
                  </c:pt>
                  <c:pt idx="1">
                    <c:v>C.O.D.</c:v>
                  </c:pt>
                  <c:pt idx="2">
                    <c:v>Credit</c:v>
                  </c:pt>
                  <c:pt idx="3">
                    <c:v>P.O.</c:v>
                  </c:pt>
                  <c:pt idx="4">
                    <c:v>Warranty</c:v>
                  </c:pt>
                  <c:pt idx="5">
                    <c:v>(blank)</c:v>
                  </c:pt>
                  <c:pt idx="6">
                    <c:v>Grand Total</c:v>
                  </c:pt>
                </c:lvl>
                <c:lvl>
                  <c:pt idx="0">
                    <c:v>Column Labels</c:v>
                  </c:pt>
                </c:lvl>
              </c:multiLvlStrCache>
            </c:multiLvlStrRef>
          </c:xVal>
          <c:yVal>
            <c:numRef>
              <c:f>'4'!$C$15:$I$15</c:f>
              <c:numCache>
                <c:formatCode>General</c:formatCode>
                <c:ptCount val="7"/>
                <c:pt idx="0">
                  <c:v>100</c:v>
                </c:pt>
                <c:pt idx="1">
                  <c:v>60</c:v>
                </c:pt>
                <c:pt idx="3">
                  <c:v>20</c:v>
                </c:pt>
                <c:pt idx="4">
                  <c:v>10</c:v>
                </c:pt>
                <c:pt idx="6">
                  <c:v>190</c:v>
                </c:pt>
              </c:numCache>
            </c:numRef>
          </c:yVal>
          <c:smooth val="0"/>
          <c:extLst>
            <c:ext xmlns:c16="http://schemas.microsoft.com/office/drawing/2014/chart" uri="{C3380CC4-5D6E-409C-BE32-E72D297353CC}">
              <c16:uniqueId val="{00000002-75DC-4256-936C-2030E832562E}"/>
            </c:ext>
          </c:extLst>
        </c:ser>
        <c:ser>
          <c:idx val="3"/>
          <c:order val="3"/>
          <c:tx>
            <c:strRef>
              <c:f>'4'!$B$16</c:f>
              <c:strCache>
                <c:ptCount val="1"/>
                <c:pt idx="0">
                  <c:v>Repair</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multiLvlStrRef>
              <c:f>'4'!$C$11:$I$12</c:f>
              <c:multiLvlStrCache>
                <c:ptCount val="7"/>
                <c:lvl>
                  <c:pt idx="0">
                    <c:v>Account</c:v>
                  </c:pt>
                  <c:pt idx="1">
                    <c:v>C.O.D.</c:v>
                  </c:pt>
                  <c:pt idx="2">
                    <c:v>Credit</c:v>
                  </c:pt>
                  <c:pt idx="3">
                    <c:v>P.O.</c:v>
                  </c:pt>
                  <c:pt idx="4">
                    <c:v>Warranty</c:v>
                  </c:pt>
                  <c:pt idx="5">
                    <c:v>(blank)</c:v>
                  </c:pt>
                  <c:pt idx="6">
                    <c:v>Grand Total</c:v>
                  </c:pt>
                </c:lvl>
                <c:lvl>
                  <c:pt idx="0">
                    <c:v>Column Labels</c:v>
                  </c:pt>
                </c:lvl>
              </c:multiLvlStrCache>
            </c:multiLvlStrRef>
          </c:xVal>
          <c:yVal>
            <c:numRef>
              <c:f>'4'!$C$16:$I$16</c:f>
              <c:numCache>
                <c:formatCode>General</c:formatCode>
                <c:ptCount val="7"/>
                <c:pt idx="0">
                  <c:v>24</c:v>
                </c:pt>
                <c:pt idx="1">
                  <c:v>51</c:v>
                </c:pt>
                <c:pt idx="2">
                  <c:v>1</c:v>
                </c:pt>
                <c:pt idx="3">
                  <c:v>6</c:v>
                </c:pt>
                <c:pt idx="4">
                  <c:v>4</c:v>
                </c:pt>
                <c:pt idx="6">
                  <c:v>86</c:v>
                </c:pt>
              </c:numCache>
            </c:numRef>
          </c:yVal>
          <c:smooth val="0"/>
          <c:extLst>
            <c:ext xmlns:c16="http://schemas.microsoft.com/office/drawing/2014/chart" uri="{C3380CC4-5D6E-409C-BE32-E72D297353CC}">
              <c16:uniqueId val="{00000003-75DC-4256-936C-2030E832562E}"/>
            </c:ext>
          </c:extLst>
        </c:ser>
        <c:ser>
          <c:idx val="4"/>
          <c:order val="4"/>
          <c:tx>
            <c:strRef>
              <c:f>'4'!$B$17</c:f>
              <c:strCache>
                <c:ptCount val="1"/>
                <c:pt idx="0">
                  <c:v>Install</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multiLvlStrRef>
              <c:f>'4'!$C$11:$I$12</c:f>
              <c:multiLvlStrCache>
                <c:ptCount val="7"/>
                <c:lvl>
                  <c:pt idx="0">
                    <c:v>Account</c:v>
                  </c:pt>
                  <c:pt idx="1">
                    <c:v>C.O.D.</c:v>
                  </c:pt>
                  <c:pt idx="2">
                    <c:v>Credit</c:v>
                  </c:pt>
                  <c:pt idx="3">
                    <c:v>P.O.</c:v>
                  </c:pt>
                  <c:pt idx="4">
                    <c:v>Warranty</c:v>
                  </c:pt>
                  <c:pt idx="5">
                    <c:v>(blank)</c:v>
                  </c:pt>
                  <c:pt idx="6">
                    <c:v>Grand Total</c:v>
                  </c:pt>
                </c:lvl>
                <c:lvl>
                  <c:pt idx="0">
                    <c:v>Column Labels</c:v>
                  </c:pt>
                </c:lvl>
              </c:multiLvlStrCache>
            </c:multiLvlStrRef>
          </c:xVal>
          <c:yVal>
            <c:numRef>
              <c:f>'4'!$C$17:$I$17</c:f>
              <c:numCache>
                <c:formatCode>General</c:formatCode>
                <c:ptCount val="7"/>
                <c:pt idx="0">
                  <c:v>24</c:v>
                </c:pt>
                <c:pt idx="1">
                  <c:v>25</c:v>
                </c:pt>
                <c:pt idx="3">
                  <c:v>9</c:v>
                </c:pt>
                <c:pt idx="4">
                  <c:v>5</c:v>
                </c:pt>
                <c:pt idx="6">
                  <c:v>63</c:v>
                </c:pt>
              </c:numCache>
            </c:numRef>
          </c:yVal>
          <c:smooth val="0"/>
          <c:extLst>
            <c:ext xmlns:c16="http://schemas.microsoft.com/office/drawing/2014/chart" uri="{C3380CC4-5D6E-409C-BE32-E72D297353CC}">
              <c16:uniqueId val="{00000004-75DC-4256-936C-2030E832562E}"/>
            </c:ext>
          </c:extLst>
        </c:ser>
        <c:ser>
          <c:idx val="5"/>
          <c:order val="5"/>
          <c:tx>
            <c:strRef>
              <c:f>'4'!$B$18</c:f>
              <c:strCache>
                <c:ptCount val="1"/>
                <c:pt idx="0">
                  <c:v>(blank)</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multiLvlStrRef>
              <c:f>'4'!$C$11:$I$12</c:f>
              <c:multiLvlStrCache>
                <c:ptCount val="7"/>
                <c:lvl>
                  <c:pt idx="0">
                    <c:v>Account</c:v>
                  </c:pt>
                  <c:pt idx="1">
                    <c:v>C.O.D.</c:v>
                  </c:pt>
                  <c:pt idx="2">
                    <c:v>Credit</c:v>
                  </c:pt>
                  <c:pt idx="3">
                    <c:v>P.O.</c:v>
                  </c:pt>
                  <c:pt idx="4">
                    <c:v>Warranty</c:v>
                  </c:pt>
                  <c:pt idx="5">
                    <c:v>(blank)</c:v>
                  </c:pt>
                  <c:pt idx="6">
                    <c:v>Grand Total</c:v>
                  </c:pt>
                </c:lvl>
                <c:lvl>
                  <c:pt idx="0">
                    <c:v>Column Labels</c:v>
                  </c:pt>
                </c:lvl>
              </c:multiLvlStrCache>
            </c:multiLvlStrRef>
          </c:xVal>
          <c:yVal>
            <c:numRef>
              <c:f>'4'!$C$18:$I$18</c:f>
              <c:numCache>
                <c:formatCode>General</c:formatCode>
                <c:ptCount val="7"/>
              </c:numCache>
            </c:numRef>
          </c:yVal>
          <c:smooth val="0"/>
          <c:extLst>
            <c:ext xmlns:c16="http://schemas.microsoft.com/office/drawing/2014/chart" uri="{C3380CC4-5D6E-409C-BE32-E72D297353CC}">
              <c16:uniqueId val="{00000005-75DC-4256-936C-2030E832562E}"/>
            </c:ext>
          </c:extLst>
        </c:ser>
        <c:ser>
          <c:idx val="6"/>
          <c:order val="6"/>
          <c:tx>
            <c:strRef>
              <c:f>'4'!$B$19</c:f>
              <c:strCache>
                <c:ptCount val="1"/>
                <c:pt idx="0">
                  <c:v>Grand Total</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multiLvlStrRef>
              <c:f>'4'!$C$11:$I$12</c:f>
              <c:multiLvlStrCache>
                <c:ptCount val="7"/>
                <c:lvl>
                  <c:pt idx="0">
                    <c:v>Account</c:v>
                  </c:pt>
                  <c:pt idx="1">
                    <c:v>C.O.D.</c:v>
                  </c:pt>
                  <c:pt idx="2">
                    <c:v>Credit</c:v>
                  </c:pt>
                  <c:pt idx="3">
                    <c:v>P.O.</c:v>
                  </c:pt>
                  <c:pt idx="4">
                    <c:v>Warranty</c:v>
                  </c:pt>
                  <c:pt idx="5">
                    <c:v>(blank)</c:v>
                  </c:pt>
                  <c:pt idx="6">
                    <c:v>Grand Total</c:v>
                  </c:pt>
                </c:lvl>
                <c:lvl>
                  <c:pt idx="0">
                    <c:v>Column Labels</c:v>
                  </c:pt>
                </c:lvl>
              </c:multiLvlStrCache>
            </c:multiLvlStrRef>
          </c:xVal>
          <c:yVal>
            <c:numRef>
              <c:f>'4'!$C$19:$I$19</c:f>
              <c:numCache>
                <c:formatCode>General</c:formatCode>
                <c:ptCount val="7"/>
                <c:pt idx="0">
                  <c:v>441</c:v>
                </c:pt>
                <c:pt idx="1">
                  <c:v>381</c:v>
                </c:pt>
                <c:pt idx="2">
                  <c:v>5</c:v>
                </c:pt>
                <c:pt idx="3">
                  <c:v>132</c:v>
                </c:pt>
                <c:pt idx="4">
                  <c:v>41</c:v>
                </c:pt>
                <c:pt idx="6">
                  <c:v>1000</c:v>
                </c:pt>
              </c:numCache>
            </c:numRef>
          </c:yVal>
          <c:smooth val="0"/>
          <c:extLst>
            <c:ext xmlns:c16="http://schemas.microsoft.com/office/drawing/2014/chart" uri="{C3380CC4-5D6E-409C-BE32-E72D297353CC}">
              <c16:uniqueId val="{00000006-75DC-4256-936C-2030E832562E}"/>
            </c:ext>
          </c:extLst>
        </c:ser>
        <c:dLbls>
          <c:showLegendKey val="0"/>
          <c:showVal val="0"/>
          <c:showCatName val="0"/>
          <c:showSerName val="0"/>
          <c:showPercent val="0"/>
          <c:showBubbleSize val="0"/>
        </c:dLbls>
        <c:axId val="2040402559"/>
        <c:axId val="2040388159"/>
      </c:scatterChart>
      <c:valAx>
        <c:axId val="2040402559"/>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0388159"/>
        <c:crosses val="autoZero"/>
        <c:crossBetween val="midCat"/>
      </c:valAx>
      <c:valAx>
        <c:axId val="2040388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04025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7AF8-8481-1152-D709-E08A03E877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EBA1FF-FDFB-9901-C6A8-985F69029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7498D8-65E4-439B-EA4E-75969AD37995}"/>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5" name="Footer Placeholder 4">
            <a:extLst>
              <a:ext uri="{FF2B5EF4-FFF2-40B4-BE49-F238E27FC236}">
                <a16:creationId xmlns:a16="http://schemas.microsoft.com/office/drawing/2014/main" id="{6AD8A341-9F14-BCA4-D3FB-BB8E567CA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02229F-5609-806A-F777-5F08E22CBF5A}"/>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157742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33D8-6142-EC95-7C75-8FD3A83F64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31D212-F4E2-588E-42AA-7AA5CE293B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67D5E-B711-9096-6EAA-FE92C03EEB39}"/>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5" name="Footer Placeholder 4">
            <a:extLst>
              <a:ext uri="{FF2B5EF4-FFF2-40B4-BE49-F238E27FC236}">
                <a16:creationId xmlns:a16="http://schemas.microsoft.com/office/drawing/2014/main" id="{7F7D7D2A-435F-CDF2-0DCA-72975E7070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2DE22-650C-BCB3-C752-AF69EED2300E}"/>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345962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7D6AC-7967-B853-C46F-5C051389AE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328A09-8894-E77F-34B7-BED629133F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B66A47-D80F-7E7E-5A3F-7809EDD629F5}"/>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5" name="Footer Placeholder 4">
            <a:extLst>
              <a:ext uri="{FF2B5EF4-FFF2-40B4-BE49-F238E27FC236}">
                <a16:creationId xmlns:a16="http://schemas.microsoft.com/office/drawing/2014/main" id="{78B800C2-C0E6-9D28-0999-4DEED6DA49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20554-7A7A-A5EE-22E8-F54F2705FA2D}"/>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227798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E547-7952-413D-F35D-953E7352E5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71D4D9-406D-6D77-46BA-6F48251EE7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438034-1D53-9852-2ED9-E07A74100A56}"/>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5" name="Footer Placeholder 4">
            <a:extLst>
              <a:ext uri="{FF2B5EF4-FFF2-40B4-BE49-F238E27FC236}">
                <a16:creationId xmlns:a16="http://schemas.microsoft.com/office/drawing/2014/main" id="{734F58CE-4870-2082-6B79-9F980BAE0A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94A69-E91A-DDB4-8576-90C52B94F374}"/>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149401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9A5-8FC3-2E1B-CFC9-CC6F69110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EED7CD-7153-9EA4-4C4F-C725CA2EFD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DB6B8-84C1-F2C4-60FD-3D58BCD6234E}"/>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5" name="Footer Placeholder 4">
            <a:extLst>
              <a:ext uri="{FF2B5EF4-FFF2-40B4-BE49-F238E27FC236}">
                <a16:creationId xmlns:a16="http://schemas.microsoft.com/office/drawing/2014/main" id="{40178A51-C841-3656-16E0-F5A5A018BF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22E443-7FB1-C59A-BD26-19D3A06486E5}"/>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276662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9DC1-193C-95CD-5327-D4080B80CE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133627-46F3-28AA-0C98-C8241C136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CED22D-BFBB-C469-53C8-1A1003D73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B39F23-C22E-4018-8A44-1F96A102BCB9}"/>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6" name="Footer Placeholder 5">
            <a:extLst>
              <a:ext uri="{FF2B5EF4-FFF2-40B4-BE49-F238E27FC236}">
                <a16:creationId xmlns:a16="http://schemas.microsoft.com/office/drawing/2014/main" id="{D9753928-CE8C-32EB-D5A7-83277A874C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107C77-82B3-312D-1588-92860D59B070}"/>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699851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D0311-A790-BC68-4CD3-2DEB34A0A6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F1FB50-3527-4E8D-67B3-4C36BD0B59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5B7EF-735F-251D-0777-AA0F1AA777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2235AD-ADFD-4333-DFAB-445E5AA398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D8B75-8145-A44F-40F6-B5F25A03B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4F115-5895-7725-56C4-95FD9D1D197D}"/>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8" name="Footer Placeholder 7">
            <a:extLst>
              <a:ext uri="{FF2B5EF4-FFF2-40B4-BE49-F238E27FC236}">
                <a16:creationId xmlns:a16="http://schemas.microsoft.com/office/drawing/2014/main" id="{C07961D0-1C3A-04CA-C05A-B388CBE68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4E5439-0993-782E-06E7-66008850888E}"/>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31960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F079-BAE6-B972-E16C-4E8B8D2D88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7A388A-EF14-B24F-4D43-556B7896704D}"/>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4" name="Footer Placeholder 3">
            <a:extLst>
              <a:ext uri="{FF2B5EF4-FFF2-40B4-BE49-F238E27FC236}">
                <a16:creationId xmlns:a16="http://schemas.microsoft.com/office/drawing/2014/main" id="{689BEC96-7086-52D8-1276-3BF9B0C008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951B23-1F3C-9CFF-E1F8-A9F6E8E8A7B7}"/>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378346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C18A8-3EDD-38CC-2A97-668EA903E6DE}"/>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3" name="Footer Placeholder 2">
            <a:extLst>
              <a:ext uri="{FF2B5EF4-FFF2-40B4-BE49-F238E27FC236}">
                <a16:creationId xmlns:a16="http://schemas.microsoft.com/office/drawing/2014/main" id="{02A09C41-4763-01CC-4560-F0A60969CB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C8D4B3-5DD3-A5C7-D634-F7E2717A9B9E}"/>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101431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0066-9C48-8B64-98E5-5B721307B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50B379-C7EF-ECF6-998C-EE150575F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5F4DD2-6E44-2663-0453-1EC4EE772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26694-1824-9132-6DD8-9FC7C4538369}"/>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6" name="Footer Placeholder 5">
            <a:extLst>
              <a:ext uri="{FF2B5EF4-FFF2-40B4-BE49-F238E27FC236}">
                <a16:creationId xmlns:a16="http://schemas.microsoft.com/office/drawing/2014/main" id="{D0687508-3A94-1AB6-07C2-C9FE037550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49878B-49D5-55BF-0CA9-B80E8910F763}"/>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79594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29B2-0CAE-8F6B-82C4-50655F806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151AB9-4E25-04CE-DD19-27BB90D35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4B94E5-48F9-7B71-C78D-8D85315A10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B060D-7FE7-65E9-FCD9-9EB0FE994959}"/>
              </a:ext>
            </a:extLst>
          </p:cNvPr>
          <p:cNvSpPr>
            <a:spLocks noGrp="1"/>
          </p:cNvSpPr>
          <p:nvPr>
            <p:ph type="dt" sz="half" idx="10"/>
          </p:nvPr>
        </p:nvSpPr>
        <p:spPr/>
        <p:txBody>
          <a:bodyPr/>
          <a:lstStyle/>
          <a:p>
            <a:fld id="{3C69FFE8-E8AD-4A0D-8F05-04EE1C3C5D83}" type="datetimeFigureOut">
              <a:rPr lang="en-IN" smtClean="0"/>
              <a:t>02-04-2024</a:t>
            </a:fld>
            <a:endParaRPr lang="en-IN"/>
          </a:p>
        </p:txBody>
      </p:sp>
      <p:sp>
        <p:nvSpPr>
          <p:cNvPr id="6" name="Footer Placeholder 5">
            <a:extLst>
              <a:ext uri="{FF2B5EF4-FFF2-40B4-BE49-F238E27FC236}">
                <a16:creationId xmlns:a16="http://schemas.microsoft.com/office/drawing/2014/main" id="{D47C4BB9-E5FB-DAFF-4EF3-542AADB643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3C0494-7012-159B-F4D1-075492D40EA4}"/>
              </a:ext>
            </a:extLst>
          </p:cNvPr>
          <p:cNvSpPr>
            <a:spLocks noGrp="1"/>
          </p:cNvSpPr>
          <p:nvPr>
            <p:ph type="sldNum" sz="quarter" idx="12"/>
          </p:nvPr>
        </p:nvSpPr>
        <p:spPr/>
        <p:txBody>
          <a:bodyPr/>
          <a:lstStyle/>
          <a:p>
            <a:fld id="{C6EA1503-3E58-46CF-B26B-4ECEF407FAF5}" type="slidenum">
              <a:rPr lang="en-IN" smtClean="0"/>
              <a:t>‹#›</a:t>
            </a:fld>
            <a:endParaRPr lang="en-IN"/>
          </a:p>
        </p:txBody>
      </p:sp>
    </p:spTree>
    <p:extLst>
      <p:ext uri="{BB962C8B-B14F-4D97-AF65-F5344CB8AC3E}">
        <p14:creationId xmlns:p14="http://schemas.microsoft.com/office/powerpoint/2010/main" val="200155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88FE1C-23D1-245A-FE29-2BB58629B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E800C2-7EC5-38D4-8D48-5A86C5EE3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B8D5F-B9FF-E2A9-0917-5E3F54D0E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69FFE8-E8AD-4A0D-8F05-04EE1C3C5D83}" type="datetimeFigureOut">
              <a:rPr lang="en-IN" smtClean="0"/>
              <a:t>02-04-2024</a:t>
            </a:fld>
            <a:endParaRPr lang="en-IN"/>
          </a:p>
        </p:txBody>
      </p:sp>
      <p:sp>
        <p:nvSpPr>
          <p:cNvPr id="5" name="Footer Placeholder 4">
            <a:extLst>
              <a:ext uri="{FF2B5EF4-FFF2-40B4-BE49-F238E27FC236}">
                <a16:creationId xmlns:a16="http://schemas.microsoft.com/office/drawing/2014/main" id="{1594C97B-788D-2258-35AD-DF2CAAB44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DE9519D-96BA-860F-3041-31FD8F682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EA1503-3E58-46CF-B26B-4ECEF407FAF5}" type="slidenum">
              <a:rPr lang="en-IN" smtClean="0"/>
              <a:t>‹#›</a:t>
            </a:fld>
            <a:endParaRPr lang="en-IN"/>
          </a:p>
        </p:txBody>
      </p:sp>
    </p:spTree>
    <p:extLst>
      <p:ext uri="{BB962C8B-B14F-4D97-AF65-F5344CB8AC3E}">
        <p14:creationId xmlns:p14="http://schemas.microsoft.com/office/powerpoint/2010/main" val="1078298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4326FB-2B17-CB5D-AD46-37C7056B138E}"/>
              </a:ext>
            </a:extLst>
          </p:cNvPr>
          <p:cNvSpPr>
            <a:spLocks noGrp="1"/>
          </p:cNvSpPr>
          <p:nvPr>
            <p:ph type="subTitle" idx="1"/>
          </p:nvPr>
        </p:nvSpPr>
        <p:spPr>
          <a:xfrm>
            <a:off x="1447800" y="4266067"/>
            <a:ext cx="9144000" cy="1655762"/>
          </a:xfrm>
        </p:spPr>
        <p:txBody>
          <a:bodyPr/>
          <a:lstStyle/>
          <a:p>
            <a:r>
              <a:rPr lang="en-US" dirty="0"/>
              <a:t>It is observed that an average of 28 days is taken between the requested date and completion date</a:t>
            </a:r>
            <a:endParaRPr lang="en-IN" dirty="0"/>
          </a:p>
        </p:txBody>
      </p:sp>
      <p:sp>
        <p:nvSpPr>
          <p:cNvPr id="4" name="TextBox 3">
            <a:extLst>
              <a:ext uri="{FF2B5EF4-FFF2-40B4-BE49-F238E27FC236}">
                <a16:creationId xmlns:a16="http://schemas.microsoft.com/office/drawing/2014/main" id="{7275486E-5A97-8C78-8247-23B8C42D274F}"/>
              </a:ext>
            </a:extLst>
          </p:cNvPr>
          <p:cNvSpPr txBox="1"/>
          <p:nvPr/>
        </p:nvSpPr>
        <p:spPr>
          <a:xfrm>
            <a:off x="446314" y="359229"/>
            <a:ext cx="2612572" cy="369332"/>
          </a:xfrm>
          <a:prstGeom prst="rect">
            <a:avLst/>
          </a:prstGeom>
          <a:noFill/>
        </p:spPr>
        <p:txBody>
          <a:bodyPr wrap="square" rtlCol="0">
            <a:spAutoFit/>
          </a:bodyPr>
          <a:lstStyle/>
          <a:p>
            <a:r>
              <a:rPr lang="en-US" dirty="0"/>
              <a:t>CASE STUDY 1</a:t>
            </a:r>
            <a:endParaRPr lang="en-IN" dirty="0"/>
          </a:p>
        </p:txBody>
      </p:sp>
      <p:pic>
        <p:nvPicPr>
          <p:cNvPr id="6" name="Picture 5">
            <a:extLst>
              <a:ext uri="{FF2B5EF4-FFF2-40B4-BE49-F238E27FC236}">
                <a16:creationId xmlns:a16="http://schemas.microsoft.com/office/drawing/2014/main" id="{29AD5CAB-7949-CBD9-906B-FA2F78E20418}"/>
              </a:ext>
            </a:extLst>
          </p:cNvPr>
          <p:cNvPicPr>
            <a:picLocks noChangeAspect="1"/>
          </p:cNvPicPr>
          <p:nvPr/>
        </p:nvPicPr>
        <p:blipFill>
          <a:blip r:embed="rId2"/>
          <a:stretch>
            <a:fillRect/>
          </a:stretch>
        </p:blipFill>
        <p:spPr>
          <a:xfrm>
            <a:off x="997406" y="1060362"/>
            <a:ext cx="6017959" cy="2209874"/>
          </a:xfrm>
          <a:prstGeom prst="rect">
            <a:avLst/>
          </a:prstGeom>
        </p:spPr>
      </p:pic>
    </p:spTree>
    <p:extLst>
      <p:ext uri="{BB962C8B-B14F-4D97-AF65-F5344CB8AC3E}">
        <p14:creationId xmlns:p14="http://schemas.microsoft.com/office/powerpoint/2010/main" val="239235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4326FB-2B17-CB5D-AD46-37C7056B138E}"/>
              </a:ext>
            </a:extLst>
          </p:cNvPr>
          <p:cNvSpPr>
            <a:spLocks noGrp="1"/>
          </p:cNvSpPr>
          <p:nvPr>
            <p:ph type="subTitle" idx="1"/>
          </p:nvPr>
        </p:nvSpPr>
        <p:spPr>
          <a:xfrm>
            <a:off x="1524000" y="4508545"/>
            <a:ext cx="9144000" cy="1655762"/>
          </a:xfrm>
        </p:spPr>
        <p:txBody>
          <a:bodyPr/>
          <a:lstStyle/>
          <a:p>
            <a:r>
              <a:rPr lang="en-US" dirty="0"/>
              <a:t>It is observed Northwest district has the highest count of Rush Jobs with a count of 45</a:t>
            </a:r>
            <a:endParaRPr lang="en-IN" dirty="0"/>
          </a:p>
        </p:txBody>
      </p:sp>
      <p:sp>
        <p:nvSpPr>
          <p:cNvPr id="4" name="TextBox 3">
            <a:extLst>
              <a:ext uri="{FF2B5EF4-FFF2-40B4-BE49-F238E27FC236}">
                <a16:creationId xmlns:a16="http://schemas.microsoft.com/office/drawing/2014/main" id="{7275486E-5A97-8C78-8247-23B8C42D274F}"/>
              </a:ext>
            </a:extLst>
          </p:cNvPr>
          <p:cNvSpPr txBox="1"/>
          <p:nvPr/>
        </p:nvSpPr>
        <p:spPr>
          <a:xfrm>
            <a:off x="446314" y="359229"/>
            <a:ext cx="2612572" cy="369332"/>
          </a:xfrm>
          <a:prstGeom prst="rect">
            <a:avLst/>
          </a:prstGeom>
          <a:noFill/>
        </p:spPr>
        <p:txBody>
          <a:bodyPr wrap="square" rtlCol="0">
            <a:spAutoFit/>
          </a:bodyPr>
          <a:lstStyle/>
          <a:p>
            <a:r>
              <a:rPr lang="en-US" dirty="0"/>
              <a:t>CASE STUDY 2</a:t>
            </a:r>
            <a:endParaRPr lang="en-IN" dirty="0"/>
          </a:p>
        </p:txBody>
      </p:sp>
      <p:pic>
        <p:nvPicPr>
          <p:cNvPr id="8" name="Picture 7">
            <a:extLst>
              <a:ext uri="{FF2B5EF4-FFF2-40B4-BE49-F238E27FC236}">
                <a16:creationId xmlns:a16="http://schemas.microsoft.com/office/drawing/2014/main" id="{DD9D70EE-12D8-A113-F67D-CDC9C99B3682}"/>
              </a:ext>
            </a:extLst>
          </p:cNvPr>
          <p:cNvPicPr>
            <a:picLocks noChangeAspect="1"/>
          </p:cNvPicPr>
          <p:nvPr/>
        </p:nvPicPr>
        <p:blipFill>
          <a:blip r:embed="rId2"/>
          <a:stretch>
            <a:fillRect/>
          </a:stretch>
        </p:blipFill>
        <p:spPr>
          <a:xfrm>
            <a:off x="4373832" y="693693"/>
            <a:ext cx="2638793" cy="3572374"/>
          </a:xfrm>
          <a:prstGeom prst="rect">
            <a:avLst/>
          </a:prstGeom>
        </p:spPr>
      </p:pic>
    </p:spTree>
    <p:extLst>
      <p:ext uri="{BB962C8B-B14F-4D97-AF65-F5344CB8AC3E}">
        <p14:creationId xmlns:p14="http://schemas.microsoft.com/office/powerpoint/2010/main" val="106771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4326FB-2B17-CB5D-AD46-37C7056B138E}"/>
              </a:ext>
            </a:extLst>
          </p:cNvPr>
          <p:cNvSpPr>
            <a:spLocks noGrp="1"/>
          </p:cNvSpPr>
          <p:nvPr>
            <p:ph type="subTitle" idx="1"/>
          </p:nvPr>
        </p:nvSpPr>
        <p:spPr>
          <a:xfrm>
            <a:off x="1524000" y="4508545"/>
            <a:ext cx="9144000" cy="1655762"/>
          </a:xfrm>
        </p:spPr>
        <p:txBody>
          <a:bodyPr/>
          <a:lstStyle/>
          <a:p>
            <a:r>
              <a:rPr lang="en-US" dirty="0"/>
              <a:t>It is observed that the average </a:t>
            </a:r>
            <a:r>
              <a:rPr lang="en-US" dirty="0" err="1"/>
              <a:t>labour</a:t>
            </a:r>
            <a:r>
              <a:rPr lang="en-US" dirty="0"/>
              <a:t> hours of RUSH Jobs is lesser than No RUSH Jobs and the difference if found.</a:t>
            </a:r>
            <a:endParaRPr lang="en-IN" dirty="0"/>
          </a:p>
        </p:txBody>
      </p:sp>
      <p:sp>
        <p:nvSpPr>
          <p:cNvPr id="4" name="TextBox 3">
            <a:extLst>
              <a:ext uri="{FF2B5EF4-FFF2-40B4-BE49-F238E27FC236}">
                <a16:creationId xmlns:a16="http://schemas.microsoft.com/office/drawing/2014/main" id="{7275486E-5A97-8C78-8247-23B8C42D274F}"/>
              </a:ext>
            </a:extLst>
          </p:cNvPr>
          <p:cNvSpPr txBox="1"/>
          <p:nvPr/>
        </p:nvSpPr>
        <p:spPr>
          <a:xfrm>
            <a:off x="446314" y="359229"/>
            <a:ext cx="2612572" cy="369332"/>
          </a:xfrm>
          <a:prstGeom prst="rect">
            <a:avLst/>
          </a:prstGeom>
          <a:noFill/>
        </p:spPr>
        <p:txBody>
          <a:bodyPr wrap="square" rtlCol="0">
            <a:spAutoFit/>
          </a:bodyPr>
          <a:lstStyle/>
          <a:p>
            <a:r>
              <a:rPr lang="en-US" dirty="0"/>
              <a:t>CASE STUDY 3</a:t>
            </a:r>
            <a:endParaRPr lang="en-IN" dirty="0"/>
          </a:p>
        </p:txBody>
      </p:sp>
      <p:pic>
        <p:nvPicPr>
          <p:cNvPr id="7" name="Picture 6">
            <a:extLst>
              <a:ext uri="{FF2B5EF4-FFF2-40B4-BE49-F238E27FC236}">
                <a16:creationId xmlns:a16="http://schemas.microsoft.com/office/drawing/2014/main" id="{89D2BDBC-1FA2-F1CC-2801-C39B6FB448A7}"/>
              </a:ext>
            </a:extLst>
          </p:cNvPr>
          <p:cNvPicPr>
            <a:picLocks noChangeAspect="1"/>
          </p:cNvPicPr>
          <p:nvPr/>
        </p:nvPicPr>
        <p:blipFill>
          <a:blip r:embed="rId2"/>
          <a:stretch>
            <a:fillRect/>
          </a:stretch>
        </p:blipFill>
        <p:spPr>
          <a:xfrm>
            <a:off x="2268481" y="1325374"/>
            <a:ext cx="7306695" cy="2048161"/>
          </a:xfrm>
          <a:prstGeom prst="rect">
            <a:avLst/>
          </a:prstGeom>
        </p:spPr>
      </p:pic>
    </p:spTree>
    <p:extLst>
      <p:ext uri="{BB962C8B-B14F-4D97-AF65-F5344CB8AC3E}">
        <p14:creationId xmlns:p14="http://schemas.microsoft.com/office/powerpoint/2010/main" val="277319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4326FB-2B17-CB5D-AD46-37C7056B138E}"/>
              </a:ext>
            </a:extLst>
          </p:cNvPr>
          <p:cNvSpPr>
            <a:spLocks noGrp="1"/>
          </p:cNvSpPr>
          <p:nvPr>
            <p:ph type="subTitle" idx="1"/>
          </p:nvPr>
        </p:nvSpPr>
        <p:spPr>
          <a:xfrm>
            <a:off x="1524000" y="4508545"/>
            <a:ext cx="9144000" cy="1655762"/>
          </a:xfrm>
        </p:spPr>
        <p:txBody>
          <a:bodyPr/>
          <a:lstStyle/>
          <a:p>
            <a:r>
              <a:rPr lang="en-US" dirty="0"/>
              <a:t>The distribution of payment types across different services is shown, and could be inferred that, the ASSESS service has contributed in almost all types of payment with highest payment count among other services.</a:t>
            </a:r>
            <a:endParaRPr lang="en-IN" dirty="0"/>
          </a:p>
        </p:txBody>
      </p:sp>
      <p:sp>
        <p:nvSpPr>
          <p:cNvPr id="4" name="TextBox 3">
            <a:extLst>
              <a:ext uri="{FF2B5EF4-FFF2-40B4-BE49-F238E27FC236}">
                <a16:creationId xmlns:a16="http://schemas.microsoft.com/office/drawing/2014/main" id="{7275486E-5A97-8C78-8247-23B8C42D274F}"/>
              </a:ext>
            </a:extLst>
          </p:cNvPr>
          <p:cNvSpPr txBox="1"/>
          <p:nvPr/>
        </p:nvSpPr>
        <p:spPr>
          <a:xfrm>
            <a:off x="446314" y="359229"/>
            <a:ext cx="2612572" cy="369332"/>
          </a:xfrm>
          <a:prstGeom prst="rect">
            <a:avLst/>
          </a:prstGeom>
          <a:noFill/>
        </p:spPr>
        <p:txBody>
          <a:bodyPr wrap="square" rtlCol="0">
            <a:spAutoFit/>
          </a:bodyPr>
          <a:lstStyle/>
          <a:p>
            <a:r>
              <a:rPr lang="en-US" dirty="0"/>
              <a:t>CASE STUDY 4</a:t>
            </a:r>
            <a:endParaRPr lang="en-IN" dirty="0"/>
          </a:p>
        </p:txBody>
      </p:sp>
      <p:graphicFrame>
        <p:nvGraphicFramePr>
          <p:cNvPr id="2" name="Chart 1">
            <a:extLst>
              <a:ext uri="{FF2B5EF4-FFF2-40B4-BE49-F238E27FC236}">
                <a16:creationId xmlns:a16="http://schemas.microsoft.com/office/drawing/2014/main" id="{2CA88D6B-5A41-E04D-B007-ED8103CC6BC4}"/>
              </a:ext>
            </a:extLst>
          </p:cNvPr>
          <p:cNvGraphicFramePr>
            <a:graphicFrameLocks/>
          </p:cNvGraphicFramePr>
          <p:nvPr>
            <p:extLst>
              <p:ext uri="{D42A27DB-BD31-4B8C-83A1-F6EECF244321}">
                <p14:modId xmlns:p14="http://schemas.microsoft.com/office/powerpoint/2010/main" val="1805067065"/>
              </p:ext>
            </p:extLst>
          </p:nvPr>
        </p:nvGraphicFramePr>
        <p:xfrm>
          <a:off x="7155184" y="1595248"/>
          <a:ext cx="4572000" cy="246615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7B301AA9-3D17-725D-8F42-C1B1F5F40869}"/>
              </a:ext>
            </a:extLst>
          </p:cNvPr>
          <p:cNvPicPr>
            <a:picLocks noChangeAspect="1"/>
          </p:cNvPicPr>
          <p:nvPr/>
        </p:nvPicPr>
        <p:blipFill>
          <a:blip r:embed="rId3"/>
          <a:stretch>
            <a:fillRect/>
          </a:stretch>
        </p:blipFill>
        <p:spPr>
          <a:xfrm>
            <a:off x="632210" y="1749462"/>
            <a:ext cx="6522974" cy="2157727"/>
          </a:xfrm>
          <a:prstGeom prst="rect">
            <a:avLst/>
          </a:prstGeom>
        </p:spPr>
      </p:pic>
    </p:spTree>
    <p:extLst>
      <p:ext uri="{BB962C8B-B14F-4D97-AF65-F5344CB8AC3E}">
        <p14:creationId xmlns:p14="http://schemas.microsoft.com/office/powerpoint/2010/main" val="25900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4326FB-2B17-CB5D-AD46-37C7056B138E}"/>
              </a:ext>
            </a:extLst>
          </p:cNvPr>
          <p:cNvSpPr>
            <a:spLocks noGrp="1"/>
          </p:cNvSpPr>
          <p:nvPr>
            <p:ph type="subTitle" idx="1"/>
          </p:nvPr>
        </p:nvSpPr>
        <p:spPr>
          <a:xfrm>
            <a:off x="1524000" y="4508545"/>
            <a:ext cx="9144000" cy="1655762"/>
          </a:xfrm>
        </p:spPr>
        <p:txBody>
          <a:bodyPr/>
          <a:lstStyle/>
          <a:p>
            <a:r>
              <a:rPr lang="en-US" dirty="0"/>
              <a:t>From 2020, the count of payment types has been increased in every payment types.</a:t>
            </a:r>
            <a:endParaRPr lang="en-IN" dirty="0"/>
          </a:p>
        </p:txBody>
      </p:sp>
      <p:sp>
        <p:nvSpPr>
          <p:cNvPr id="4" name="TextBox 3">
            <a:extLst>
              <a:ext uri="{FF2B5EF4-FFF2-40B4-BE49-F238E27FC236}">
                <a16:creationId xmlns:a16="http://schemas.microsoft.com/office/drawing/2014/main" id="{7275486E-5A97-8C78-8247-23B8C42D274F}"/>
              </a:ext>
            </a:extLst>
          </p:cNvPr>
          <p:cNvSpPr txBox="1"/>
          <p:nvPr/>
        </p:nvSpPr>
        <p:spPr>
          <a:xfrm>
            <a:off x="446314" y="359229"/>
            <a:ext cx="2612572" cy="369332"/>
          </a:xfrm>
          <a:prstGeom prst="rect">
            <a:avLst/>
          </a:prstGeom>
          <a:noFill/>
        </p:spPr>
        <p:txBody>
          <a:bodyPr wrap="square" rtlCol="0">
            <a:spAutoFit/>
          </a:bodyPr>
          <a:lstStyle/>
          <a:p>
            <a:r>
              <a:rPr lang="en-US" dirty="0"/>
              <a:t>CASE STUDY 5</a:t>
            </a:r>
            <a:endParaRPr lang="en-IN" dirty="0"/>
          </a:p>
        </p:txBody>
      </p:sp>
      <p:pic>
        <p:nvPicPr>
          <p:cNvPr id="7" name="Picture 6">
            <a:extLst>
              <a:ext uri="{FF2B5EF4-FFF2-40B4-BE49-F238E27FC236}">
                <a16:creationId xmlns:a16="http://schemas.microsoft.com/office/drawing/2014/main" id="{3E4A8AD0-7548-24D8-80CB-B1DD1B56EC51}"/>
              </a:ext>
            </a:extLst>
          </p:cNvPr>
          <p:cNvPicPr>
            <a:picLocks noChangeAspect="1"/>
          </p:cNvPicPr>
          <p:nvPr/>
        </p:nvPicPr>
        <p:blipFill>
          <a:blip r:embed="rId2"/>
          <a:stretch>
            <a:fillRect/>
          </a:stretch>
        </p:blipFill>
        <p:spPr>
          <a:xfrm>
            <a:off x="1828801" y="1621382"/>
            <a:ext cx="4999484" cy="2484683"/>
          </a:xfrm>
          <a:prstGeom prst="rect">
            <a:avLst/>
          </a:prstGeom>
        </p:spPr>
      </p:pic>
    </p:spTree>
    <p:extLst>
      <p:ext uri="{BB962C8B-B14F-4D97-AF65-F5344CB8AC3E}">
        <p14:creationId xmlns:p14="http://schemas.microsoft.com/office/powerpoint/2010/main" val="234130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4326FB-2B17-CB5D-AD46-37C7056B138E}"/>
              </a:ext>
            </a:extLst>
          </p:cNvPr>
          <p:cNvSpPr>
            <a:spLocks noGrp="1"/>
          </p:cNvSpPr>
          <p:nvPr>
            <p:ph type="subTitle" idx="1"/>
          </p:nvPr>
        </p:nvSpPr>
        <p:spPr>
          <a:xfrm>
            <a:off x="1524000" y="4508545"/>
            <a:ext cx="9144000" cy="1655762"/>
          </a:xfrm>
        </p:spPr>
        <p:txBody>
          <a:bodyPr/>
          <a:lstStyle/>
          <a:p>
            <a:r>
              <a:rPr lang="en-US" dirty="0"/>
              <a:t>As the number average parts of cost increases, the number of technicians req also increased.</a:t>
            </a:r>
            <a:endParaRPr lang="en-IN" dirty="0"/>
          </a:p>
        </p:txBody>
      </p:sp>
      <p:sp>
        <p:nvSpPr>
          <p:cNvPr id="4" name="TextBox 3">
            <a:extLst>
              <a:ext uri="{FF2B5EF4-FFF2-40B4-BE49-F238E27FC236}">
                <a16:creationId xmlns:a16="http://schemas.microsoft.com/office/drawing/2014/main" id="{7275486E-5A97-8C78-8247-23B8C42D274F}"/>
              </a:ext>
            </a:extLst>
          </p:cNvPr>
          <p:cNvSpPr txBox="1"/>
          <p:nvPr/>
        </p:nvSpPr>
        <p:spPr>
          <a:xfrm>
            <a:off x="446314" y="359229"/>
            <a:ext cx="2612572" cy="369332"/>
          </a:xfrm>
          <a:prstGeom prst="rect">
            <a:avLst/>
          </a:prstGeom>
          <a:noFill/>
        </p:spPr>
        <p:txBody>
          <a:bodyPr wrap="square" rtlCol="0">
            <a:spAutoFit/>
          </a:bodyPr>
          <a:lstStyle/>
          <a:p>
            <a:r>
              <a:rPr lang="en-US" dirty="0"/>
              <a:t>CASE STUDY 6</a:t>
            </a:r>
            <a:endParaRPr lang="en-IN" dirty="0"/>
          </a:p>
        </p:txBody>
      </p:sp>
      <p:pic>
        <p:nvPicPr>
          <p:cNvPr id="8" name="Picture 7">
            <a:extLst>
              <a:ext uri="{FF2B5EF4-FFF2-40B4-BE49-F238E27FC236}">
                <a16:creationId xmlns:a16="http://schemas.microsoft.com/office/drawing/2014/main" id="{6FEDC82D-88D8-7890-6D7A-7EC9B878C801}"/>
              </a:ext>
            </a:extLst>
          </p:cNvPr>
          <p:cNvPicPr>
            <a:picLocks noChangeAspect="1"/>
          </p:cNvPicPr>
          <p:nvPr/>
        </p:nvPicPr>
        <p:blipFill>
          <a:blip r:embed="rId2"/>
          <a:stretch>
            <a:fillRect/>
          </a:stretch>
        </p:blipFill>
        <p:spPr>
          <a:xfrm>
            <a:off x="1524000" y="849795"/>
            <a:ext cx="5836999" cy="2999320"/>
          </a:xfrm>
          <a:prstGeom prst="rect">
            <a:avLst/>
          </a:prstGeom>
        </p:spPr>
      </p:pic>
    </p:spTree>
    <p:extLst>
      <p:ext uri="{BB962C8B-B14F-4D97-AF65-F5344CB8AC3E}">
        <p14:creationId xmlns:p14="http://schemas.microsoft.com/office/powerpoint/2010/main" val="16512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4326FB-2B17-CB5D-AD46-37C7056B138E}"/>
              </a:ext>
            </a:extLst>
          </p:cNvPr>
          <p:cNvSpPr>
            <a:spLocks noGrp="1"/>
          </p:cNvSpPr>
          <p:nvPr>
            <p:ph type="subTitle" idx="1"/>
          </p:nvPr>
        </p:nvSpPr>
        <p:spPr>
          <a:xfrm>
            <a:off x="1524000" y="4508545"/>
            <a:ext cx="9144000" cy="1655762"/>
          </a:xfrm>
        </p:spPr>
        <p:txBody>
          <a:bodyPr/>
          <a:lstStyle/>
          <a:p>
            <a:r>
              <a:rPr lang="en-US" dirty="0"/>
              <a:t>The Most Common Part of Service required is Asses, with a count of 407</a:t>
            </a:r>
            <a:endParaRPr lang="en-IN" dirty="0"/>
          </a:p>
        </p:txBody>
      </p:sp>
      <p:sp>
        <p:nvSpPr>
          <p:cNvPr id="4" name="TextBox 3">
            <a:extLst>
              <a:ext uri="{FF2B5EF4-FFF2-40B4-BE49-F238E27FC236}">
                <a16:creationId xmlns:a16="http://schemas.microsoft.com/office/drawing/2014/main" id="{7275486E-5A97-8C78-8247-23B8C42D274F}"/>
              </a:ext>
            </a:extLst>
          </p:cNvPr>
          <p:cNvSpPr txBox="1"/>
          <p:nvPr/>
        </p:nvSpPr>
        <p:spPr>
          <a:xfrm>
            <a:off x="446314" y="359229"/>
            <a:ext cx="2612572" cy="369332"/>
          </a:xfrm>
          <a:prstGeom prst="rect">
            <a:avLst/>
          </a:prstGeom>
          <a:noFill/>
        </p:spPr>
        <p:txBody>
          <a:bodyPr wrap="square" rtlCol="0">
            <a:spAutoFit/>
          </a:bodyPr>
          <a:lstStyle/>
          <a:p>
            <a:r>
              <a:rPr lang="en-US" dirty="0"/>
              <a:t>CASE STUDY 7</a:t>
            </a:r>
            <a:endParaRPr lang="en-IN" dirty="0"/>
          </a:p>
        </p:txBody>
      </p:sp>
      <p:pic>
        <p:nvPicPr>
          <p:cNvPr id="5" name="Picture 4">
            <a:extLst>
              <a:ext uri="{FF2B5EF4-FFF2-40B4-BE49-F238E27FC236}">
                <a16:creationId xmlns:a16="http://schemas.microsoft.com/office/drawing/2014/main" id="{3B8FF9F3-6C7C-BDC2-C587-42E94C4068B2}"/>
              </a:ext>
            </a:extLst>
          </p:cNvPr>
          <p:cNvPicPr>
            <a:picLocks noChangeAspect="1"/>
          </p:cNvPicPr>
          <p:nvPr/>
        </p:nvPicPr>
        <p:blipFill>
          <a:blip r:embed="rId2"/>
          <a:stretch>
            <a:fillRect/>
          </a:stretch>
        </p:blipFill>
        <p:spPr>
          <a:xfrm>
            <a:off x="1858848" y="1737367"/>
            <a:ext cx="8125959" cy="1762371"/>
          </a:xfrm>
          <a:prstGeom prst="rect">
            <a:avLst/>
          </a:prstGeom>
        </p:spPr>
      </p:pic>
    </p:spTree>
    <p:extLst>
      <p:ext uri="{BB962C8B-B14F-4D97-AF65-F5344CB8AC3E}">
        <p14:creationId xmlns:p14="http://schemas.microsoft.com/office/powerpoint/2010/main" val="246013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75486E-5A97-8C78-8247-23B8C42D274F}"/>
              </a:ext>
            </a:extLst>
          </p:cNvPr>
          <p:cNvSpPr txBox="1"/>
          <p:nvPr/>
        </p:nvSpPr>
        <p:spPr>
          <a:xfrm>
            <a:off x="446314" y="359229"/>
            <a:ext cx="2612572" cy="369332"/>
          </a:xfrm>
          <a:prstGeom prst="rect">
            <a:avLst/>
          </a:prstGeom>
          <a:noFill/>
        </p:spPr>
        <p:txBody>
          <a:bodyPr wrap="square" rtlCol="0">
            <a:spAutoFit/>
          </a:bodyPr>
          <a:lstStyle/>
          <a:p>
            <a:r>
              <a:rPr lang="en-US" dirty="0"/>
              <a:t>CASE STUDY 8</a:t>
            </a:r>
            <a:endParaRPr lang="en-IN" dirty="0"/>
          </a:p>
        </p:txBody>
      </p:sp>
      <p:pic>
        <p:nvPicPr>
          <p:cNvPr id="6" name="Picture 5">
            <a:extLst>
              <a:ext uri="{FF2B5EF4-FFF2-40B4-BE49-F238E27FC236}">
                <a16:creationId xmlns:a16="http://schemas.microsoft.com/office/drawing/2014/main" id="{EDFDD175-D654-9487-F58C-3864538A4055}"/>
              </a:ext>
            </a:extLst>
          </p:cNvPr>
          <p:cNvPicPr>
            <a:picLocks noChangeAspect="1"/>
          </p:cNvPicPr>
          <p:nvPr/>
        </p:nvPicPr>
        <p:blipFill>
          <a:blip r:embed="rId2"/>
          <a:stretch>
            <a:fillRect/>
          </a:stretch>
        </p:blipFill>
        <p:spPr>
          <a:xfrm>
            <a:off x="3675016" y="1459189"/>
            <a:ext cx="3905795" cy="2524477"/>
          </a:xfrm>
          <a:prstGeom prst="rect">
            <a:avLst/>
          </a:prstGeom>
        </p:spPr>
      </p:pic>
    </p:spTree>
    <p:extLst>
      <p:ext uri="{BB962C8B-B14F-4D97-AF65-F5344CB8AC3E}">
        <p14:creationId xmlns:p14="http://schemas.microsoft.com/office/powerpoint/2010/main" val="228961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24488D-41FA-2DE0-D8BC-55CBDD63A50B}"/>
              </a:ext>
            </a:extLst>
          </p:cNvPr>
          <p:cNvPicPr>
            <a:picLocks noChangeAspect="1"/>
          </p:cNvPicPr>
          <p:nvPr/>
        </p:nvPicPr>
        <p:blipFill>
          <a:blip r:embed="rId2"/>
          <a:stretch>
            <a:fillRect/>
          </a:stretch>
        </p:blipFill>
        <p:spPr>
          <a:xfrm>
            <a:off x="312482" y="1110343"/>
            <a:ext cx="11879517" cy="4762590"/>
          </a:xfrm>
          <a:prstGeom prst="rect">
            <a:avLst/>
          </a:prstGeom>
        </p:spPr>
      </p:pic>
    </p:spTree>
    <p:extLst>
      <p:ext uri="{BB962C8B-B14F-4D97-AF65-F5344CB8AC3E}">
        <p14:creationId xmlns:p14="http://schemas.microsoft.com/office/powerpoint/2010/main" val="2555673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168</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Abinayaa Sri T</dc:creator>
  <cp:lastModifiedBy>Abinayaa Sri T</cp:lastModifiedBy>
  <cp:revision>1</cp:revision>
  <dcterms:created xsi:type="dcterms:W3CDTF">2024-04-02T10:46:49Z</dcterms:created>
  <dcterms:modified xsi:type="dcterms:W3CDTF">2024-04-02T11:18:26Z</dcterms:modified>
</cp:coreProperties>
</file>