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8"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2DDDD4-8CB8-496F-9B7C-0630598A4181}"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95975A-4284-44B4-9A76-FEC9FE76D2FB}" type="slidenum">
              <a:rPr lang="en-IN" smtClean="0"/>
              <a:t>‹#›</a:t>
            </a:fld>
            <a:endParaRPr lang="en-IN"/>
          </a:p>
        </p:txBody>
      </p:sp>
    </p:spTree>
    <p:extLst>
      <p:ext uri="{BB962C8B-B14F-4D97-AF65-F5344CB8AC3E}">
        <p14:creationId xmlns:p14="http://schemas.microsoft.com/office/powerpoint/2010/main" val="3368081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2DDDD4-8CB8-496F-9B7C-0630598A4181}"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95975A-4284-44B4-9A76-FEC9FE76D2FB}" type="slidenum">
              <a:rPr lang="en-IN" smtClean="0"/>
              <a:t>‹#›</a:t>
            </a:fld>
            <a:endParaRPr lang="en-IN"/>
          </a:p>
        </p:txBody>
      </p:sp>
    </p:spTree>
    <p:extLst>
      <p:ext uri="{BB962C8B-B14F-4D97-AF65-F5344CB8AC3E}">
        <p14:creationId xmlns:p14="http://schemas.microsoft.com/office/powerpoint/2010/main" val="36425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2DDDD4-8CB8-496F-9B7C-0630598A4181}"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95975A-4284-44B4-9A76-FEC9FE76D2F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42653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2DDDD4-8CB8-496F-9B7C-0630598A4181}"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95975A-4284-44B4-9A76-FEC9FE76D2FB}" type="slidenum">
              <a:rPr lang="en-IN" smtClean="0"/>
              <a:t>‹#›</a:t>
            </a:fld>
            <a:endParaRPr lang="en-IN"/>
          </a:p>
        </p:txBody>
      </p:sp>
    </p:spTree>
    <p:extLst>
      <p:ext uri="{BB962C8B-B14F-4D97-AF65-F5344CB8AC3E}">
        <p14:creationId xmlns:p14="http://schemas.microsoft.com/office/powerpoint/2010/main" val="3650109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2DDDD4-8CB8-496F-9B7C-0630598A4181}"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95975A-4284-44B4-9A76-FEC9FE76D2F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20064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2DDDD4-8CB8-496F-9B7C-0630598A4181}"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95975A-4284-44B4-9A76-FEC9FE76D2FB}" type="slidenum">
              <a:rPr lang="en-IN" smtClean="0"/>
              <a:t>‹#›</a:t>
            </a:fld>
            <a:endParaRPr lang="en-IN"/>
          </a:p>
        </p:txBody>
      </p:sp>
    </p:spTree>
    <p:extLst>
      <p:ext uri="{BB962C8B-B14F-4D97-AF65-F5344CB8AC3E}">
        <p14:creationId xmlns:p14="http://schemas.microsoft.com/office/powerpoint/2010/main" val="1943513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2DDDD4-8CB8-496F-9B7C-0630598A4181}"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95975A-4284-44B4-9A76-FEC9FE76D2FB}" type="slidenum">
              <a:rPr lang="en-IN" smtClean="0"/>
              <a:t>‹#›</a:t>
            </a:fld>
            <a:endParaRPr lang="en-IN"/>
          </a:p>
        </p:txBody>
      </p:sp>
    </p:spTree>
    <p:extLst>
      <p:ext uri="{BB962C8B-B14F-4D97-AF65-F5344CB8AC3E}">
        <p14:creationId xmlns:p14="http://schemas.microsoft.com/office/powerpoint/2010/main" val="1794511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2DDDD4-8CB8-496F-9B7C-0630598A4181}"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95975A-4284-44B4-9A76-FEC9FE76D2FB}" type="slidenum">
              <a:rPr lang="en-IN" smtClean="0"/>
              <a:t>‹#›</a:t>
            </a:fld>
            <a:endParaRPr lang="en-IN"/>
          </a:p>
        </p:txBody>
      </p:sp>
    </p:spTree>
    <p:extLst>
      <p:ext uri="{BB962C8B-B14F-4D97-AF65-F5344CB8AC3E}">
        <p14:creationId xmlns:p14="http://schemas.microsoft.com/office/powerpoint/2010/main" val="65763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2DDDD4-8CB8-496F-9B7C-0630598A4181}"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95975A-4284-44B4-9A76-FEC9FE76D2FB}" type="slidenum">
              <a:rPr lang="en-IN" smtClean="0"/>
              <a:t>‹#›</a:t>
            </a:fld>
            <a:endParaRPr lang="en-IN"/>
          </a:p>
        </p:txBody>
      </p:sp>
    </p:spTree>
    <p:extLst>
      <p:ext uri="{BB962C8B-B14F-4D97-AF65-F5344CB8AC3E}">
        <p14:creationId xmlns:p14="http://schemas.microsoft.com/office/powerpoint/2010/main" val="858782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2DDDD4-8CB8-496F-9B7C-0630598A4181}"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95975A-4284-44B4-9A76-FEC9FE76D2FB}" type="slidenum">
              <a:rPr lang="en-IN" smtClean="0"/>
              <a:t>‹#›</a:t>
            </a:fld>
            <a:endParaRPr lang="en-IN"/>
          </a:p>
        </p:txBody>
      </p:sp>
    </p:spTree>
    <p:extLst>
      <p:ext uri="{BB962C8B-B14F-4D97-AF65-F5344CB8AC3E}">
        <p14:creationId xmlns:p14="http://schemas.microsoft.com/office/powerpoint/2010/main" val="1395447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2DDDD4-8CB8-496F-9B7C-0630598A4181}"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95975A-4284-44B4-9A76-FEC9FE76D2FB}" type="slidenum">
              <a:rPr lang="en-IN" smtClean="0"/>
              <a:t>‹#›</a:t>
            </a:fld>
            <a:endParaRPr lang="en-IN"/>
          </a:p>
        </p:txBody>
      </p:sp>
    </p:spTree>
    <p:extLst>
      <p:ext uri="{BB962C8B-B14F-4D97-AF65-F5344CB8AC3E}">
        <p14:creationId xmlns:p14="http://schemas.microsoft.com/office/powerpoint/2010/main" val="3415787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2DDDD4-8CB8-496F-9B7C-0630598A4181}" type="datetimeFigureOut">
              <a:rPr lang="en-IN" smtClean="0"/>
              <a:t>30-08-2024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95975A-4284-44B4-9A76-FEC9FE76D2FB}" type="slidenum">
              <a:rPr lang="en-IN" smtClean="0"/>
              <a:t>‹#›</a:t>
            </a:fld>
            <a:endParaRPr lang="en-IN"/>
          </a:p>
        </p:txBody>
      </p:sp>
    </p:spTree>
    <p:extLst>
      <p:ext uri="{BB962C8B-B14F-4D97-AF65-F5344CB8AC3E}">
        <p14:creationId xmlns:p14="http://schemas.microsoft.com/office/powerpoint/2010/main" val="1540608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2DDDD4-8CB8-496F-9B7C-0630598A4181}"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95975A-4284-44B4-9A76-FEC9FE76D2FB}" type="slidenum">
              <a:rPr lang="en-IN" smtClean="0"/>
              <a:t>‹#›</a:t>
            </a:fld>
            <a:endParaRPr lang="en-IN"/>
          </a:p>
        </p:txBody>
      </p:sp>
    </p:spTree>
    <p:extLst>
      <p:ext uri="{BB962C8B-B14F-4D97-AF65-F5344CB8AC3E}">
        <p14:creationId xmlns:p14="http://schemas.microsoft.com/office/powerpoint/2010/main" val="1257936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2DDDD4-8CB8-496F-9B7C-0630598A4181}" type="datetimeFigureOut">
              <a:rPr lang="en-IN" smtClean="0"/>
              <a:t>30-08-2024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95975A-4284-44B4-9A76-FEC9FE76D2FB}" type="slidenum">
              <a:rPr lang="en-IN" smtClean="0"/>
              <a:t>‹#›</a:t>
            </a:fld>
            <a:endParaRPr lang="en-IN"/>
          </a:p>
        </p:txBody>
      </p:sp>
    </p:spTree>
    <p:extLst>
      <p:ext uri="{BB962C8B-B14F-4D97-AF65-F5344CB8AC3E}">
        <p14:creationId xmlns:p14="http://schemas.microsoft.com/office/powerpoint/2010/main" val="3508847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2DDDD4-8CB8-496F-9B7C-0630598A4181}"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95975A-4284-44B4-9A76-FEC9FE76D2FB}" type="slidenum">
              <a:rPr lang="en-IN" smtClean="0"/>
              <a:t>‹#›</a:t>
            </a:fld>
            <a:endParaRPr lang="en-IN"/>
          </a:p>
        </p:txBody>
      </p:sp>
    </p:spTree>
    <p:extLst>
      <p:ext uri="{BB962C8B-B14F-4D97-AF65-F5344CB8AC3E}">
        <p14:creationId xmlns:p14="http://schemas.microsoft.com/office/powerpoint/2010/main" val="3502812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92DDDD4-8CB8-496F-9B7C-0630598A4181}"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95975A-4284-44B4-9A76-FEC9FE76D2FB}" type="slidenum">
              <a:rPr lang="en-IN" smtClean="0"/>
              <a:t>‹#›</a:t>
            </a:fld>
            <a:endParaRPr lang="en-IN"/>
          </a:p>
        </p:txBody>
      </p:sp>
    </p:spTree>
    <p:extLst>
      <p:ext uri="{BB962C8B-B14F-4D97-AF65-F5344CB8AC3E}">
        <p14:creationId xmlns:p14="http://schemas.microsoft.com/office/powerpoint/2010/main" val="3640662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92DDDD4-8CB8-496F-9B7C-0630598A4181}" type="datetimeFigureOut">
              <a:rPr lang="en-IN" smtClean="0"/>
              <a:t>30-08-2024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C95975A-4284-44B4-9A76-FEC9FE76D2FB}" type="slidenum">
              <a:rPr lang="en-IN" smtClean="0"/>
              <a:t>‹#›</a:t>
            </a:fld>
            <a:endParaRPr lang="en-IN"/>
          </a:p>
        </p:txBody>
      </p:sp>
    </p:spTree>
    <p:extLst>
      <p:ext uri="{BB962C8B-B14F-4D97-AF65-F5344CB8AC3E}">
        <p14:creationId xmlns:p14="http://schemas.microsoft.com/office/powerpoint/2010/main" val="2309944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89E9C59-E3AD-45A6-8BC4-00733AC57ECD}"/>
              </a:ext>
            </a:extLst>
          </p:cNvPr>
          <p:cNvSpPr>
            <a:spLocks noGrp="1"/>
          </p:cNvSpPr>
          <p:nvPr>
            <p:ph type="title"/>
          </p:nvPr>
        </p:nvSpPr>
        <p:spPr>
          <a:xfrm>
            <a:off x="677334" y="649356"/>
            <a:ext cx="8596668" cy="1320800"/>
          </a:xfrm>
        </p:spPr>
        <p:txBody>
          <a:bodyPr>
            <a:normAutofit/>
          </a:bodyPr>
          <a:lstStyle/>
          <a:p>
            <a:r>
              <a:rPr lang="en-US" sz="3200" dirty="0">
                <a:latin typeface="Algerian" panose="04020705040A02060702" pitchFamily="82" charset="0"/>
              </a:rPr>
              <a:t>EMPLOYEE DATA ANALYSIS USING </a:t>
            </a:r>
            <a:r>
              <a:rPr lang="en-US" dirty="0"/>
              <a:t>EXCEL</a:t>
            </a:r>
            <a:endParaRPr lang="en-IN" sz="3200" dirty="0">
              <a:highlight>
                <a:srgbClr val="FFFF00"/>
              </a:highlight>
              <a:latin typeface="Algerian" panose="04020705040A02060702" pitchFamily="82" charset="0"/>
            </a:endParaRPr>
          </a:p>
        </p:txBody>
      </p:sp>
      <p:sp>
        <p:nvSpPr>
          <p:cNvPr id="13" name="Content Placeholder 12">
            <a:extLst>
              <a:ext uri="{FF2B5EF4-FFF2-40B4-BE49-F238E27FC236}">
                <a16:creationId xmlns:a16="http://schemas.microsoft.com/office/drawing/2014/main" id="{D72B2340-DF81-438C-B25D-AA51784A0634}"/>
              </a:ext>
            </a:extLst>
          </p:cNvPr>
          <p:cNvSpPr>
            <a:spLocks noGrp="1"/>
          </p:cNvSpPr>
          <p:nvPr>
            <p:ph idx="1"/>
          </p:nvPr>
        </p:nvSpPr>
        <p:spPr>
          <a:xfrm>
            <a:off x="677334" y="1630017"/>
            <a:ext cx="8596668" cy="4411345"/>
          </a:xfrm>
        </p:spPr>
        <p:txBody>
          <a:bodyPr/>
          <a:lstStyle/>
          <a:p>
            <a:pPr marL="0" indent="0">
              <a:buNone/>
            </a:pPr>
            <a:r>
              <a:rPr lang="en-US" dirty="0"/>
              <a:t>STUDENT NAME:</a:t>
            </a:r>
            <a:r>
              <a:rPr lang="en-IN" dirty="0"/>
              <a:t> </a:t>
            </a:r>
            <a:r>
              <a:rPr lang="en-US" dirty="0"/>
              <a:t> ABINAYA.S</a:t>
            </a:r>
          </a:p>
          <a:p>
            <a:pPr marL="0" indent="0">
              <a:buNone/>
            </a:pPr>
            <a:r>
              <a:rPr lang="en-US" dirty="0"/>
              <a:t>REGISTER NO:</a:t>
            </a:r>
            <a:r>
              <a:rPr lang="en-IN" dirty="0"/>
              <a:t> asunm110312201301 </a:t>
            </a:r>
            <a:endParaRPr lang="en-US" dirty="0"/>
          </a:p>
          <a:p>
            <a:pPr marL="0" indent="0">
              <a:buNone/>
            </a:pPr>
            <a:r>
              <a:rPr lang="en-US" dirty="0"/>
              <a:t>DEPARTMENT:</a:t>
            </a:r>
            <a:r>
              <a:rPr lang="en-IN" dirty="0"/>
              <a:t> </a:t>
            </a:r>
            <a:r>
              <a:rPr lang="en-IN" dirty="0" err="1"/>
              <a:t>Bcom</a:t>
            </a:r>
            <a:r>
              <a:rPr lang="en-IN" dirty="0"/>
              <a:t>(General)</a:t>
            </a:r>
            <a:endParaRPr lang="en-US" dirty="0"/>
          </a:p>
          <a:p>
            <a:pPr marL="0" indent="0">
              <a:buNone/>
            </a:pPr>
            <a:r>
              <a:rPr lang="en-US" dirty="0"/>
              <a:t>COLLEGE:</a:t>
            </a:r>
            <a:r>
              <a:rPr lang="en-IN" dirty="0"/>
              <a:t> </a:t>
            </a:r>
            <a:r>
              <a:rPr lang="en-US" dirty="0"/>
              <a:t>D.R.B.C.C.C.HINDU COLLEGE</a:t>
            </a:r>
            <a:endParaRPr lang="en-IN" dirty="0"/>
          </a:p>
        </p:txBody>
      </p:sp>
      <p:sp>
        <p:nvSpPr>
          <p:cNvPr id="2" name="TextBox 1">
            <a:extLst>
              <a:ext uri="{FF2B5EF4-FFF2-40B4-BE49-F238E27FC236}">
                <a16:creationId xmlns:a16="http://schemas.microsoft.com/office/drawing/2014/main" id="{2188A47A-30FC-739D-4BB1-8B69038C3283}"/>
              </a:ext>
            </a:extLst>
          </p:cNvPr>
          <p:cNvSpPr txBox="1"/>
          <p:nvPr/>
        </p:nvSpPr>
        <p:spPr>
          <a:xfrm>
            <a:off x="5191498" y="2528287"/>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243011677"/>
      </p:ext>
    </p:extLst>
  </p:cSld>
  <p:clrMapOvr>
    <a:masterClrMapping/>
  </p:clrMapOvr>
  <mc:AlternateContent xmlns:mc="http://schemas.openxmlformats.org/markup-compatibility/2006" xmlns:p15="http://schemas.microsoft.com/office/powerpoint/2012/main">
    <mc:Choice Requires="p15">
      <p:transition spd="slow" advTm="1000">
        <p15:prstTrans prst="fallOver"/>
      </p:transition>
    </mc:Choice>
    <mc:Fallback xmlns="">
      <p:transition spd="slow" advTm="1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5B4E2-DBBB-458D-89CA-C6D746CD9A36}"/>
              </a:ext>
            </a:extLst>
          </p:cNvPr>
          <p:cNvSpPr>
            <a:spLocks noGrp="1"/>
          </p:cNvSpPr>
          <p:nvPr>
            <p:ph type="title"/>
          </p:nvPr>
        </p:nvSpPr>
        <p:spPr/>
        <p:txBody>
          <a:bodyPr/>
          <a:lstStyle/>
          <a:p>
            <a:r>
              <a:rPr lang="en-US" dirty="0">
                <a:latin typeface="Algerian" panose="04020705040A02060702" pitchFamily="82" charset="0"/>
              </a:rPr>
              <a:t>THE “WOW”IN OUR SOLUTION </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42B06A47-6F74-4394-8766-04C6F551F44E}"/>
              </a:ext>
            </a:extLst>
          </p:cNvPr>
          <p:cNvSpPr>
            <a:spLocks noGrp="1"/>
          </p:cNvSpPr>
          <p:nvPr>
            <p:ph idx="1"/>
          </p:nvPr>
        </p:nvSpPr>
        <p:spPr/>
        <p:txBody>
          <a:bodyPr/>
          <a:lstStyle/>
          <a:p>
            <a:r>
              <a:rPr lang="en-IN" dirty="0"/>
              <a:t> The wow factor in our solution lies in its ability to transform raw data into meaningful insights that can drive decision-making and improve employee performance effectively. By leveraging Excel’s powerful features, we enable managers and HR professionals to visualize data, identify patterns, and make data-driven decisions to enhance employee productivity and engagement. The solution offers a user-friendly interface, robust analysis capabilities, and actionable recommendations, making it a valuable tool for optimizing workforce performance within the organization.</a:t>
            </a:r>
          </a:p>
        </p:txBody>
      </p:sp>
    </p:spTree>
    <p:extLst>
      <p:ext uri="{BB962C8B-B14F-4D97-AF65-F5344CB8AC3E}">
        <p14:creationId xmlns:p14="http://schemas.microsoft.com/office/powerpoint/2010/main" val="2186185989"/>
      </p:ext>
    </p:extLst>
  </p:cSld>
  <p:clrMapOvr>
    <a:masterClrMapping/>
  </p:clrMapOvr>
  <mc:AlternateContent xmlns:mc="http://schemas.openxmlformats.org/markup-compatibility/2006" xmlns:p15="http://schemas.microsoft.com/office/powerpoint/2012/main">
    <mc:Choice Requires="p15">
      <p:transition spd="slow" advTm="1000">
        <p15:prstTrans prst="fallOver"/>
      </p:transition>
    </mc:Choice>
    <mc:Fallback xmlns="">
      <p:transition spd="slow" advTm="1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A680-46F2-4DDA-B43B-888126E223EC}"/>
              </a:ext>
            </a:extLst>
          </p:cNvPr>
          <p:cNvSpPr>
            <a:spLocks noGrp="1"/>
          </p:cNvSpPr>
          <p:nvPr>
            <p:ph type="title"/>
          </p:nvPr>
        </p:nvSpPr>
        <p:spPr/>
        <p:txBody>
          <a:bodyPr/>
          <a:lstStyle/>
          <a:p>
            <a:r>
              <a:rPr lang="en-US" dirty="0">
                <a:latin typeface="Algerian" panose="04020705040A02060702" pitchFamily="82" charset="0"/>
              </a:rPr>
              <a:t>MODELLING</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6E43E30F-8FBD-47FC-BA8A-475BDA6620F8}"/>
              </a:ext>
            </a:extLst>
          </p:cNvPr>
          <p:cNvSpPr>
            <a:spLocks noGrp="1"/>
          </p:cNvSpPr>
          <p:nvPr>
            <p:ph idx="1"/>
          </p:nvPr>
        </p:nvSpPr>
        <p:spPr/>
        <p:txBody>
          <a:bodyPr/>
          <a:lstStyle/>
          <a:p>
            <a:r>
              <a:rPr lang="en-IN" dirty="0"/>
              <a:t> In the </a:t>
            </a:r>
            <a:r>
              <a:rPr lang="en-IN" dirty="0" err="1"/>
              <a:t>modeling</a:t>
            </a:r>
            <a:r>
              <a:rPr lang="en-IN" dirty="0"/>
              <a:t> phase of our project, we will create Excel models that represent different aspects of employee performance. This could involve building formulas to calculate key performance indicators, setting up pivot tables for data analysis, creating charts for visual representation, and potentially using regression analysis to identify relationships between different performance metrics.</a:t>
            </a:r>
          </a:p>
        </p:txBody>
      </p:sp>
    </p:spTree>
    <p:extLst>
      <p:ext uri="{BB962C8B-B14F-4D97-AF65-F5344CB8AC3E}">
        <p14:creationId xmlns:p14="http://schemas.microsoft.com/office/powerpoint/2010/main" val="4117723734"/>
      </p:ext>
    </p:extLst>
  </p:cSld>
  <p:clrMapOvr>
    <a:masterClrMapping/>
  </p:clrMapOvr>
  <mc:AlternateContent xmlns:mc="http://schemas.openxmlformats.org/markup-compatibility/2006" xmlns:p15="http://schemas.microsoft.com/office/powerpoint/2012/main">
    <mc:Choice Requires="p15">
      <p:transition spd="slow" advTm="1000">
        <p15:prstTrans prst="fallOver"/>
      </p:transition>
    </mc:Choice>
    <mc:Fallback xmlns="">
      <p:transition spd="slow" advTm="1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3352F-DC64-43E1-B9E6-8DD3027611A7}"/>
              </a:ext>
            </a:extLst>
          </p:cNvPr>
          <p:cNvSpPr>
            <a:spLocks noGrp="1"/>
          </p:cNvSpPr>
          <p:nvPr>
            <p:ph type="title"/>
          </p:nvPr>
        </p:nvSpPr>
        <p:spPr>
          <a:xfrm>
            <a:off x="796604" y="556592"/>
            <a:ext cx="8596668" cy="1073426"/>
          </a:xfrm>
        </p:spPr>
        <p:txBody>
          <a:bodyPr/>
          <a:lstStyle/>
          <a:p>
            <a:r>
              <a:rPr lang="en-US" dirty="0">
                <a:latin typeface="Algerian" panose="04020705040A02060702" pitchFamily="82" charset="0"/>
              </a:rPr>
              <a:t>RESULTS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9290004E-E53E-4EE4-AF96-DA399A08CC01}"/>
              </a:ext>
            </a:extLst>
          </p:cNvPr>
          <p:cNvSpPr>
            <a:spLocks noGrp="1"/>
          </p:cNvSpPr>
          <p:nvPr>
            <p:ph idx="1"/>
          </p:nvPr>
        </p:nvSpPr>
        <p:spPr/>
        <p:txBody>
          <a:bodyPr/>
          <a:lstStyle/>
          <a:p>
            <a:r>
              <a:rPr lang="en-IN" dirty="0"/>
              <a:t> The results of our analysis of employee performance using Excel are impressive. We have successfully identified top performers, areas for improvement, and trends within the organization. By leveraging Excel’s </a:t>
            </a:r>
            <a:r>
              <a:rPr lang="en-IN" dirty="0" err="1"/>
              <a:t>modeling</a:t>
            </a:r>
            <a:r>
              <a:rPr lang="en-IN" dirty="0"/>
              <a:t> capabilities, we have generated valuable insights that can guide decision-making processes and drive strategies for enhancing employee development and overall organizational performance. The data-driven approach has provided clarity and actionable recommendations to help optimize the workforce and achieve better outcomes.</a:t>
            </a:r>
          </a:p>
        </p:txBody>
      </p:sp>
    </p:spTree>
    <p:extLst>
      <p:ext uri="{BB962C8B-B14F-4D97-AF65-F5344CB8AC3E}">
        <p14:creationId xmlns:p14="http://schemas.microsoft.com/office/powerpoint/2010/main" val="1292315377"/>
      </p:ext>
    </p:extLst>
  </p:cSld>
  <p:clrMapOvr>
    <a:masterClrMapping/>
  </p:clrMapOvr>
  <mc:AlternateContent xmlns:mc="http://schemas.openxmlformats.org/markup-compatibility/2006" xmlns:p15="http://schemas.microsoft.com/office/powerpoint/2012/main">
    <mc:Choice Requires="p15">
      <p:transition spd="slow" advTm="1000">
        <p15:prstTrans prst="fallOver"/>
      </p:transition>
    </mc:Choice>
    <mc:Fallback xmlns="">
      <p:transition spd="slow" advTm="1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0F03-123B-42FE-94A0-7889E3028036}"/>
              </a:ext>
            </a:extLst>
          </p:cNvPr>
          <p:cNvSpPr>
            <a:spLocks noGrp="1"/>
          </p:cNvSpPr>
          <p:nvPr>
            <p:ph type="title"/>
          </p:nvPr>
        </p:nvSpPr>
        <p:spPr>
          <a:xfrm>
            <a:off x="677334" y="569844"/>
            <a:ext cx="8596668" cy="1320800"/>
          </a:xfrm>
        </p:spPr>
        <p:txBody>
          <a:bodyPr/>
          <a:lstStyle/>
          <a:p>
            <a:r>
              <a:rPr lang="en-US" dirty="0">
                <a:latin typeface="Algerian" panose="04020705040A02060702" pitchFamily="82" charset="0"/>
              </a:rPr>
              <a:t>CONCLUSION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48EC291C-329B-4A32-B2EE-4FF5D9623753}"/>
              </a:ext>
            </a:extLst>
          </p:cNvPr>
          <p:cNvSpPr>
            <a:spLocks noGrp="1"/>
          </p:cNvSpPr>
          <p:nvPr>
            <p:ph idx="1"/>
          </p:nvPr>
        </p:nvSpPr>
        <p:spPr/>
        <p:txBody>
          <a:bodyPr/>
          <a:lstStyle/>
          <a:p>
            <a:pPr marL="0" indent="0">
              <a:buNone/>
            </a:pPr>
            <a:r>
              <a:rPr lang="en-IN" dirty="0"/>
              <a:t>In conclusion, our analysis of employee performance using Excel has yielded valuable insights and actionable recommendations to enhance organizational effectiveness. By leveraging Excel’s </a:t>
            </a:r>
            <a:r>
              <a:rPr lang="en-IN" dirty="0" err="1"/>
              <a:t>modeling</a:t>
            </a:r>
            <a:r>
              <a:rPr lang="en-IN" dirty="0"/>
              <a:t> tools and functions, we have identified key trends, top performers, and areas for improvement within the workforce. This data-driven approach equips managers and HR professionals with the necessary information to make informed decisions and drive strategies for optimizing employee development and overall organizational success.</a:t>
            </a:r>
          </a:p>
        </p:txBody>
      </p:sp>
    </p:spTree>
    <p:extLst>
      <p:ext uri="{BB962C8B-B14F-4D97-AF65-F5344CB8AC3E}">
        <p14:creationId xmlns:p14="http://schemas.microsoft.com/office/powerpoint/2010/main" val="1946955373"/>
      </p:ext>
    </p:extLst>
  </p:cSld>
  <p:clrMapOvr>
    <a:masterClrMapping/>
  </p:clrMapOvr>
  <mc:AlternateContent xmlns:mc="http://schemas.openxmlformats.org/markup-compatibility/2006" xmlns:p15="http://schemas.microsoft.com/office/powerpoint/2012/main">
    <mc:Choice Requires="p15">
      <p:transition spd="slow" advTm="1000">
        <p15:prstTrans prst="fallOver"/>
      </p:transition>
    </mc:Choice>
    <mc:Fallback xmlns="">
      <p:transition spd="slow" advTm="1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2F4BF-5224-4A0C-B5FA-C203EB553D37}"/>
              </a:ext>
            </a:extLst>
          </p:cNvPr>
          <p:cNvSpPr>
            <a:spLocks noGrp="1"/>
          </p:cNvSpPr>
          <p:nvPr>
            <p:ph type="title"/>
          </p:nvPr>
        </p:nvSpPr>
        <p:spPr>
          <a:xfrm>
            <a:off x="599294" y="477078"/>
            <a:ext cx="8596668" cy="1320800"/>
          </a:xfrm>
        </p:spPr>
        <p:txBody>
          <a:bodyPr/>
          <a:lstStyle/>
          <a:p>
            <a:r>
              <a:rPr lang="en-US" dirty="0">
                <a:latin typeface="Algerian" panose="04020705040A02060702" pitchFamily="82" charset="0"/>
              </a:rPr>
              <a:t>PROJECT TITLE</a:t>
            </a:r>
            <a:endParaRPr lang="en-IN" dirty="0">
              <a:latin typeface="Algerian" panose="04020705040A02060702" pitchFamily="82" charset="0"/>
            </a:endParaRPr>
          </a:p>
        </p:txBody>
      </p:sp>
      <p:sp>
        <p:nvSpPr>
          <p:cNvPr id="4" name="Content Placeholder 3">
            <a:extLst>
              <a:ext uri="{FF2B5EF4-FFF2-40B4-BE49-F238E27FC236}">
                <a16:creationId xmlns:a16="http://schemas.microsoft.com/office/drawing/2014/main" id="{AF7B4ADD-B1A6-4806-A35B-ABAADFD72BAC}"/>
              </a:ext>
            </a:extLst>
          </p:cNvPr>
          <p:cNvSpPr>
            <a:spLocks noGrp="1"/>
          </p:cNvSpPr>
          <p:nvPr>
            <p:ph idx="1"/>
          </p:nvPr>
        </p:nvSpPr>
        <p:spPr/>
        <p:txBody>
          <a:bodyPr>
            <a:normAutofit/>
          </a:bodyPr>
          <a:lstStyle/>
          <a:p>
            <a:pPr marL="0" indent="0">
              <a:buNone/>
            </a:pPr>
            <a:r>
              <a:rPr lang="en-US" sz="2800" dirty="0">
                <a:latin typeface="Arial Rounded MT Bold" panose="020F0704030504030204" pitchFamily="34" charset="0"/>
              </a:rPr>
              <a:t>Employee Performance Analysis using Excel</a:t>
            </a:r>
            <a:endParaRPr lang="en-IN" sz="2800" dirty="0">
              <a:latin typeface="Arial Rounded MT Bold" panose="020F0704030504030204" pitchFamily="34" charset="0"/>
            </a:endParaRPr>
          </a:p>
        </p:txBody>
      </p:sp>
    </p:spTree>
    <p:extLst>
      <p:ext uri="{BB962C8B-B14F-4D97-AF65-F5344CB8AC3E}">
        <p14:creationId xmlns:p14="http://schemas.microsoft.com/office/powerpoint/2010/main" val="2779564721"/>
      </p:ext>
    </p:extLst>
  </p:cSld>
  <p:clrMapOvr>
    <a:masterClrMapping/>
  </p:clrMapOvr>
  <mc:AlternateContent xmlns:mc="http://schemas.openxmlformats.org/markup-compatibility/2006" xmlns:p15="http://schemas.microsoft.com/office/powerpoint/2012/main">
    <mc:Choice Requires="p15">
      <p:transition spd="slow" advTm="1000">
        <p15:prstTrans prst="fallOver"/>
      </p:transition>
    </mc:Choice>
    <mc:Fallback xmlns="">
      <p:transition spd="slow" advTm="1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3036-85A5-4BAD-B43C-ED1C556F46F9}"/>
              </a:ext>
            </a:extLst>
          </p:cNvPr>
          <p:cNvSpPr>
            <a:spLocks noGrp="1"/>
          </p:cNvSpPr>
          <p:nvPr>
            <p:ph type="title"/>
          </p:nvPr>
        </p:nvSpPr>
        <p:spPr/>
        <p:txBody>
          <a:bodyPr/>
          <a:lstStyle/>
          <a:p>
            <a:r>
              <a:rPr lang="en-US" dirty="0">
                <a:latin typeface="Algerian" panose="04020705040A02060702" pitchFamily="82" charset="0"/>
              </a:rPr>
              <a:t>AGENDA</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DFFA4309-F6D6-4586-B8A0-E1C8D00590C4}"/>
              </a:ext>
            </a:extLst>
          </p:cNvPr>
          <p:cNvSpPr>
            <a:spLocks noGrp="1"/>
          </p:cNvSpPr>
          <p:nvPr>
            <p:ph idx="1"/>
          </p:nvPr>
        </p:nvSpPr>
        <p:spPr/>
        <p:txBody>
          <a:bodyPr/>
          <a:lstStyle/>
          <a:p>
            <a:pPr marL="0" indent="0">
              <a:buNone/>
            </a:pPr>
            <a:r>
              <a:rPr lang="en-US" dirty="0"/>
              <a:t>1.Problem Statement</a:t>
            </a:r>
          </a:p>
          <a:p>
            <a:pPr marL="0" indent="0">
              <a:buNone/>
            </a:pPr>
            <a:r>
              <a:rPr lang="en-US" dirty="0"/>
              <a:t>2.Project Overview</a:t>
            </a:r>
          </a:p>
          <a:p>
            <a:pPr marL="0" indent="0">
              <a:buNone/>
            </a:pPr>
            <a:r>
              <a:rPr lang="en-US" dirty="0"/>
              <a:t>3.End Users</a:t>
            </a:r>
          </a:p>
          <a:p>
            <a:pPr marL="0" indent="0">
              <a:buNone/>
            </a:pPr>
            <a:r>
              <a:rPr lang="en-US" dirty="0"/>
              <a:t>4.Our Solution and Preposition</a:t>
            </a:r>
          </a:p>
          <a:p>
            <a:pPr marL="0" indent="0">
              <a:buNone/>
            </a:pPr>
            <a:r>
              <a:rPr lang="en-US" dirty="0"/>
              <a:t>5.Dataset Description</a:t>
            </a:r>
          </a:p>
          <a:p>
            <a:pPr marL="0" indent="0">
              <a:buNone/>
            </a:pPr>
            <a:r>
              <a:rPr lang="en-US" dirty="0"/>
              <a:t>6.Modelling Approach</a:t>
            </a:r>
          </a:p>
          <a:p>
            <a:pPr marL="0" indent="0">
              <a:buNone/>
            </a:pPr>
            <a:r>
              <a:rPr lang="en-US" dirty="0"/>
              <a:t>7.Results and Discussion</a:t>
            </a:r>
          </a:p>
          <a:p>
            <a:pPr marL="0" indent="0">
              <a:buNone/>
            </a:pPr>
            <a:r>
              <a:rPr lang="en-US" dirty="0"/>
              <a:t>8.Conclusion</a:t>
            </a:r>
            <a:endParaRPr lang="en-IN" dirty="0"/>
          </a:p>
        </p:txBody>
      </p:sp>
    </p:spTree>
    <p:extLst>
      <p:ext uri="{BB962C8B-B14F-4D97-AF65-F5344CB8AC3E}">
        <p14:creationId xmlns:p14="http://schemas.microsoft.com/office/powerpoint/2010/main" val="3097053523"/>
      </p:ext>
    </p:extLst>
  </p:cSld>
  <p:clrMapOvr>
    <a:masterClrMapping/>
  </p:clrMapOvr>
  <mc:AlternateContent xmlns:mc="http://schemas.openxmlformats.org/markup-compatibility/2006" xmlns:p15="http://schemas.microsoft.com/office/powerpoint/2012/main">
    <mc:Choice Requires="p15">
      <p:transition spd="slow" advTm="1000">
        <p15:prstTrans prst="fallOver"/>
      </p:transition>
    </mc:Choice>
    <mc:Fallback xmlns="">
      <p:transition spd="slow" advTm="1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45B6A-AB57-4135-A957-AC404CE9F683}"/>
              </a:ext>
            </a:extLst>
          </p:cNvPr>
          <p:cNvSpPr>
            <a:spLocks noGrp="1"/>
          </p:cNvSpPr>
          <p:nvPr>
            <p:ph type="title"/>
          </p:nvPr>
        </p:nvSpPr>
        <p:spPr/>
        <p:txBody>
          <a:bodyPr/>
          <a:lstStyle/>
          <a:p>
            <a:r>
              <a:rPr lang="en-US" dirty="0">
                <a:latin typeface="Algerian" panose="04020705040A02060702" pitchFamily="82" charset="0"/>
              </a:rPr>
              <a:t>PROBLEM STATEMENT</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F9D3E6A3-A39B-B8B6-E5B6-5659DFE618AC}"/>
              </a:ext>
            </a:extLst>
          </p:cNvPr>
          <p:cNvSpPr>
            <a:spLocks noGrp="1"/>
          </p:cNvSpPr>
          <p:nvPr>
            <p:ph idx="1"/>
          </p:nvPr>
        </p:nvSpPr>
        <p:spPr/>
        <p:txBody>
          <a:bodyPr/>
          <a:lstStyle/>
          <a:p>
            <a:pPr marL="0" indent="0">
              <a:buNone/>
            </a:pPr>
            <a:endParaRPr lang="en-IN" dirty="0"/>
          </a:p>
          <a:p>
            <a:r>
              <a:rPr lang="en-IN" dirty="0"/>
              <a:t>To analyse employee performance using Excel, you can start by setting up a spreadsheet with columns for employee names and their performance metrics. Then, calculate key performance indicators like sales numbers, targets achieved, or any other relevant data. Utilize Excel functions like AVERAGE, SUM, and COUNTIF to process the data. Create visualizations such as bar graphs or pie charts to represent the data visually. Additionally, consider using pivot tables to summarize and </a:t>
            </a:r>
            <a:r>
              <a:rPr lang="en-IN" dirty="0" err="1"/>
              <a:t>analyze</a:t>
            </a:r>
            <a:r>
              <a:rPr lang="en-IN" dirty="0"/>
              <a:t> the data based on different criteria like department or time period. Apply conditional formatting to highlight important information and use data analysis tools like regression analysis to dive deeper into the data. Finally, review and interpret the results to identify trends and areas for improvement in employee performance.</a:t>
            </a:r>
          </a:p>
        </p:txBody>
      </p:sp>
    </p:spTree>
    <p:extLst>
      <p:ext uri="{BB962C8B-B14F-4D97-AF65-F5344CB8AC3E}">
        <p14:creationId xmlns:p14="http://schemas.microsoft.com/office/powerpoint/2010/main" val="3711666956"/>
      </p:ext>
    </p:extLst>
  </p:cSld>
  <p:clrMapOvr>
    <a:masterClrMapping/>
  </p:clrMapOvr>
  <mc:AlternateContent xmlns:mc="http://schemas.openxmlformats.org/markup-compatibility/2006" xmlns:p15="http://schemas.microsoft.com/office/powerpoint/2012/main">
    <mc:Choice Requires="p15">
      <p:transition spd="slow" advTm="1000">
        <p15:prstTrans prst="fallOver"/>
      </p:transition>
    </mc:Choice>
    <mc:Fallback xmlns="">
      <p:transition spd="slow" advTm="1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648B1-2F97-423A-BA5D-DEC2A8217D89}"/>
              </a:ext>
            </a:extLst>
          </p:cNvPr>
          <p:cNvSpPr>
            <a:spLocks noGrp="1"/>
          </p:cNvSpPr>
          <p:nvPr>
            <p:ph type="title"/>
          </p:nvPr>
        </p:nvSpPr>
        <p:spPr/>
        <p:txBody>
          <a:bodyPr/>
          <a:lstStyle/>
          <a:p>
            <a:r>
              <a:rPr lang="en-US" dirty="0">
                <a:latin typeface="Algerian" panose="04020705040A02060702" pitchFamily="82" charset="0"/>
              </a:rPr>
              <a:t>PROJECT OVERVIEW</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FCE4C023-65FB-44C1-B74B-39B258BECA93}"/>
              </a:ext>
            </a:extLst>
          </p:cNvPr>
          <p:cNvSpPr>
            <a:spLocks noGrp="1"/>
          </p:cNvSpPr>
          <p:nvPr>
            <p:ph idx="1"/>
          </p:nvPr>
        </p:nvSpPr>
        <p:spPr/>
        <p:txBody>
          <a:bodyPr/>
          <a:lstStyle/>
          <a:p>
            <a:r>
              <a:rPr lang="en-IN" dirty="0"/>
              <a:t>For the project overview on </a:t>
            </a:r>
            <a:r>
              <a:rPr lang="en-IN" dirty="0" err="1"/>
              <a:t>analyzing</a:t>
            </a:r>
            <a:r>
              <a:rPr lang="en-IN" dirty="0"/>
              <a:t> employee performance using Excel, you will begin by setting up a spreadsheet with employee names and relevant performance metrics. Calculate key indicators like sales numbers and targets achieved using Excel functions. Visualize the data with charts like bar graphs and pie charts. Use pivot tables to summarize and </a:t>
            </a:r>
            <a:r>
              <a:rPr lang="en-IN" dirty="0" err="1"/>
              <a:t>analyze</a:t>
            </a:r>
            <a:r>
              <a:rPr lang="en-IN" dirty="0"/>
              <a:t> data based on different criteria.</a:t>
            </a:r>
          </a:p>
        </p:txBody>
      </p:sp>
    </p:spTree>
    <p:extLst>
      <p:ext uri="{BB962C8B-B14F-4D97-AF65-F5344CB8AC3E}">
        <p14:creationId xmlns:p14="http://schemas.microsoft.com/office/powerpoint/2010/main" val="188521052"/>
      </p:ext>
    </p:extLst>
  </p:cSld>
  <p:clrMapOvr>
    <a:masterClrMapping/>
  </p:clrMapOvr>
  <mc:AlternateContent xmlns:mc="http://schemas.openxmlformats.org/markup-compatibility/2006" xmlns:p15="http://schemas.microsoft.com/office/powerpoint/2012/main">
    <mc:Choice Requires="p15">
      <p:transition spd="slow" advTm="1000">
        <p15:prstTrans prst="fallOver"/>
      </p:transition>
    </mc:Choice>
    <mc:Fallback xmlns="">
      <p:transition spd="slow" advTm="1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8AE53-8FCF-458D-BDE0-23ACCAB54456}"/>
              </a:ext>
            </a:extLst>
          </p:cNvPr>
          <p:cNvSpPr>
            <a:spLocks noGrp="1"/>
          </p:cNvSpPr>
          <p:nvPr>
            <p:ph type="title"/>
          </p:nvPr>
        </p:nvSpPr>
        <p:spPr/>
        <p:txBody>
          <a:bodyPr/>
          <a:lstStyle/>
          <a:p>
            <a:r>
              <a:rPr lang="en-US" dirty="0">
                <a:latin typeface="Algerian" panose="04020705040A02060702" pitchFamily="82" charset="0"/>
              </a:rPr>
              <a:t>WHO ARE THE END USERS</a:t>
            </a:r>
            <a:r>
              <a:rPr lang="en-US" dirty="0"/>
              <a:t>?</a:t>
            </a:r>
            <a:endParaRPr lang="en-IN" dirty="0"/>
          </a:p>
        </p:txBody>
      </p:sp>
      <p:sp>
        <p:nvSpPr>
          <p:cNvPr id="3" name="Content Placeholder 2">
            <a:extLst>
              <a:ext uri="{FF2B5EF4-FFF2-40B4-BE49-F238E27FC236}">
                <a16:creationId xmlns:a16="http://schemas.microsoft.com/office/drawing/2014/main" id="{F2C185AA-BB83-4796-8E64-9D84CA587E4B}"/>
              </a:ext>
            </a:extLst>
          </p:cNvPr>
          <p:cNvSpPr>
            <a:spLocks noGrp="1"/>
          </p:cNvSpPr>
          <p:nvPr>
            <p:ph idx="1"/>
          </p:nvPr>
        </p:nvSpPr>
        <p:spPr/>
        <p:txBody>
          <a:bodyPr/>
          <a:lstStyle/>
          <a:p>
            <a:r>
              <a:rPr lang="en-IN" dirty="0"/>
              <a:t> The end users for the employee performance analysis project using Excel would typically be managers, supervisors, or HR professionals who are responsible for evaluating and improving employee performance within an organization. They would use the </a:t>
            </a:r>
            <a:r>
              <a:rPr lang="en-IN" dirty="0" err="1"/>
              <a:t>analyzed</a:t>
            </a:r>
            <a:r>
              <a:rPr lang="en-IN" dirty="0"/>
              <a:t> data to make informed decisions, set goals, provide feedback, and implement strategies to enhance overall employee performance.</a:t>
            </a:r>
          </a:p>
        </p:txBody>
      </p:sp>
    </p:spTree>
    <p:extLst>
      <p:ext uri="{BB962C8B-B14F-4D97-AF65-F5344CB8AC3E}">
        <p14:creationId xmlns:p14="http://schemas.microsoft.com/office/powerpoint/2010/main" val="1726436194"/>
      </p:ext>
    </p:extLst>
  </p:cSld>
  <p:clrMapOvr>
    <a:masterClrMapping/>
  </p:clrMapOvr>
  <mc:AlternateContent xmlns:mc="http://schemas.openxmlformats.org/markup-compatibility/2006" xmlns:p15="http://schemas.microsoft.com/office/powerpoint/2012/main">
    <mc:Choice Requires="p15">
      <p:transition spd="slow" advClick="0" advTm="1000">
        <p15:prstTrans prst="fallOver"/>
      </p:transition>
    </mc:Choice>
    <mc:Fallback xmlns="">
      <p:transition spd="slow" advClick="0" advTm="1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620D-00F7-4C9A-9D3E-CA734BA254D4}"/>
              </a:ext>
            </a:extLst>
          </p:cNvPr>
          <p:cNvSpPr>
            <a:spLocks noGrp="1"/>
          </p:cNvSpPr>
          <p:nvPr>
            <p:ph type="title"/>
          </p:nvPr>
        </p:nvSpPr>
        <p:spPr/>
        <p:txBody>
          <a:bodyPr/>
          <a:lstStyle/>
          <a:p>
            <a:r>
              <a:rPr lang="en-US" dirty="0">
                <a:latin typeface="Algerian" panose="04020705040A02060702" pitchFamily="82" charset="0"/>
              </a:rPr>
              <a:t>OUR SOLUTION AND ITS VALUE PROPOSITION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21768A3C-F404-414C-9F78-627886104349}"/>
              </a:ext>
            </a:extLst>
          </p:cNvPr>
          <p:cNvSpPr>
            <a:spLocks noGrp="1"/>
          </p:cNvSpPr>
          <p:nvPr>
            <p:ph idx="1"/>
          </p:nvPr>
        </p:nvSpPr>
        <p:spPr/>
        <p:txBody>
          <a:bodyPr/>
          <a:lstStyle/>
          <a:p>
            <a:r>
              <a:rPr lang="en-IN" dirty="0"/>
              <a:t>The solution we’re proposing for </a:t>
            </a:r>
            <a:r>
              <a:rPr lang="en-IN" dirty="0" err="1"/>
              <a:t>analyzing</a:t>
            </a:r>
            <a:r>
              <a:rPr lang="en-IN" dirty="0"/>
              <a:t> employee performance using Excel provides a comprehensive way for managers and HR professionals to track, assess, and enhance employee performance effectively. By utilizing Excel’s features such as data calculation functions, visualizations, pivot tables, and data analysis tools, we offer a robust platform to delve into performance metrics and make informed decisions. The value proposition lies in the ability to streamline performance evaluation processes, identify trends, highlight areas for improvement, and ultimately optimize employee productivity and engagement within the organization.</a:t>
            </a:r>
          </a:p>
        </p:txBody>
      </p:sp>
    </p:spTree>
    <p:extLst>
      <p:ext uri="{BB962C8B-B14F-4D97-AF65-F5344CB8AC3E}">
        <p14:creationId xmlns:p14="http://schemas.microsoft.com/office/powerpoint/2010/main" val="4195019493"/>
      </p:ext>
    </p:extLst>
  </p:cSld>
  <p:clrMapOvr>
    <a:masterClrMapping/>
  </p:clrMapOvr>
  <mc:AlternateContent xmlns:mc="http://schemas.openxmlformats.org/markup-compatibility/2006" xmlns:p15="http://schemas.microsoft.com/office/powerpoint/2012/main">
    <mc:Choice Requires="p15">
      <p:transition spd="slow" advTm="1000">
        <p15:prstTrans prst="fallOver"/>
      </p:transition>
    </mc:Choice>
    <mc:Fallback xmlns="">
      <p:transition spd="slow" advTm="1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2015A-A95C-4BA0-BF8D-9682B04C630E}"/>
              </a:ext>
            </a:extLst>
          </p:cNvPr>
          <p:cNvSpPr>
            <a:spLocks noGrp="1"/>
          </p:cNvSpPr>
          <p:nvPr>
            <p:ph type="title"/>
          </p:nvPr>
        </p:nvSpPr>
        <p:spPr>
          <a:xfrm>
            <a:off x="332777" y="450573"/>
            <a:ext cx="8596668" cy="1320800"/>
          </a:xfrm>
        </p:spPr>
        <p:txBody>
          <a:bodyPr/>
          <a:lstStyle/>
          <a:p>
            <a:r>
              <a:rPr lang="en-US" dirty="0">
                <a:latin typeface="Algerian" panose="04020705040A02060702" pitchFamily="82" charset="0"/>
              </a:rPr>
              <a:t>DATASET DESCRIPTION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245F7673-5711-4177-B531-E3B213B79AC1}"/>
              </a:ext>
            </a:extLst>
          </p:cNvPr>
          <p:cNvSpPr>
            <a:spLocks noGrp="1"/>
          </p:cNvSpPr>
          <p:nvPr>
            <p:ph idx="1"/>
          </p:nvPr>
        </p:nvSpPr>
        <p:spPr/>
        <p:txBody>
          <a:bodyPr/>
          <a:lstStyle/>
          <a:p>
            <a:r>
              <a:rPr lang="en-IN" dirty="0"/>
              <a:t> The dataset for employee performance analysis in Excel would typically include columns for employee names, performance metrics such as sales numbers, targets achieved, attendance records, feedback scores, and any other relevant data points. Each row in the dataset represents an individual employee, and the columns contain the corresponding performance data.</a:t>
            </a:r>
          </a:p>
        </p:txBody>
      </p:sp>
    </p:spTree>
    <p:extLst>
      <p:ext uri="{BB962C8B-B14F-4D97-AF65-F5344CB8AC3E}">
        <p14:creationId xmlns:p14="http://schemas.microsoft.com/office/powerpoint/2010/main" val="2933924940"/>
      </p:ext>
    </p:extLst>
  </p:cSld>
  <p:clrMapOvr>
    <a:masterClrMapping/>
  </p:clrMapOvr>
  <mc:AlternateContent xmlns:mc="http://schemas.openxmlformats.org/markup-compatibility/2006" xmlns:p15="http://schemas.microsoft.com/office/powerpoint/2012/main">
    <mc:Choice Requires="p15">
      <p:transition spd="slow" advTm="1000">
        <p15:prstTrans prst="fallOver"/>
      </p:transition>
    </mc:Choice>
    <mc:Fallback xmlns="">
      <p:transition spd="slow" advTm="1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902A3-8F79-596A-3014-BFE14B936133}"/>
              </a:ext>
            </a:extLst>
          </p:cNvPr>
          <p:cNvSpPr>
            <a:spLocks noGrp="1"/>
          </p:cNvSpPr>
          <p:nvPr>
            <p:ph type="title"/>
          </p:nvPr>
        </p:nvSpPr>
        <p:spPr/>
        <p:txBody>
          <a:bodyPr/>
          <a:lstStyle/>
          <a:p>
            <a:r>
              <a:rPr lang="en-IN" dirty="0"/>
              <a:t>DATA SET DESCRIPTION</a:t>
            </a:r>
            <a:endParaRPr lang="en-US" dirty="0"/>
          </a:p>
        </p:txBody>
      </p:sp>
      <p:sp>
        <p:nvSpPr>
          <p:cNvPr id="3" name="Content Placeholder 2">
            <a:extLst>
              <a:ext uri="{FF2B5EF4-FFF2-40B4-BE49-F238E27FC236}">
                <a16:creationId xmlns:a16="http://schemas.microsoft.com/office/drawing/2014/main" id="{463E7D19-F15A-43CA-E720-9FB628D4840A}"/>
              </a:ext>
            </a:extLst>
          </p:cNvPr>
          <p:cNvSpPr>
            <a:spLocks noGrp="1"/>
          </p:cNvSpPr>
          <p:nvPr>
            <p:ph idx="1"/>
          </p:nvPr>
        </p:nvSpPr>
        <p:spPr/>
        <p:txBody>
          <a:bodyPr/>
          <a:lstStyle/>
          <a:p>
            <a:r>
              <a:rPr lang="en-US" dirty="0"/>
              <a:t>This dataset serves as the foundation for conducting in – depth analysis to gain insights into employees performance trends and areas for development</a:t>
            </a:r>
          </a:p>
        </p:txBody>
      </p:sp>
    </p:spTree>
    <p:extLst>
      <p:ext uri="{BB962C8B-B14F-4D97-AF65-F5344CB8AC3E}">
        <p14:creationId xmlns:p14="http://schemas.microsoft.com/office/powerpoint/2010/main" val="27484229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TotalTime>
  <Words>104</Words>
  <Application>Microsoft Office PowerPoint</Application>
  <PresentationFormat>Widescreen</PresentationFormat>
  <Paragraphs>25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DATA SET DESCRIPTION</vt:lpstr>
      <vt:lpstr>THE “WOW”IN OUR SOLUTION </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Apollo</dc:creator>
  <cp:lastModifiedBy>akshayaabi447@gmail.com</cp:lastModifiedBy>
  <cp:revision>6</cp:revision>
  <dcterms:created xsi:type="dcterms:W3CDTF">2024-08-29T03:57:56Z</dcterms:created>
  <dcterms:modified xsi:type="dcterms:W3CDTF">2024-08-30T07:24:26Z</dcterms:modified>
</cp:coreProperties>
</file>