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3" r:id="rId7"/>
    <p:sldId id="301" r:id="rId8"/>
    <p:sldId id="261" r:id="rId9"/>
    <p:sldId id="262" r:id="rId10"/>
    <p:sldId id="287" r:id="rId11"/>
    <p:sldId id="286" r:id="rId12"/>
    <p:sldId id="288" r:id="rId13"/>
    <p:sldId id="289" r:id="rId14"/>
    <p:sldId id="290" r:id="rId15"/>
    <p:sldId id="291" r:id="rId16"/>
    <p:sldId id="293" r:id="rId17"/>
    <p:sldId id="294" r:id="rId18"/>
    <p:sldId id="295" r:id="rId19"/>
    <p:sldId id="296" r:id="rId20"/>
    <p:sldId id="297" r:id="rId21"/>
    <p:sldId id="298" r:id="rId22"/>
    <p:sldId id="265" r:id="rId23"/>
    <p:sldId id="267" r:id="rId24"/>
    <p:sldId id="268" r:id="rId25"/>
    <p:sldId id="270" r:id="rId26"/>
    <p:sldId id="269" r:id="rId27"/>
    <p:sldId id="271" r:id="rId28"/>
    <p:sldId id="272" r:id="rId29"/>
    <p:sldId id="273" r:id="rId30"/>
    <p:sldId id="283" r:id="rId31"/>
    <p:sldId id="284"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34" autoAdjust="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318B1-C8B3-46AA-84A3-E238E2CA38E5}"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06D01-472D-478B-A42D-C2739C3CAF50}" type="slidenum">
              <a:rPr lang="en-US" smtClean="0"/>
              <a:t>‹#›</a:t>
            </a:fld>
            <a:endParaRPr lang="en-US"/>
          </a:p>
        </p:txBody>
      </p:sp>
    </p:spTree>
    <p:extLst>
      <p:ext uri="{BB962C8B-B14F-4D97-AF65-F5344CB8AC3E}">
        <p14:creationId xmlns:p14="http://schemas.microsoft.com/office/powerpoint/2010/main" val="359807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B406D01-472D-478B-A42D-C2739C3CAF50}" type="slidenum">
              <a:rPr lang="en-US" smtClean="0"/>
              <a:t>1</a:t>
            </a:fld>
            <a:endParaRPr lang="en-US"/>
          </a:p>
        </p:txBody>
      </p:sp>
    </p:spTree>
    <p:extLst>
      <p:ext uri="{BB962C8B-B14F-4D97-AF65-F5344CB8AC3E}">
        <p14:creationId xmlns:p14="http://schemas.microsoft.com/office/powerpoint/2010/main" val="164660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06D01-472D-478B-A42D-C2739C3CAF50}" type="slidenum">
              <a:rPr lang="en-US" smtClean="0"/>
              <a:t>21</a:t>
            </a:fld>
            <a:endParaRPr lang="en-US"/>
          </a:p>
        </p:txBody>
      </p:sp>
    </p:spTree>
    <p:extLst>
      <p:ext uri="{BB962C8B-B14F-4D97-AF65-F5344CB8AC3E}">
        <p14:creationId xmlns:p14="http://schemas.microsoft.com/office/powerpoint/2010/main" val="113234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06D01-472D-478B-A42D-C2739C3CAF50}" type="slidenum">
              <a:rPr lang="en-US" smtClean="0"/>
              <a:t>30</a:t>
            </a:fld>
            <a:endParaRPr lang="en-US"/>
          </a:p>
        </p:txBody>
      </p:sp>
    </p:spTree>
    <p:extLst>
      <p:ext uri="{BB962C8B-B14F-4D97-AF65-F5344CB8AC3E}">
        <p14:creationId xmlns:p14="http://schemas.microsoft.com/office/powerpoint/2010/main" val="81635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7D3033-9CB3-4E18-A1B2-B263B9279DB3}"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390711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D3033-9CB3-4E18-A1B2-B263B9279DB3}"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62659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D3033-9CB3-4E18-A1B2-B263B9279DB3}"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294605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D3033-9CB3-4E18-A1B2-B263B9279DB3}"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239160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7D3033-9CB3-4E18-A1B2-B263B9279DB3}"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201982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7D3033-9CB3-4E18-A1B2-B263B9279DB3}"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145357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7D3033-9CB3-4E18-A1B2-B263B9279DB3}"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339901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7D3033-9CB3-4E18-A1B2-B263B9279DB3}"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113562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D3033-9CB3-4E18-A1B2-B263B9279DB3}"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107775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D3033-9CB3-4E18-A1B2-B263B9279DB3}"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21435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D3033-9CB3-4E18-A1B2-B263B9279DB3}"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41095-61F0-4114-B822-0D8419ACBBD7}" type="slidenum">
              <a:rPr lang="en-US" smtClean="0"/>
              <a:t>‹#›</a:t>
            </a:fld>
            <a:endParaRPr lang="en-US"/>
          </a:p>
        </p:txBody>
      </p:sp>
    </p:spTree>
    <p:extLst>
      <p:ext uri="{BB962C8B-B14F-4D97-AF65-F5344CB8AC3E}">
        <p14:creationId xmlns:p14="http://schemas.microsoft.com/office/powerpoint/2010/main" val="201021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D3033-9CB3-4E18-A1B2-B263B9279DB3}" type="datetimeFigureOut">
              <a:rPr lang="en-US" smtClean="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41095-61F0-4114-B822-0D8419ACBBD7}" type="slidenum">
              <a:rPr lang="en-US" smtClean="0"/>
              <a:t>‹#›</a:t>
            </a:fld>
            <a:endParaRPr lang="en-US"/>
          </a:p>
        </p:txBody>
      </p:sp>
    </p:spTree>
    <p:extLst>
      <p:ext uri="{BB962C8B-B14F-4D97-AF65-F5344CB8AC3E}">
        <p14:creationId xmlns:p14="http://schemas.microsoft.com/office/powerpoint/2010/main" val="119454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516" y="193184"/>
            <a:ext cx="9144000" cy="2009861"/>
          </a:xfrm>
        </p:spPr>
        <p:txBody>
          <a:bodyPr>
            <a:noAutofit/>
          </a:bodyPr>
          <a:lstStyle/>
          <a:p>
            <a:r>
              <a:rPr lang="en-US" sz="3600" b="1" dirty="0">
                <a:solidFill>
                  <a:schemeClr val="accent5"/>
                </a:solidFill>
                <a:latin typeface="Times New Roman" panose="02020603050405020304" pitchFamily="18" charset="0"/>
                <a:cs typeface="Times New Roman" pitchFamily="18" charset="0"/>
              </a:rPr>
              <a:t>WHEELCHAIR MOVEMENT </a:t>
            </a:r>
            <a:r>
              <a:rPr lang="en-US" sz="3600" b="1" dirty="0" smtClean="0">
                <a:solidFill>
                  <a:schemeClr val="accent5"/>
                </a:solidFill>
                <a:latin typeface="Times New Roman" panose="02020603050405020304" pitchFamily="18" charset="0"/>
                <a:cs typeface="Times New Roman" pitchFamily="18" charset="0"/>
              </a:rPr>
              <a:t>CONTROL  WITH TONGUE DRIVE ASSISTIVE TECHNOLOGY USING </a:t>
            </a:r>
            <a:r>
              <a:rPr lang="en-US" sz="4000" b="1" dirty="0" smtClean="0">
                <a:solidFill>
                  <a:schemeClr val="accent5"/>
                </a:solidFill>
                <a:latin typeface="Times New Roman" panose="02020603050405020304" pitchFamily="18" charset="0"/>
                <a:cs typeface="Times New Roman" pitchFamily="18" charset="0"/>
              </a:rPr>
              <a:t>IOT</a:t>
            </a:r>
            <a:endParaRPr lang="en-US" sz="4000" dirty="0"/>
          </a:p>
        </p:txBody>
      </p:sp>
      <p:sp>
        <p:nvSpPr>
          <p:cNvPr id="3" name="Subtitle 2"/>
          <p:cNvSpPr>
            <a:spLocks noGrp="1"/>
          </p:cNvSpPr>
          <p:nvPr>
            <p:ph type="subTitle" idx="1"/>
          </p:nvPr>
        </p:nvSpPr>
        <p:spPr>
          <a:xfrm>
            <a:off x="515153" y="2421227"/>
            <a:ext cx="10045522" cy="3916693"/>
          </a:xfrm>
        </p:spPr>
        <p:txBody>
          <a:bodyPr>
            <a:normAutofit/>
          </a:bodyPr>
          <a:lstStyle/>
          <a:p>
            <a:r>
              <a:rPr lang="en-US" b="1" dirty="0">
                <a:latin typeface="Algerian" panose="04020705040A02060702" pitchFamily="82" charset="0"/>
                <a:cs typeface="Arial" panose="020B0604020202020204" pitchFamily="34" charset="0"/>
              </a:rPr>
              <a:t>PRESENTED </a:t>
            </a:r>
            <a:r>
              <a:rPr lang="en-US" b="1" dirty="0" smtClean="0">
                <a:latin typeface="Algerian" panose="04020705040A02060702" pitchFamily="82" charset="0"/>
                <a:cs typeface="Arial" panose="020B0604020202020204" pitchFamily="34" charset="0"/>
              </a:rPr>
              <a:t>BY:</a:t>
            </a:r>
          </a:p>
          <a:p>
            <a:r>
              <a:rPr lang="en-US" b="1" dirty="0" smtClean="0">
                <a:latin typeface="Times New Roman" pitchFamily="18" charset="0"/>
                <a:cs typeface="Times New Roman" pitchFamily="18" charset="0"/>
              </a:rPr>
              <a:t>1.  ABINAYAA.A  (210918106003)</a:t>
            </a:r>
          </a:p>
          <a:p>
            <a:r>
              <a:rPr lang="en-US" altLang="zh-CN" b="1" dirty="0" smtClean="0">
                <a:latin typeface="Times New Roman" pitchFamily="18" charset="0"/>
                <a:cs typeface="Times New Roman" pitchFamily="18" charset="0"/>
              </a:rPr>
              <a:t>                           2. DIMPLE </a:t>
            </a:r>
            <a:r>
              <a:rPr lang="en-US" altLang="zh-CN" b="1" dirty="0">
                <a:latin typeface="Times New Roman" pitchFamily="18" charset="0"/>
                <a:cs typeface="Times New Roman" pitchFamily="18" charset="0"/>
              </a:rPr>
              <a:t>VINCIA </a:t>
            </a:r>
            <a:r>
              <a:rPr lang="en-US" altLang="zh-CN" b="1" dirty="0" smtClean="0">
                <a:latin typeface="Times New Roman" pitchFamily="18" charset="0"/>
                <a:cs typeface="Times New Roman" pitchFamily="18" charset="0"/>
              </a:rPr>
              <a:t>SELET.R.R  (</a:t>
            </a:r>
            <a:r>
              <a:rPr lang="en-US" altLang="zh-CN" b="1" dirty="0">
                <a:latin typeface="Times New Roman" pitchFamily="18" charset="0"/>
                <a:cs typeface="Times New Roman" pitchFamily="18" charset="0"/>
              </a:rPr>
              <a:t>210918106015)</a:t>
            </a:r>
          </a:p>
          <a:p>
            <a:r>
              <a:rPr lang="en-US" altLang="zh-CN" b="1" dirty="0" smtClean="0">
                <a:latin typeface="Times New Roman" pitchFamily="18" charset="0"/>
                <a:cs typeface="Times New Roman" pitchFamily="18" charset="0"/>
              </a:rPr>
              <a:t>    3. KAVITHA SRI.G  (210918106032)</a:t>
            </a:r>
          </a:p>
          <a:p>
            <a:endParaRPr lang="en-US" altLang="zh-CN" b="1" dirty="0">
              <a:latin typeface="Times New Roman" pitchFamily="18" charset="0"/>
              <a:cs typeface="Times New Roman" pitchFamily="18" charset="0"/>
            </a:endParaRPr>
          </a:p>
          <a:p>
            <a:r>
              <a:rPr lang="en-US" altLang="zh-CN" b="1" dirty="0" smtClean="0">
                <a:latin typeface="Algerian" panose="04020705040A02060702" pitchFamily="82" charset="0"/>
                <a:cs typeface="Arial" panose="020B0604020202020204" pitchFamily="34" charset="0"/>
              </a:rPr>
              <a:t>GUIDED </a:t>
            </a:r>
            <a:r>
              <a:rPr lang="en-US" altLang="zh-CN" b="1" dirty="0">
                <a:latin typeface="Algerian" panose="04020705040A02060702" pitchFamily="82" charset="0"/>
                <a:cs typeface="Arial" panose="020B0604020202020204" pitchFamily="34" charset="0"/>
              </a:rPr>
              <a:t>BY:</a:t>
            </a:r>
          </a:p>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Dr.K.R.SHANTHY</a:t>
            </a:r>
            <a:r>
              <a:rPr lang="en-US" b="1" dirty="0" smtClean="0">
                <a:latin typeface="Times New Roman" pitchFamily="18" charset="0"/>
                <a:cs typeface="Times New Roman" pitchFamily="18" charset="0"/>
              </a:rPr>
              <a:t> </a:t>
            </a:r>
            <a:r>
              <a:rPr lang="en-US" altLang="en-US" b="1" dirty="0" smtClean="0">
                <a:latin typeface="Times New Roman" pitchFamily="18" charset="0"/>
                <a:cs typeface="Times New Roman" pitchFamily="18" charset="0"/>
              </a:rPr>
              <a:t>(HOD/Department </a:t>
            </a:r>
            <a:r>
              <a:rPr lang="en-US" altLang="en-US" b="1" dirty="0">
                <a:latin typeface="Times New Roman" pitchFamily="18" charset="0"/>
                <a:cs typeface="Times New Roman" pitchFamily="18" charset="0"/>
              </a:rPr>
              <a:t>of ECE) </a:t>
            </a:r>
            <a:endParaRPr lang="zh-CN" altLang="en-US" dirty="0"/>
          </a:p>
          <a:p>
            <a:endParaRPr lang="en-US" dirty="0"/>
          </a:p>
        </p:txBody>
      </p:sp>
      <p:pic>
        <p:nvPicPr>
          <p:cNvPr id="5" name="Picture 4"/>
          <p:cNvPicPr>
            <a:picLocks noChangeAspect="1"/>
          </p:cNvPicPr>
          <p:nvPr/>
        </p:nvPicPr>
        <p:blipFill>
          <a:blip r:embed="rId3"/>
          <a:stretch>
            <a:fillRect/>
          </a:stretch>
        </p:blipFill>
        <p:spPr>
          <a:xfrm>
            <a:off x="10663705" y="145426"/>
            <a:ext cx="1374336" cy="168337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1755" t="9525" r="30091" b="15581"/>
          <a:stretch/>
        </p:blipFill>
        <p:spPr>
          <a:xfrm>
            <a:off x="218942" y="244698"/>
            <a:ext cx="1584100" cy="1455313"/>
          </a:xfrm>
          <a:prstGeom prst="rect">
            <a:avLst/>
          </a:prstGeom>
        </p:spPr>
      </p:pic>
    </p:spTree>
    <p:extLst>
      <p:ext uri="{BB962C8B-B14F-4D97-AF65-F5344CB8AC3E}">
        <p14:creationId xmlns:p14="http://schemas.microsoft.com/office/powerpoint/2010/main" val="1700899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Power Supply</a:t>
            </a:r>
            <a:endParaRPr lang="en-US" dirty="0"/>
          </a:p>
        </p:txBody>
      </p:sp>
      <p:sp>
        <p:nvSpPr>
          <p:cNvPr id="3" name="Content Placeholder 2"/>
          <p:cNvSpPr>
            <a:spLocks noGrp="1"/>
          </p:cNvSpPr>
          <p:nvPr>
            <p:ph idx="1"/>
          </p:nvPr>
        </p:nvSpPr>
        <p:spPr>
          <a:xfrm>
            <a:off x="150125" y="1296537"/>
            <a:ext cx="11694994" cy="6804760"/>
          </a:xfrm>
        </p:spPr>
        <p:txBody>
          <a:bodyPr/>
          <a:lstStyle/>
          <a:p>
            <a:endParaRPr lang="en-U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94" y="1910685"/>
            <a:ext cx="10625916" cy="42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76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Power Supply</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825624"/>
            <a:ext cx="10515600" cy="4902721"/>
          </a:xfrm>
        </p:spPr>
        <p:txBody>
          <a:bodyPr/>
          <a:lstStyle/>
          <a:p>
            <a:pPr algn="just">
              <a:buFont typeface="Wingdings" panose="05000000000000000000" pitchFamily="2" charset="2"/>
              <a:buChar char="Ø"/>
            </a:pPr>
            <a:r>
              <a:rPr lang="en-US" dirty="0"/>
              <a:t>An AC to DC adaptor as been used to get DC input for the mother board. In mother board, we have developed a 5V regulator circuit, which is needed for microcontroller as supply voltage</a:t>
            </a:r>
            <a:r>
              <a:rPr lang="en-US" dirty="0" smtClean="0"/>
              <a:t>.</a:t>
            </a:r>
          </a:p>
          <a:p>
            <a:pPr algn="just">
              <a:buFont typeface="Wingdings" panose="05000000000000000000" pitchFamily="2" charset="2"/>
              <a:buChar char="Ø"/>
            </a:pPr>
            <a:r>
              <a:rPr lang="en-US" dirty="0" smtClean="0"/>
              <a:t> </a:t>
            </a:r>
            <a:r>
              <a:rPr lang="en-US" dirty="0"/>
              <a:t>IR transmitters are also connected to 5V supply, so that they always transmit high signal. LM7805 is used for 5V regulated supply.</a:t>
            </a:r>
          </a:p>
          <a:p>
            <a:pPr marL="0" indent="0" algn="just">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678" y="4304589"/>
            <a:ext cx="2743200" cy="2343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889" y="4367283"/>
            <a:ext cx="5718412" cy="2342225"/>
          </a:xfrm>
          <a:prstGeom prst="rect">
            <a:avLst/>
          </a:prstGeom>
        </p:spPr>
      </p:pic>
    </p:spTree>
    <p:extLst>
      <p:ext uri="{BB962C8B-B14F-4D97-AF65-F5344CB8AC3E}">
        <p14:creationId xmlns:p14="http://schemas.microsoft.com/office/powerpoint/2010/main" val="63573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368490"/>
            <a:ext cx="10515600" cy="1132765"/>
          </a:xfrm>
        </p:spPr>
        <p:txBody>
          <a:bodyPr>
            <a:normAutofit fontScale="90000"/>
          </a:bodyPr>
          <a:lstStyle/>
          <a:p>
            <a:r>
              <a:rPr lang="en-US" sz="4900" b="1" dirty="0" smtClean="0">
                <a:solidFill>
                  <a:srgbClr val="0070C0"/>
                </a:solidFill>
                <a:latin typeface="Algerian" panose="04020705040A02060702" pitchFamily="82" charset="0"/>
              </a:rPr>
              <a:t/>
            </a:r>
            <a:br>
              <a:rPr lang="en-US" sz="4900" b="1" dirty="0" smtClean="0">
                <a:solidFill>
                  <a:srgbClr val="0070C0"/>
                </a:solidFill>
                <a:latin typeface="Algerian" panose="04020705040A02060702" pitchFamily="82" charset="0"/>
              </a:rPr>
            </a:br>
            <a:r>
              <a:rPr lang="en-US" sz="4900" b="1" dirty="0" smtClean="0">
                <a:solidFill>
                  <a:srgbClr val="0070C0"/>
                </a:solidFill>
                <a:latin typeface="Algerian" panose="04020705040A02060702" pitchFamily="82" charset="0"/>
              </a:rPr>
              <a:t>Features </a:t>
            </a:r>
            <a:r>
              <a:rPr lang="en-US" dirty="0"/>
              <a:t/>
            </a:r>
            <a:br>
              <a:rPr lang="en-US" dirty="0"/>
            </a:br>
            <a:endParaRPr lang="en-US" dirty="0"/>
          </a:p>
        </p:txBody>
      </p:sp>
      <p:sp>
        <p:nvSpPr>
          <p:cNvPr id="3" name="Content Placeholder 2"/>
          <p:cNvSpPr>
            <a:spLocks noGrp="1"/>
          </p:cNvSpPr>
          <p:nvPr>
            <p:ph idx="1"/>
          </p:nvPr>
        </p:nvSpPr>
        <p:spPr>
          <a:xfrm>
            <a:off x="614148" y="1624084"/>
            <a:ext cx="11068335" cy="5036023"/>
          </a:xfrm>
        </p:spPr>
        <p:txBody>
          <a:bodyPr>
            <a:normAutofit/>
          </a:bodyPr>
          <a:lstStyle/>
          <a:p>
            <a:pPr lvl="0" algn="just">
              <a:buFont typeface="Wingdings" panose="05000000000000000000" pitchFamily="2" charset="2"/>
              <a:buChar char="Ø"/>
            </a:pPr>
            <a:r>
              <a:rPr lang="en-US" dirty="0" smtClean="0"/>
              <a:t>Output </a:t>
            </a:r>
            <a:r>
              <a:rPr lang="en-US" dirty="0"/>
              <a:t>current in excess of 0.5A</a:t>
            </a:r>
          </a:p>
          <a:p>
            <a:pPr lvl="0" algn="just">
              <a:buFont typeface="Wingdings" panose="05000000000000000000" pitchFamily="2" charset="2"/>
              <a:buChar char="Ø"/>
            </a:pPr>
            <a:r>
              <a:rPr lang="en-US" dirty="0"/>
              <a:t>No external components</a:t>
            </a:r>
          </a:p>
          <a:p>
            <a:pPr lvl="0" algn="just">
              <a:buFont typeface="Wingdings" panose="05000000000000000000" pitchFamily="2" charset="2"/>
              <a:buChar char="Ø"/>
            </a:pPr>
            <a:r>
              <a:rPr lang="en-US" dirty="0"/>
              <a:t>Internal thermal overload protection</a:t>
            </a:r>
          </a:p>
          <a:p>
            <a:pPr lvl="0" algn="just">
              <a:buFont typeface="Wingdings" panose="05000000000000000000" pitchFamily="2" charset="2"/>
              <a:buChar char="Ø"/>
            </a:pPr>
            <a:r>
              <a:rPr lang="en-US" dirty="0"/>
              <a:t>Internal short circuit current-limiting</a:t>
            </a:r>
          </a:p>
          <a:p>
            <a:pPr lvl="0" algn="just">
              <a:buFont typeface="Wingdings" panose="05000000000000000000" pitchFamily="2" charset="2"/>
              <a:buChar char="Ø"/>
            </a:pPr>
            <a:r>
              <a:rPr lang="en-US" dirty="0"/>
              <a:t>Output transistor safe-area </a:t>
            </a:r>
            <a:r>
              <a:rPr lang="en-US" dirty="0" smtClean="0"/>
              <a:t>compensation</a:t>
            </a:r>
            <a:endParaRPr lang="en-US" dirty="0"/>
          </a:p>
          <a:p>
            <a:pPr lvl="0" algn="just">
              <a:buFont typeface="Wingdings" panose="05000000000000000000" pitchFamily="2" charset="2"/>
              <a:buChar char="Ø"/>
            </a:pPr>
            <a:r>
              <a:rPr lang="en-US" dirty="0"/>
              <a:t>Output voltages of 5V, 12V, and 15V</a:t>
            </a: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89392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283239"/>
            <a:ext cx="10515600" cy="1325563"/>
          </a:xfrm>
        </p:spPr>
        <p:txBody>
          <a:bodyPr>
            <a:normAutofit fontScale="90000"/>
          </a:bodyPr>
          <a:lstStyle/>
          <a:p>
            <a:r>
              <a:rPr lang="en-US" b="1" dirty="0" smtClean="0">
                <a:solidFill>
                  <a:srgbClr val="0070C0"/>
                </a:solidFill>
                <a:latin typeface="Algerian" panose="04020705040A02060702" pitchFamily="82" charset="0"/>
              </a:rPr>
              <a:t/>
            </a:r>
            <a:br>
              <a:rPr lang="en-US" b="1" dirty="0" smtClean="0">
                <a:solidFill>
                  <a:srgbClr val="0070C0"/>
                </a:solidFill>
                <a:latin typeface="Algerian" panose="04020705040A02060702" pitchFamily="82" charset="0"/>
              </a:rPr>
            </a:br>
            <a:r>
              <a:rPr lang="en-US" sz="4900" b="1" dirty="0" smtClean="0">
                <a:solidFill>
                  <a:srgbClr val="0070C0"/>
                </a:solidFill>
                <a:latin typeface="Algerian" panose="04020705040A02060702" pitchFamily="82" charset="0"/>
              </a:rPr>
              <a:t>L293D </a:t>
            </a:r>
            <a:r>
              <a:rPr lang="en-US" sz="4900" b="1" dirty="0">
                <a:solidFill>
                  <a:srgbClr val="0070C0"/>
                </a:solidFill>
                <a:latin typeface="Algerian" panose="04020705040A02060702" pitchFamily="82" charset="0"/>
              </a:rPr>
              <a:t>MOTOR DRIVE</a:t>
            </a:r>
            <a:r>
              <a:rPr lang="en-US" sz="4900" dirty="0">
                <a:solidFill>
                  <a:srgbClr val="0070C0"/>
                </a:solidFill>
                <a:latin typeface="Algerian" panose="04020705040A02060702" pitchFamily="82" charset="0"/>
              </a:rPr>
              <a:t/>
            </a:r>
            <a:br>
              <a:rPr lang="en-US" sz="4900" dirty="0">
                <a:solidFill>
                  <a:srgbClr val="0070C0"/>
                </a:solidFill>
                <a:latin typeface="Algerian" panose="04020705040A02060702" pitchFamily="82" charset="0"/>
              </a:rPr>
            </a:br>
            <a:endParaRPr lang="en-US" sz="4900" dirty="0">
              <a:solidFill>
                <a:srgbClr val="0070C0"/>
              </a:solidFill>
              <a:latin typeface="Algerian" panose="04020705040A02060702" pitchFamily="82"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187" t="29259" r="14979" b="31098"/>
          <a:stretch/>
        </p:blipFill>
        <p:spPr>
          <a:xfrm>
            <a:off x="968990" y="2511188"/>
            <a:ext cx="3698544" cy="36576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952" t="29539" r="17217" b="30946"/>
          <a:stretch/>
        </p:blipFill>
        <p:spPr>
          <a:xfrm>
            <a:off x="7014947" y="2497540"/>
            <a:ext cx="3411941" cy="3657600"/>
          </a:xfrm>
          <a:prstGeom prst="rect">
            <a:avLst/>
          </a:prstGeom>
        </p:spPr>
      </p:pic>
    </p:spTree>
    <p:extLst>
      <p:ext uri="{BB962C8B-B14F-4D97-AF65-F5344CB8AC3E}">
        <p14:creationId xmlns:p14="http://schemas.microsoft.com/office/powerpoint/2010/main" val="838691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Features </a:t>
            </a:r>
            <a:br>
              <a:rPr lang="en-US" dirty="0">
                <a:solidFill>
                  <a:srgbClr val="0070C0"/>
                </a:solidFill>
                <a:latin typeface="Algerian" panose="04020705040A02060702" pitchFamily="82" charset="0"/>
              </a:rPr>
            </a:b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599731" y="1171978"/>
            <a:ext cx="11027391" cy="4927712"/>
          </a:xfrm>
        </p:spPr>
        <p:txBody>
          <a:bodyPr/>
          <a:lstStyle/>
          <a:p>
            <a:pPr algn="just">
              <a:buFont typeface="Wingdings" panose="05000000000000000000" pitchFamily="2" charset="2"/>
              <a:buChar char="Ø"/>
            </a:pPr>
            <a:r>
              <a:rPr lang="en-US" dirty="0" smtClean="0"/>
              <a:t>The </a:t>
            </a:r>
            <a:r>
              <a:rPr lang="en-US" dirty="0"/>
              <a:t>L293D is a popular motor driver IC that is usable from 6 to12V, at up to 1A total output current. By itself, the IC is somewhat </a:t>
            </a:r>
            <a:r>
              <a:rPr lang="en-US" dirty="0" smtClean="0"/>
              <a:t>difficult </a:t>
            </a:r>
            <a:r>
              <a:rPr lang="en-US" dirty="0"/>
              <a:t>to wire and use, but the Compact L293D Motor Driver makes it much more convenient to use</a:t>
            </a:r>
            <a:r>
              <a:rPr lang="en-US" dirty="0" smtClean="0"/>
              <a:t>.</a:t>
            </a:r>
          </a:p>
          <a:p>
            <a:pPr>
              <a:buFont typeface="Wingdings" panose="05000000000000000000" pitchFamily="2" charset="2"/>
              <a:buChar char="Ø"/>
            </a:pPr>
            <a:r>
              <a:rPr lang="en-US" b="1" dirty="0"/>
              <a:t>Board Special Features</a:t>
            </a:r>
            <a:r>
              <a:rPr lang="en-US" dirty="0"/>
              <a:t> </a:t>
            </a:r>
          </a:p>
          <a:p>
            <a:pPr marL="0" indent="0" algn="just" fontAlgn="ctr">
              <a:buNone/>
            </a:pPr>
            <a:r>
              <a:rPr lang="en-US" dirty="0" smtClean="0"/>
              <a:t>                             •  Four motor direction indicator LEDS</a:t>
            </a:r>
          </a:p>
          <a:p>
            <a:pPr marL="0" indent="0" algn="just" fontAlgn="ctr">
              <a:buNone/>
            </a:pPr>
            <a:r>
              <a:rPr lang="en-US" dirty="0" smtClean="0"/>
              <a:t>                             </a:t>
            </a:r>
            <a:r>
              <a:rPr lang="en-US" dirty="0"/>
              <a:t>• </a:t>
            </a:r>
            <a:r>
              <a:rPr lang="en-US" dirty="0" smtClean="0"/>
              <a:t> </a:t>
            </a:r>
            <a:r>
              <a:rPr lang="en-US" dirty="0" err="1" smtClean="0"/>
              <a:t>Schottky</a:t>
            </a:r>
            <a:r>
              <a:rPr lang="en-US" dirty="0" smtClean="0"/>
              <a:t> EMF-protection diodes</a:t>
            </a:r>
          </a:p>
          <a:p>
            <a:pPr marL="0" indent="0" algn="just" fontAlgn="ctr">
              <a:buNone/>
            </a:pPr>
            <a:r>
              <a:rPr lang="en-US" dirty="0" smtClean="0"/>
              <a:t>                             •  Socket </a:t>
            </a:r>
            <a:r>
              <a:rPr lang="en-US" dirty="0"/>
              <a:t>pin connectors for easy logic interfacing</a:t>
            </a:r>
          </a:p>
          <a:p>
            <a:pPr marL="0" indent="0" algn="just" fontAlgn="ctr">
              <a:buNone/>
            </a:pPr>
            <a:r>
              <a:rPr lang="en-US" dirty="0" smtClean="0"/>
              <a:t>                             •  Enable </a:t>
            </a:r>
            <a:r>
              <a:rPr lang="en-US" dirty="0"/>
              <a:t>pins are user accessible.</a:t>
            </a:r>
          </a:p>
          <a:p>
            <a:pPr algn="just">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35013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Algerian" panose="04020705040A02060702" pitchFamily="82" charset="0"/>
              </a:rPr>
              <a:t>MOTOR DRIVER CIRCUIT</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825624"/>
            <a:ext cx="10515600" cy="4433507"/>
          </a:xfrm>
        </p:spPr>
        <p:txBody>
          <a:bodyPr/>
          <a:lstStyle/>
          <a:p>
            <a:pPr algn="just">
              <a:buFont typeface="Wingdings" panose="05000000000000000000" pitchFamily="2" charset="2"/>
              <a:buChar char="Ø"/>
            </a:pPr>
            <a:r>
              <a:rPr lang="en-US" dirty="0"/>
              <a:t>The Device is a monolithic integrated high voltage, high current four channel </a:t>
            </a:r>
            <a:r>
              <a:rPr lang="en-US" dirty="0" smtClean="0"/>
              <a:t>driver.</a:t>
            </a:r>
          </a:p>
          <a:p>
            <a:pPr algn="just">
              <a:buFont typeface="Wingdings" panose="05000000000000000000" pitchFamily="2" charset="2"/>
              <a:buChar char="Ø"/>
            </a:pPr>
            <a:r>
              <a:rPr lang="en-US" dirty="0" smtClean="0"/>
              <a:t> </a:t>
            </a:r>
            <a:r>
              <a:rPr lang="en-US" dirty="0"/>
              <a:t>D</a:t>
            </a:r>
            <a:r>
              <a:rPr lang="en-US" dirty="0" smtClean="0"/>
              <a:t>esigned </a:t>
            </a:r>
            <a:r>
              <a:rPr lang="en-US" dirty="0"/>
              <a:t>to accept standard DTL or TTL logic levels and drive inductive loads </a:t>
            </a:r>
            <a:r>
              <a:rPr lang="en-US" dirty="0" smtClean="0"/>
              <a:t>and </a:t>
            </a:r>
            <a:r>
              <a:rPr lang="en-US" dirty="0"/>
              <a:t>switching power transistors. </a:t>
            </a:r>
            <a:endParaRPr lang="en-US" dirty="0" smtClean="0"/>
          </a:p>
          <a:p>
            <a:pPr algn="just">
              <a:buFont typeface="Wingdings" panose="05000000000000000000" pitchFamily="2" charset="2"/>
              <a:buChar char="Ø"/>
            </a:pPr>
            <a:r>
              <a:rPr lang="en-US" dirty="0" smtClean="0"/>
              <a:t>We are using </a:t>
            </a:r>
            <a:r>
              <a:rPr lang="en-US" dirty="0"/>
              <a:t>this driver circuit </a:t>
            </a:r>
            <a:r>
              <a:rPr lang="en-US" dirty="0" smtClean="0"/>
              <a:t>to </a:t>
            </a:r>
            <a:r>
              <a:rPr lang="en-US" dirty="0"/>
              <a:t>drive the </a:t>
            </a:r>
            <a:r>
              <a:rPr lang="en-US" dirty="0" smtClean="0"/>
              <a:t>motors. </a:t>
            </a:r>
            <a:endParaRPr lang="en-US" dirty="0" smtClean="0"/>
          </a:p>
          <a:p>
            <a:pPr algn="just">
              <a:buFont typeface="Wingdings" panose="05000000000000000000" pitchFamily="2" charset="2"/>
              <a:buChar char="Ø"/>
            </a:pPr>
            <a:r>
              <a:rPr lang="en-US" dirty="0" smtClean="0"/>
              <a:t>Each </a:t>
            </a:r>
            <a:r>
              <a:rPr lang="en-US" dirty="0"/>
              <a:t>L293D is used to drive two motors. </a:t>
            </a:r>
          </a:p>
          <a:p>
            <a:pPr marL="0" indent="0" algn="just">
              <a:buNone/>
            </a:pPr>
            <a:endParaRPr lang="en-US" dirty="0"/>
          </a:p>
        </p:txBody>
      </p:sp>
    </p:spTree>
    <p:extLst>
      <p:ext uri="{BB962C8B-B14F-4D97-AF65-F5344CB8AC3E}">
        <p14:creationId xmlns:p14="http://schemas.microsoft.com/office/powerpoint/2010/main" val="365879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Algerian" panose="04020705040A02060702" pitchFamily="82" charset="0"/>
              </a:rPr>
              <a:t>MOTORS</a:t>
            </a:r>
            <a:r>
              <a:rPr lang="en-US" dirty="0"/>
              <a:t/>
            </a:r>
            <a:br>
              <a:rPr lang="en-US" dirty="0"/>
            </a:br>
            <a:endParaRPr lang="en-US" dirty="0"/>
          </a:p>
        </p:txBody>
      </p:sp>
      <p:sp>
        <p:nvSpPr>
          <p:cNvPr id="3" name="Content Placeholder 2"/>
          <p:cNvSpPr>
            <a:spLocks noGrp="1"/>
          </p:cNvSpPr>
          <p:nvPr>
            <p:ph idx="1"/>
          </p:nvPr>
        </p:nvSpPr>
        <p:spPr>
          <a:xfrm>
            <a:off x="579549" y="1320658"/>
            <a:ext cx="10592217" cy="5107438"/>
          </a:xfrm>
        </p:spPr>
        <p:txBody>
          <a:bodyPr/>
          <a:lstStyle/>
          <a:p>
            <a:pPr algn="just">
              <a:buFont typeface="Wingdings" panose="05000000000000000000" pitchFamily="2" charset="2"/>
              <a:buChar char="Ø"/>
            </a:pPr>
            <a:r>
              <a:rPr lang="en-US" dirty="0"/>
              <a:t>NR-DC-ECO is high quality low cost DC geared motor. It contains Brass gears and steel pinions to ensure longer life and better wear and tear properties. </a:t>
            </a:r>
            <a:endParaRPr lang="en-US" dirty="0" smtClean="0"/>
          </a:p>
          <a:p>
            <a:pPr algn="just">
              <a:buFont typeface="Wingdings" panose="05000000000000000000" pitchFamily="2" charset="2"/>
              <a:buChar char="Ø"/>
            </a:pPr>
            <a:r>
              <a:rPr lang="en-US" dirty="0" smtClean="0"/>
              <a:t>The </a:t>
            </a:r>
            <a:r>
              <a:rPr lang="en-US" dirty="0"/>
              <a:t>gears are fixed on hardened steel spindles polished to a mirror finish. These spindles rotate between bronze plates which ensures silent running. </a:t>
            </a:r>
            <a:endParaRPr lang="en-US" dirty="0" smtClean="0"/>
          </a:p>
          <a:p>
            <a:pPr algn="just">
              <a:buFont typeface="Wingdings" panose="05000000000000000000" pitchFamily="2" charset="2"/>
              <a:buChar char="Ø"/>
            </a:pPr>
            <a:r>
              <a:rPr lang="en-US" dirty="0" smtClean="0"/>
              <a:t>The </a:t>
            </a:r>
            <a:r>
              <a:rPr lang="en-US" dirty="0"/>
              <a:t>output shaft rotates in a sintered bushing. The whole assembly is covered with a plastic ring. </a:t>
            </a:r>
            <a:endParaRPr lang="en-US" dirty="0" smtClean="0"/>
          </a:p>
          <a:p>
            <a:pPr algn="just">
              <a:buFont typeface="Wingdings" panose="05000000000000000000" pitchFamily="2" charset="2"/>
              <a:buChar char="Ø"/>
            </a:pPr>
            <a:r>
              <a:rPr lang="en-US" dirty="0" smtClean="0"/>
              <a:t>All </a:t>
            </a:r>
            <a:r>
              <a:rPr lang="en-US" dirty="0"/>
              <a:t>the bearings are permanently lubricated and therefore require no maintenance. </a:t>
            </a:r>
            <a:endParaRPr lang="en-US" dirty="0" smtClean="0"/>
          </a:p>
          <a:p>
            <a:pPr algn="just">
              <a:buFont typeface="Wingdings" panose="05000000000000000000" pitchFamily="2" charset="2"/>
              <a:buChar char="Ø"/>
            </a:pPr>
            <a:r>
              <a:rPr lang="en-US" dirty="0" smtClean="0"/>
              <a:t>The </a:t>
            </a:r>
            <a:r>
              <a:rPr lang="en-US" dirty="0"/>
              <a:t>motor is screwed to the gear box from inside.</a:t>
            </a:r>
          </a:p>
        </p:txBody>
      </p:sp>
    </p:spTree>
    <p:extLst>
      <p:ext uri="{BB962C8B-B14F-4D97-AF65-F5344CB8AC3E}">
        <p14:creationId xmlns:p14="http://schemas.microsoft.com/office/powerpoint/2010/main" val="140327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latin typeface="Algerian" panose="04020705040A02060702" pitchFamily="82" charset="0"/>
              </a:rPr>
              <a:t>MOTORS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1692" y="1516265"/>
            <a:ext cx="3948988" cy="3683532"/>
          </a:xfrm>
        </p:spPr>
      </p:pic>
      <p:sp>
        <p:nvSpPr>
          <p:cNvPr id="5" name="Rectangle 4"/>
          <p:cNvSpPr/>
          <p:nvPr/>
        </p:nvSpPr>
        <p:spPr>
          <a:xfrm>
            <a:off x="3234519" y="5250554"/>
            <a:ext cx="7328848" cy="461665"/>
          </a:xfrm>
          <a:prstGeom prst="rect">
            <a:avLst/>
          </a:prstGeom>
        </p:spPr>
        <p:txBody>
          <a:bodyPr wrap="square">
            <a:spAutoFit/>
          </a:bodyPr>
          <a:lstStyle/>
          <a:p>
            <a:r>
              <a:rPr lang="en-US" sz="2400" b="1" dirty="0">
                <a:latin typeface="Source Sans Pro Black" panose="020B0803030403020204" pitchFamily="34" charset="0"/>
                <a:ea typeface="Source Sans Pro Black" panose="020B0803030403020204" pitchFamily="34" charset="0"/>
              </a:rPr>
              <a:t>12v 100 rpm DC Geared Motor</a:t>
            </a:r>
          </a:p>
        </p:txBody>
      </p:sp>
    </p:spTree>
    <p:extLst>
      <p:ext uri="{BB962C8B-B14F-4D97-AF65-F5344CB8AC3E}">
        <p14:creationId xmlns:p14="http://schemas.microsoft.com/office/powerpoint/2010/main" val="313811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Microcontroller</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571224"/>
            <a:ext cx="10515600" cy="4829576"/>
          </a:xfrm>
        </p:spPr>
        <p:txBody>
          <a:bodyPr>
            <a:normAutofit lnSpcReduction="10000"/>
          </a:bodyPr>
          <a:lstStyle/>
          <a:p>
            <a:pPr algn="just">
              <a:buFont typeface="Wingdings" panose="05000000000000000000" pitchFamily="2" charset="2"/>
              <a:buChar char="Ø"/>
            </a:pPr>
            <a:r>
              <a:rPr lang="en-US" dirty="0"/>
              <a:t>The main </a:t>
            </a:r>
            <a:r>
              <a:rPr lang="en-US" dirty="0" smtClean="0"/>
              <a:t>center </a:t>
            </a:r>
            <a:r>
              <a:rPr lang="en-US" dirty="0"/>
              <a:t>part of the project is the microcontroller. Here we are using the 8051 </a:t>
            </a:r>
            <a:r>
              <a:rPr lang="en-US" dirty="0" smtClean="0"/>
              <a:t>based on P89V51RD2 microcontroller</a:t>
            </a:r>
            <a:r>
              <a:rPr lang="en-US" dirty="0"/>
              <a:t>.</a:t>
            </a:r>
          </a:p>
          <a:p>
            <a:pPr algn="just">
              <a:buFont typeface="Wingdings" panose="05000000000000000000" pitchFamily="2" charset="2"/>
              <a:buChar char="Ø"/>
            </a:pPr>
            <a:r>
              <a:rPr lang="en-US" dirty="0"/>
              <a:t>The P89V51RD2 are 80C51 microcontrollers with 64kB flash and 1024 B of data RAM</a:t>
            </a:r>
            <a:r>
              <a:rPr lang="en-US" dirty="0" smtClean="0"/>
              <a:t>.</a:t>
            </a:r>
          </a:p>
          <a:p>
            <a:pPr algn="just">
              <a:buFont typeface="Wingdings" panose="05000000000000000000" pitchFamily="2" charset="2"/>
              <a:buChar char="Ø"/>
            </a:pPr>
            <a:r>
              <a:rPr lang="en-US" dirty="0"/>
              <a:t>The flash program memory supports both parallel programming and in serial </a:t>
            </a:r>
            <a:r>
              <a:rPr lang="en-US" dirty="0" smtClean="0"/>
              <a:t>In System Programming . </a:t>
            </a:r>
            <a:r>
              <a:rPr lang="en-US" dirty="0"/>
              <a:t>Parallel programming mode offers gang-programming at high speed, reducing </a:t>
            </a:r>
            <a:r>
              <a:rPr lang="en-US" dirty="0" smtClean="0"/>
              <a:t>programming </a:t>
            </a:r>
            <a:r>
              <a:rPr lang="en-US" dirty="0"/>
              <a:t>costs and time to market</a:t>
            </a:r>
            <a:r>
              <a:rPr lang="en-US" dirty="0" smtClean="0"/>
              <a:t>.</a:t>
            </a:r>
          </a:p>
          <a:p>
            <a:pPr algn="just">
              <a:buFont typeface="Wingdings" panose="05000000000000000000" pitchFamily="2" charset="2"/>
              <a:buChar char="Ø"/>
            </a:pPr>
            <a:r>
              <a:rPr lang="en-US" dirty="0" smtClean="0"/>
              <a:t>ISP </a:t>
            </a:r>
            <a:r>
              <a:rPr lang="en-US" dirty="0"/>
              <a:t>allows a device to be reprogrammed in the end product under software control. </a:t>
            </a:r>
            <a:endParaRPr lang="en-US" dirty="0" smtClean="0"/>
          </a:p>
          <a:p>
            <a:pPr algn="just">
              <a:buFont typeface="Wingdings" panose="05000000000000000000" pitchFamily="2" charset="2"/>
              <a:buChar char="Ø"/>
            </a:pPr>
            <a:r>
              <a:rPr lang="en-US" dirty="0" smtClean="0"/>
              <a:t>The </a:t>
            </a:r>
            <a:r>
              <a:rPr lang="en-US" dirty="0"/>
              <a:t>capability to field/update the application firmware makes a wide range of applications possible</a:t>
            </a:r>
          </a:p>
        </p:txBody>
      </p:sp>
    </p:spTree>
    <p:extLst>
      <p:ext uri="{BB962C8B-B14F-4D97-AF65-F5344CB8AC3E}">
        <p14:creationId xmlns:p14="http://schemas.microsoft.com/office/powerpoint/2010/main" val="2018467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Block Diagram of Microcontroller</a:t>
            </a:r>
            <a:endParaRPr lang="en-US" dirty="0">
              <a:solidFill>
                <a:srgbClr val="0070C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513" y="1596788"/>
            <a:ext cx="10017457" cy="4981433"/>
          </a:xfrm>
        </p:spPr>
      </p:pic>
    </p:spTree>
    <p:extLst>
      <p:ext uri="{BB962C8B-B14F-4D97-AF65-F5344CB8AC3E}">
        <p14:creationId xmlns:p14="http://schemas.microsoft.com/office/powerpoint/2010/main" val="1511840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1" y="120426"/>
            <a:ext cx="10515600" cy="1325563"/>
          </a:xfrm>
        </p:spPr>
        <p:txBody>
          <a:bodyPr>
            <a:normAutofit/>
          </a:bodyPr>
          <a:lstStyle/>
          <a:p>
            <a:r>
              <a:rPr lang="en-US" dirty="0" smtClean="0">
                <a:solidFill>
                  <a:srgbClr val="0070C0"/>
                </a:solidFill>
                <a:latin typeface="Algerian" panose="04020705040A02060702" pitchFamily="82" charset="0"/>
              </a:rPr>
              <a:t>ABSTRACT</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567744" y="1210992"/>
            <a:ext cx="11010363" cy="5204011"/>
          </a:xfrm>
        </p:spPr>
        <p:txBody>
          <a:bodyPr>
            <a:normAutofit/>
          </a:bodyPr>
          <a:lstStyle/>
          <a:p>
            <a:pPr algn="just">
              <a:buClr>
                <a:schemeClr val="tx1"/>
              </a:buClr>
              <a:buFont typeface="Wingdings" panose="05000000000000000000" pitchFamily="2" charset="2"/>
              <a:buChar char="Ø"/>
            </a:pPr>
            <a:r>
              <a:rPr lang="en-US" dirty="0" smtClean="0"/>
              <a:t>Tongue Drive system (TDS) is a tongue-operated unobtrusive wireless assistive technology, which can potentially provide people with severe disabilities.</a:t>
            </a:r>
          </a:p>
          <a:p>
            <a:pPr algn="just">
              <a:buClr>
                <a:schemeClr val="tx1"/>
              </a:buClr>
              <a:buFont typeface="Wingdings" panose="05000000000000000000" pitchFamily="2" charset="2"/>
              <a:buChar char="Ø"/>
            </a:pPr>
            <a:r>
              <a:rPr lang="en-US" dirty="0" smtClean="0"/>
              <a:t> It translates users intentions into control commands by detecting and classifying their voluntary tongue motion utilizing a small permanent magnet, secured on the tongue.</a:t>
            </a:r>
          </a:p>
          <a:p>
            <a:pPr algn="just">
              <a:buClr>
                <a:schemeClr val="tx1"/>
              </a:buClr>
              <a:buFont typeface="Wingdings" panose="05000000000000000000" pitchFamily="2" charset="2"/>
              <a:buChar char="Ø"/>
            </a:pPr>
            <a:r>
              <a:rPr lang="en-US" dirty="0" smtClean="0"/>
              <a:t>Array of magnetic sensors mounted on a headset outside the mouth and orthodontic brace inside.</a:t>
            </a:r>
          </a:p>
          <a:p>
            <a:pPr algn="just">
              <a:buClr>
                <a:schemeClr val="tx1"/>
              </a:buClr>
              <a:buFont typeface="Wingdings" panose="05000000000000000000" pitchFamily="2" charset="2"/>
              <a:buChar char="Ø"/>
            </a:pPr>
            <a:r>
              <a:rPr lang="en-US" dirty="0"/>
              <a:t>We </a:t>
            </a:r>
            <a:r>
              <a:rPr lang="en-US" dirty="0" smtClean="0"/>
              <a:t>have to </a:t>
            </a:r>
            <a:r>
              <a:rPr lang="en-US" dirty="0"/>
              <a:t>developed customized interface circuitry </a:t>
            </a:r>
            <a:r>
              <a:rPr lang="en-US" dirty="0" smtClean="0"/>
              <a:t>and implemented </a:t>
            </a:r>
            <a:r>
              <a:rPr lang="en-US" dirty="0"/>
              <a:t>four control strategies to drive a </a:t>
            </a:r>
            <a:r>
              <a:rPr lang="en-US" dirty="0" smtClean="0"/>
              <a:t>Powered </a:t>
            </a:r>
            <a:r>
              <a:rPr lang="en-US" dirty="0"/>
              <a:t>W</a:t>
            </a:r>
            <a:r>
              <a:rPr lang="en-US" dirty="0" smtClean="0"/>
              <a:t>heel </a:t>
            </a:r>
            <a:r>
              <a:rPr lang="en-US" dirty="0" smtClean="0"/>
              <a:t>Chair.</a:t>
            </a:r>
            <a:endParaRPr lang="en-US" dirty="0" smtClean="0"/>
          </a:p>
          <a:p>
            <a:pPr algn="just">
              <a:buClr>
                <a:schemeClr val="tx1"/>
              </a:buClr>
              <a:buFont typeface="Wingdings" panose="05000000000000000000" pitchFamily="2" charset="2"/>
              <a:buChar char="Ø"/>
            </a:pPr>
            <a:r>
              <a:rPr lang="en-US" dirty="0" smtClean="0"/>
              <a:t> </a:t>
            </a:r>
            <a:r>
              <a:rPr lang="en-US" b="1" u="sng" dirty="0" smtClean="0"/>
              <a:t>Keywords</a:t>
            </a:r>
            <a:r>
              <a:rPr lang="en-US" dirty="0" smtClean="0"/>
              <a:t> -Tongue drive system (TDS), RF communication. </a:t>
            </a:r>
          </a:p>
          <a:p>
            <a:pPr algn="just">
              <a:buClr>
                <a:schemeClr val="tx1"/>
              </a:buClr>
              <a:buFont typeface="Wingdings" panose="05000000000000000000" pitchFamily="2" charset="2"/>
              <a:buChar char="Ø"/>
            </a:pPr>
            <a:endParaRPr lang="en-US"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486371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900" b="1" dirty="0" smtClean="0">
                <a:solidFill>
                  <a:srgbClr val="0070C0"/>
                </a:solidFill>
                <a:latin typeface="Algerian" panose="04020705040A02060702" pitchFamily="82" charset="0"/>
              </a:rPr>
              <a:t>Features</a:t>
            </a:r>
            <a:r>
              <a:rPr lang="en-US" dirty="0"/>
              <a:t/>
            </a:r>
            <a:br>
              <a:rPr lang="en-US" dirty="0"/>
            </a:br>
            <a:endParaRPr lang="en-US" dirty="0"/>
          </a:p>
        </p:txBody>
      </p:sp>
      <p:sp>
        <p:nvSpPr>
          <p:cNvPr id="3" name="Content Placeholder 2"/>
          <p:cNvSpPr>
            <a:spLocks noGrp="1"/>
          </p:cNvSpPr>
          <p:nvPr>
            <p:ph idx="1"/>
          </p:nvPr>
        </p:nvSpPr>
        <p:spPr>
          <a:xfrm>
            <a:off x="633484" y="1525374"/>
            <a:ext cx="10515600" cy="4848130"/>
          </a:xfrm>
        </p:spPr>
        <p:txBody>
          <a:bodyPr>
            <a:normAutofit fontScale="77500" lnSpcReduction="20000"/>
          </a:bodyPr>
          <a:lstStyle/>
          <a:p>
            <a:pPr lvl="0" algn="just">
              <a:buFont typeface="Wingdings" panose="05000000000000000000" pitchFamily="2" charset="2"/>
              <a:buChar char="Ø"/>
            </a:pPr>
            <a:r>
              <a:rPr lang="en-US" dirty="0"/>
              <a:t>80C51 CPU with 5V operating voltage from 0 to 40 MHz</a:t>
            </a:r>
            <a:endParaRPr lang="en-US" sz="2400" dirty="0"/>
          </a:p>
          <a:p>
            <a:pPr lvl="0" algn="just">
              <a:buFont typeface="Wingdings" panose="05000000000000000000" pitchFamily="2" charset="2"/>
              <a:buChar char="Ø"/>
            </a:pPr>
            <a:r>
              <a:rPr lang="en-US" dirty="0"/>
              <a:t>64 </a:t>
            </a:r>
            <a:r>
              <a:rPr lang="en-US" dirty="0" err="1"/>
              <a:t>k</a:t>
            </a:r>
            <a:r>
              <a:rPr lang="en-US" dirty="0" err="1" smtClean="0"/>
              <a:t>B</a:t>
            </a:r>
            <a:r>
              <a:rPr lang="en-US" dirty="0" smtClean="0"/>
              <a:t> </a:t>
            </a:r>
            <a:r>
              <a:rPr lang="en-US" dirty="0"/>
              <a:t>of on-chip flash user code memory with ISP and IAP.</a:t>
            </a:r>
            <a:endParaRPr lang="en-US" sz="2400" dirty="0"/>
          </a:p>
          <a:p>
            <a:pPr lvl="0" algn="just">
              <a:buFont typeface="Wingdings" panose="05000000000000000000" pitchFamily="2" charset="2"/>
              <a:buChar char="Ø"/>
            </a:pPr>
            <a:r>
              <a:rPr lang="en-US" dirty="0"/>
              <a:t>SPI and enhanced UART.</a:t>
            </a:r>
            <a:endParaRPr lang="en-US" sz="2400" dirty="0"/>
          </a:p>
          <a:p>
            <a:pPr lvl="0" algn="just">
              <a:buFont typeface="Wingdings" panose="05000000000000000000" pitchFamily="2" charset="2"/>
              <a:buChar char="Ø"/>
            </a:pPr>
            <a:r>
              <a:rPr lang="en-US" dirty="0"/>
              <a:t>Four 8-bit I/O ports with three high-current port 1 pins.</a:t>
            </a:r>
            <a:endParaRPr lang="en-US" sz="2400" dirty="0"/>
          </a:p>
          <a:p>
            <a:pPr lvl="0" algn="just">
              <a:buFont typeface="Wingdings" panose="05000000000000000000" pitchFamily="2" charset="2"/>
              <a:buChar char="Ø"/>
            </a:pPr>
            <a:r>
              <a:rPr lang="en-US" dirty="0"/>
              <a:t>Three 16-bit timers/counters.</a:t>
            </a:r>
            <a:endParaRPr lang="en-US" sz="2400" dirty="0"/>
          </a:p>
          <a:p>
            <a:pPr lvl="0" algn="just">
              <a:buFont typeface="Wingdings" panose="05000000000000000000" pitchFamily="2" charset="2"/>
              <a:buChar char="Ø"/>
            </a:pPr>
            <a:r>
              <a:rPr lang="en-US" dirty="0"/>
              <a:t>Programmable watchdog timer.</a:t>
            </a:r>
            <a:endParaRPr lang="en-US" sz="2400" dirty="0"/>
          </a:p>
          <a:p>
            <a:pPr lvl="0" algn="just">
              <a:buFont typeface="Wingdings" panose="05000000000000000000" pitchFamily="2" charset="2"/>
              <a:buChar char="Ø"/>
            </a:pPr>
            <a:r>
              <a:rPr lang="en-US" dirty="0"/>
              <a:t>Eight interrupt sources with four priority levels.</a:t>
            </a:r>
            <a:endParaRPr lang="en-US" sz="2400" dirty="0"/>
          </a:p>
          <a:p>
            <a:pPr lvl="0" algn="just">
              <a:buFont typeface="Wingdings" panose="05000000000000000000" pitchFamily="2" charset="2"/>
              <a:buChar char="Ø"/>
            </a:pPr>
            <a:r>
              <a:rPr lang="en-US" dirty="0"/>
              <a:t>Second DPTR register</a:t>
            </a:r>
            <a:endParaRPr lang="en-US" sz="2400" dirty="0"/>
          </a:p>
          <a:p>
            <a:pPr lvl="0" algn="just">
              <a:buFont typeface="Wingdings" panose="05000000000000000000" pitchFamily="2" charset="2"/>
              <a:buChar char="Ø"/>
            </a:pPr>
            <a:r>
              <a:rPr lang="en-US" dirty="0"/>
              <a:t>Low EMI mode (ALE inhibit)</a:t>
            </a:r>
            <a:endParaRPr lang="en-US" sz="2400" dirty="0"/>
          </a:p>
          <a:p>
            <a:pPr lvl="0" algn="just">
              <a:buFont typeface="Wingdings" panose="05000000000000000000" pitchFamily="2" charset="2"/>
              <a:buChar char="Ø"/>
            </a:pPr>
            <a:r>
              <a:rPr lang="en-US" dirty="0"/>
              <a:t>TTL- and CMOS-compatible logic levels</a:t>
            </a:r>
            <a:endParaRPr lang="en-US" sz="2400" dirty="0"/>
          </a:p>
          <a:p>
            <a:pPr lvl="0" algn="just">
              <a:buFont typeface="Wingdings" panose="05000000000000000000" pitchFamily="2" charset="2"/>
              <a:buChar char="Ø"/>
            </a:pPr>
            <a:r>
              <a:rPr lang="en-US" dirty="0"/>
              <a:t>Brownout detection</a:t>
            </a:r>
            <a:endParaRPr lang="en-US" sz="2400" dirty="0"/>
          </a:p>
          <a:p>
            <a:pPr lvl="0" algn="just">
              <a:buFont typeface="Wingdings" panose="05000000000000000000" pitchFamily="2" charset="2"/>
              <a:buChar char="Ø"/>
            </a:pPr>
            <a:r>
              <a:rPr lang="en-US" dirty="0"/>
              <a:t>Low power modes</a:t>
            </a:r>
            <a:endParaRPr lang="en-US" sz="2400" dirty="0"/>
          </a:p>
          <a:p>
            <a:pPr marL="457200" lvl="1" indent="0" algn="just">
              <a:buNone/>
            </a:pPr>
            <a:r>
              <a:rPr lang="en-US" dirty="0" smtClean="0"/>
              <a:t> </a:t>
            </a:r>
            <a:r>
              <a:rPr lang="en-US" dirty="0"/>
              <a:t> • </a:t>
            </a:r>
            <a:r>
              <a:rPr lang="en-US" dirty="0" smtClean="0"/>
              <a:t>  Power-down </a:t>
            </a:r>
            <a:r>
              <a:rPr lang="en-US" dirty="0"/>
              <a:t>mode with external interrupt wake-up</a:t>
            </a:r>
            <a:endParaRPr lang="en-US" sz="2000" dirty="0"/>
          </a:p>
          <a:p>
            <a:pPr marL="457200" lvl="1" indent="0" algn="just">
              <a:buNone/>
            </a:pPr>
            <a:r>
              <a:rPr lang="en-US" dirty="0" smtClean="0"/>
              <a:t> </a:t>
            </a:r>
            <a:r>
              <a:rPr lang="en-US" dirty="0"/>
              <a:t> • </a:t>
            </a:r>
            <a:r>
              <a:rPr lang="en-US" dirty="0" smtClean="0"/>
              <a:t>  Idle </a:t>
            </a:r>
            <a:r>
              <a:rPr lang="en-US" dirty="0"/>
              <a:t>mode</a:t>
            </a:r>
            <a:endParaRPr lang="en-US" sz="2000"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130643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List Of Modules</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446664"/>
            <a:ext cx="10515600" cy="5281682"/>
          </a:xfrm>
        </p:spPr>
        <p:txBody>
          <a:bodyPr>
            <a:normAutofit/>
          </a:bodyPr>
          <a:lstStyle/>
          <a:p>
            <a:pPr>
              <a:buFont typeface="Wingdings" panose="05000000000000000000" pitchFamily="2" charset="2"/>
              <a:buChar char="Ø"/>
            </a:pPr>
            <a:r>
              <a:rPr lang="en-US" dirty="0"/>
              <a:t>FUNCTIONING OF INTERNET OF THINGS (IOT)</a:t>
            </a:r>
          </a:p>
          <a:p>
            <a:pPr>
              <a:buFont typeface="Wingdings" panose="05000000000000000000" pitchFamily="2" charset="2"/>
              <a:buChar char="Ø"/>
            </a:pPr>
            <a:r>
              <a:rPr lang="en-US" dirty="0"/>
              <a:t>FUTURE VISION OF INTERNET OF </a:t>
            </a:r>
            <a:r>
              <a:rPr lang="en-US" dirty="0" smtClean="0"/>
              <a:t>THINGS</a:t>
            </a:r>
          </a:p>
          <a:p>
            <a:pPr marL="0" indent="0">
              <a:buNone/>
            </a:pPr>
            <a:r>
              <a:rPr lang="en-US" sz="2000" dirty="0"/>
              <a:t> </a:t>
            </a:r>
            <a:r>
              <a:rPr lang="en-US" sz="2000" dirty="0" smtClean="0"/>
              <a:t>                                               </a:t>
            </a:r>
            <a:r>
              <a:rPr lang="en-US" dirty="0" smtClean="0"/>
              <a:t>• </a:t>
            </a:r>
            <a:r>
              <a:rPr lang="en-US" dirty="0"/>
              <a:t>Things Oriented </a:t>
            </a:r>
            <a:r>
              <a:rPr lang="en-US" dirty="0" smtClean="0"/>
              <a:t>Vision</a:t>
            </a:r>
          </a:p>
          <a:p>
            <a:pPr marL="0" indent="0">
              <a:buNone/>
            </a:pPr>
            <a:r>
              <a:rPr lang="en-US" dirty="0" smtClean="0"/>
              <a:t>                                  • </a:t>
            </a:r>
            <a:r>
              <a:rPr lang="en-US" dirty="0"/>
              <a:t>Internet Oriented Vision</a:t>
            </a:r>
          </a:p>
          <a:p>
            <a:pPr marL="0" indent="0">
              <a:buNone/>
            </a:pPr>
            <a:r>
              <a:rPr lang="en-US" dirty="0" smtClean="0"/>
              <a:t>                                  • </a:t>
            </a:r>
            <a:r>
              <a:rPr lang="en-US" dirty="0"/>
              <a:t>Semantic Oriented </a:t>
            </a:r>
            <a:r>
              <a:rPr lang="en-US" dirty="0" smtClean="0"/>
              <a:t>Vision</a:t>
            </a:r>
          </a:p>
        </p:txBody>
      </p:sp>
    </p:spTree>
    <p:extLst>
      <p:ext uri="{BB962C8B-B14F-4D97-AF65-F5344CB8AC3E}">
        <p14:creationId xmlns:p14="http://schemas.microsoft.com/office/powerpoint/2010/main" val="741883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57578"/>
            <a:ext cx="10890161" cy="1017431"/>
          </a:xfrm>
        </p:spPr>
        <p:txBody>
          <a:bodyPr>
            <a:normAutofit fontScale="90000"/>
          </a:bodyPr>
          <a:lstStyle/>
          <a:p>
            <a:r>
              <a:rPr lang="en-US" sz="4900" dirty="0">
                <a:solidFill>
                  <a:srgbClr val="0070C0"/>
                </a:solidFill>
                <a:latin typeface="Algerian" panose="04020705040A02060702" pitchFamily="82" charset="0"/>
              </a:rPr>
              <a:t>Functioning</a:t>
            </a:r>
            <a:r>
              <a:rPr lang="en-US" dirty="0">
                <a:solidFill>
                  <a:srgbClr val="0070C0"/>
                </a:solidFill>
                <a:latin typeface="Algerian" panose="04020705040A02060702" pitchFamily="82" charset="0"/>
              </a:rPr>
              <a:t> of Internet of Things (IOT)</a:t>
            </a:r>
            <a:r>
              <a:rPr lang="en-US" dirty="0"/>
              <a:t/>
            </a:r>
            <a:br>
              <a:rPr lang="en-US" dirty="0"/>
            </a:br>
            <a:endParaRPr lang="en-US" dirty="0"/>
          </a:p>
        </p:txBody>
      </p:sp>
      <p:sp>
        <p:nvSpPr>
          <p:cNvPr id="3" name="Content Placeholder 2"/>
          <p:cNvSpPr>
            <a:spLocks noGrp="1"/>
          </p:cNvSpPr>
          <p:nvPr>
            <p:ph idx="1"/>
          </p:nvPr>
        </p:nvSpPr>
        <p:spPr>
          <a:xfrm>
            <a:off x="423081" y="1119116"/>
            <a:ext cx="11627891" cy="5500048"/>
          </a:xfrm>
        </p:spPr>
        <p:txBody>
          <a:bodyPr>
            <a:normAutofit/>
          </a:bodyPr>
          <a:lstStyle/>
          <a:p>
            <a:pPr algn="just">
              <a:buFont typeface="Wingdings" panose="05000000000000000000" pitchFamily="2" charset="2"/>
              <a:buChar char="Ø"/>
            </a:pPr>
            <a:r>
              <a:rPr lang="en-US" dirty="0"/>
              <a:t>This article discusses the perspectives, challenges and opportunities behind a future Internet that fully supports the “things”, as well as how the things can help in the design of a more synergistic future Internet. </a:t>
            </a:r>
            <a:endParaRPr lang="en-US" dirty="0" smtClean="0"/>
          </a:p>
          <a:p>
            <a:pPr algn="just">
              <a:buFont typeface="Wingdings" panose="05000000000000000000" pitchFamily="2" charset="2"/>
              <a:buChar char="Ø"/>
            </a:pPr>
            <a:r>
              <a:rPr lang="en-US" dirty="0"/>
              <a:t> The worldwide network of interconnected computer networks based on a standard communication protocol, the Internet suite (TCP/IP) while a things is an object not precisely identifiable. </a:t>
            </a:r>
            <a:endParaRPr lang="en-US" dirty="0" smtClean="0"/>
          </a:p>
          <a:p>
            <a:pPr algn="just">
              <a:buFont typeface="Wingdings" panose="05000000000000000000" pitchFamily="2" charset="2"/>
              <a:buChar char="Ø"/>
            </a:pPr>
            <a:r>
              <a:rPr lang="en-US" dirty="0"/>
              <a:t>The world around us is full of objects, smart objects and the existing service provider known as Internet. The convergence of the sensors like smart objects, RFID based sensor networks and Internet gives rise to the Internet of Things. </a:t>
            </a:r>
          </a:p>
          <a:p>
            <a:pPr algn="just">
              <a:buFont typeface="Wingdings" panose="05000000000000000000" pitchFamily="2" charset="2"/>
              <a:buChar char="Ø"/>
            </a:pPr>
            <a:r>
              <a:rPr lang="en-US" dirty="0"/>
              <a:t>With increased usage of sensors the raw data as well as distributed data is increasing. Smart devices are now connected to Internet using their communication </a:t>
            </a:r>
            <a:r>
              <a:rPr lang="en-US" dirty="0" smtClean="0"/>
              <a:t>protocol.</a:t>
            </a: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4161447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67424"/>
            <a:ext cx="11018950" cy="1287889"/>
          </a:xfrm>
        </p:spPr>
        <p:txBody>
          <a:bodyPr>
            <a:normAutofit fontScale="90000"/>
          </a:bodyPr>
          <a:lstStyle/>
          <a:p>
            <a:r>
              <a:rPr lang="en-US" sz="4900" dirty="0">
                <a:solidFill>
                  <a:srgbClr val="0070C0"/>
                </a:solidFill>
                <a:latin typeface="Algerian" panose="04020705040A02060702" pitchFamily="82" charset="0"/>
              </a:rPr>
              <a:t>Functioning</a:t>
            </a:r>
            <a:r>
              <a:rPr lang="en-US" dirty="0">
                <a:solidFill>
                  <a:srgbClr val="0070C0"/>
                </a:solidFill>
                <a:latin typeface="Algerian" panose="04020705040A02060702" pitchFamily="82" charset="0"/>
              </a:rPr>
              <a:t> of Internet of Things (IOT)</a:t>
            </a:r>
            <a:r>
              <a:rPr lang="en-US" dirty="0"/>
              <a:t/>
            </a:r>
            <a:br>
              <a:rPr lang="en-US" dirty="0"/>
            </a:br>
            <a:endParaRPr lang="en-US" dirty="0"/>
          </a:p>
        </p:txBody>
      </p:sp>
      <p:sp>
        <p:nvSpPr>
          <p:cNvPr id="3" name="Content Placeholder 2"/>
          <p:cNvSpPr>
            <a:spLocks noGrp="1"/>
          </p:cNvSpPr>
          <p:nvPr>
            <p:ph idx="1"/>
          </p:nvPr>
        </p:nvSpPr>
        <p:spPr>
          <a:xfrm>
            <a:off x="838200" y="1446663"/>
            <a:ext cx="10515600" cy="4730300"/>
          </a:xfrm>
        </p:spPr>
        <p:txBody>
          <a:bodyPr/>
          <a:lstStyle/>
          <a:p>
            <a:pPr algn="just">
              <a:buFont typeface="Wingdings" panose="05000000000000000000" pitchFamily="2" charset="2"/>
              <a:buChar char="Ø"/>
            </a:pPr>
            <a:r>
              <a:rPr lang="en-US" dirty="0"/>
              <a:t>Visualizing each sensor as having intelligence is the ultimate aim of any architecture in the </a:t>
            </a:r>
            <a:r>
              <a:rPr lang="en-US" dirty="0" smtClean="0"/>
              <a:t>IOT domain.</a:t>
            </a:r>
            <a:endParaRPr lang="en-US" dirty="0"/>
          </a:p>
          <a:p>
            <a:pPr algn="just">
              <a:buFont typeface="Wingdings" panose="05000000000000000000" pitchFamily="2" charset="2"/>
              <a:buChar char="Ø"/>
            </a:pPr>
            <a:r>
              <a:rPr lang="en-US" dirty="0" smtClean="0"/>
              <a:t>The </a:t>
            </a:r>
            <a:r>
              <a:rPr lang="en-US" dirty="0"/>
              <a:t>objects that will be connected will be adaptive, intelligent, and </a:t>
            </a:r>
            <a:r>
              <a:rPr lang="en-US" dirty="0" smtClean="0"/>
              <a:t>responsive.</a:t>
            </a:r>
            <a:endParaRPr lang="en-US" dirty="0"/>
          </a:p>
          <a:p>
            <a:pPr algn="just">
              <a:buFont typeface="Wingdings" panose="05000000000000000000" pitchFamily="2" charset="2"/>
              <a:buChar char="Ø"/>
            </a:pPr>
            <a:r>
              <a:rPr lang="en-US" dirty="0" smtClean="0"/>
              <a:t>Overview </a:t>
            </a:r>
            <a:r>
              <a:rPr lang="en-US" dirty="0"/>
              <a:t>of internet evolution with several </a:t>
            </a:r>
            <a:r>
              <a:rPr lang="en-US" dirty="0" smtClean="0"/>
              <a:t>IOT </a:t>
            </a:r>
            <a:r>
              <a:rPr lang="en-US" dirty="0"/>
              <a:t>services with the use of radio-frequency identification (RFID) tags, sensors, actuators, mobile phones, smart embedded devices, etc. </a:t>
            </a:r>
            <a:r>
              <a:rPr lang="en-US" dirty="0" smtClean="0"/>
              <a:t> </a:t>
            </a:r>
            <a:endParaRPr lang="en-US" dirty="0"/>
          </a:p>
        </p:txBody>
      </p:sp>
    </p:spTree>
    <p:extLst>
      <p:ext uri="{BB962C8B-B14F-4D97-AF65-F5344CB8AC3E}">
        <p14:creationId xmlns:p14="http://schemas.microsoft.com/office/powerpoint/2010/main" val="3528171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50" y="201352"/>
            <a:ext cx="10515600" cy="1325563"/>
          </a:xfrm>
        </p:spPr>
        <p:txBody>
          <a:bodyPr/>
          <a:lstStyle/>
          <a:p>
            <a:pPr lvl="0"/>
            <a:r>
              <a:rPr lang="en-US" dirty="0">
                <a:solidFill>
                  <a:srgbClr val="0070C0"/>
                </a:solidFill>
                <a:latin typeface="Algerian" panose="04020705040A02060702" pitchFamily="82" charset="0"/>
              </a:rPr>
              <a:t>FUTURE VISION OF INTERNET OF THINGS</a:t>
            </a:r>
            <a:r>
              <a:rPr lang="en-US" dirty="0"/>
              <a:t/>
            </a:r>
            <a:br>
              <a:rPr lang="en-US" dirty="0"/>
            </a:br>
            <a:endParaRPr lang="en-US" dirty="0"/>
          </a:p>
        </p:txBody>
      </p:sp>
      <p:sp>
        <p:nvSpPr>
          <p:cNvPr id="3" name="Content Placeholder 2"/>
          <p:cNvSpPr>
            <a:spLocks noGrp="1"/>
          </p:cNvSpPr>
          <p:nvPr>
            <p:ph idx="1"/>
          </p:nvPr>
        </p:nvSpPr>
        <p:spPr>
          <a:xfrm>
            <a:off x="368490" y="1173707"/>
            <a:ext cx="11382232" cy="5003256"/>
          </a:xfrm>
        </p:spPr>
        <p:txBody>
          <a:bodyPr/>
          <a:lstStyle/>
          <a:p>
            <a:pPr algn="just">
              <a:buFont typeface="Wingdings" panose="05000000000000000000" pitchFamily="2" charset="2"/>
              <a:buChar char="Ø"/>
            </a:pPr>
            <a:r>
              <a:rPr lang="en-US" dirty="0"/>
              <a:t>The Internet of Things is a vision which is under development and there can be many stake holders in this development depending upon their interests and </a:t>
            </a:r>
            <a:r>
              <a:rPr lang="en-US" dirty="0" smtClean="0"/>
              <a:t>usage.</a:t>
            </a:r>
          </a:p>
          <a:p>
            <a:pPr algn="just">
              <a:buFont typeface="Wingdings" panose="05000000000000000000" pitchFamily="2" charset="2"/>
              <a:buChar char="Ø"/>
            </a:pPr>
            <a:r>
              <a:rPr lang="en-US" dirty="0"/>
              <a:t>Sensor based </a:t>
            </a:r>
            <a:r>
              <a:rPr lang="en-US" dirty="0" smtClean="0"/>
              <a:t>data collection</a:t>
            </a:r>
            <a:r>
              <a:rPr lang="en-US" dirty="0"/>
              <a:t>, data management, data mining and World Wide Web is </a:t>
            </a:r>
            <a:r>
              <a:rPr lang="en-US" dirty="0" smtClean="0"/>
              <a:t>involved </a:t>
            </a:r>
            <a:r>
              <a:rPr lang="en-US" dirty="0"/>
              <a:t>in the present vision. </a:t>
            </a:r>
            <a:endParaRPr lang="en-US" dirty="0" smtClean="0"/>
          </a:p>
          <a:p>
            <a:pPr algn="just">
              <a:buFont typeface="Wingdings" panose="05000000000000000000" pitchFamily="2" charset="2"/>
              <a:buChar char="Ø"/>
            </a:pPr>
            <a:r>
              <a:rPr lang="en-US" dirty="0" smtClean="0"/>
              <a:t>A variety </a:t>
            </a:r>
            <a:r>
              <a:rPr lang="en-US" dirty="0"/>
              <a:t>of things or objects – such as Radio-Frequency Identification (RFID) tags, sensors, actuators, mobile phones, etc. </a:t>
            </a:r>
            <a:endParaRPr lang="en-US" dirty="0" smtClean="0"/>
          </a:p>
          <a:p>
            <a:pPr algn="just">
              <a:buFont typeface="Wingdings" panose="05000000000000000000" pitchFamily="2" charset="2"/>
              <a:buChar char="Ø"/>
            </a:pPr>
            <a:r>
              <a:rPr lang="en-US" dirty="0"/>
              <a:t>T</a:t>
            </a:r>
            <a:r>
              <a:rPr lang="en-US" dirty="0" smtClean="0"/>
              <a:t>hrough </a:t>
            </a:r>
            <a:r>
              <a:rPr lang="en-US" dirty="0"/>
              <a:t>unique addressing schemes, are able to interact with each other and cooperate with their neighbors to reach common goals has been discussion on three particular </a:t>
            </a:r>
            <a:r>
              <a:rPr lang="en-US" dirty="0" smtClean="0"/>
              <a:t>visions.</a:t>
            </a:r>
            <a:endParaRPr lang="en-US" dirty="0"/>
          </a:p>
        </p:txBody>
      </p:sp>
    </p:spTree>
    <p:extLst>
      <p:ext uri="{BB962C8B-B14F-4D97-AF65-F5344CB8AC3E}">
        <p14:creationId xmlns:p14="http://schemas.microsoft.com/office/powerpoint/2010/main" val="2364225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ea typeface="Adobe Gothic Std B" panose="020B0800000000000000" pitchFamily="34" charset="-128"/>
              </a:rPr>
              <a:t>Three Main Visions of internet of things</a:t>
            </a:r>
            <a:endParaRPr lang="en-US" dirty="0">
              <a:solidFill>
                <a:srgbClr val="0070C0"/>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338" y="1917664"/>
            <a:ext cx="5084716" cy="4605966"/>
          </a:xfrm>
        </p:spPr>
      </p:pic>
    </p:spTree>
    <p:extLst>
      <p:ext uri="{BB962C8B-B14F-4D97-AF65-F5344CB8AC3E}">
        <p14:creationId xmlns:p14="http://schemas.microsoft.com/office/powerpoint/2010/main" val="356261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144" y="433363"/>
            <a:ext cx="10515600" cy="1325563"/>
          </a:xfrm>
        </p:spPr>
        <p:txBody>
          <a:bodyPr/>
          <a:lstStyle/>
          <a:p>
            <a:r>
              <a:rPr lang="en-US" dirty="0">
                <a:solidFill>
                  <a:srgbClr val="7030A0"/>
                </a:solidFill>
                <a:latin typeface="Bahnschrift SemiBold SemiConden" panose="020B0502040204020203" pitchFamily="34" charset="0"/>
                <a:ea typeface="Adobe Gothic Std B" panose="020B0800000000000000" pitchFamily="34" charset="-128"/>
              </a:rPr>
              <a:t>Things Oriented Vision</a:t>
            </a:r>
            <a:br>
              <a:rPr lang="en-US" dirty="0">
                <a:solidFill>
                  <a:srgbClr val="7030A0"/>
                </a:solidFill>
                <a:latin typeface="Bahnschrift SemiBold SemiConden" panose="020B0502040204020203" pitchFamily="34" charset="0"/>
                <a:ea typeface="Adobe Gothic Std B" panose="020B0800000000000000" pitchFamily="34" charset="-128"/>
              </a:rPr>
            </a:br>
            <a:endParaRPr lang="en-US" dirty="0">
              <a:latin typeface="Bahnschrift SemiBold SemiConden" panose="020B0502040204020203" pitchFamily="34" charset="0"/>
            </a:endParaRPr>
          </a:p>
        </p:txBody>
      </p:sp>
      <p:sp>
        <p:nvSpPr>
          <p:cNvPr id="3" name="Content Placeholder 2"/>
          <p:cNvSpPr>
            <a:spLocks noGrp="1"/>
          </p:cNvSpPr>
          <p:nvPr>
            <p:ph idx="1"/>
          </p:nvPr>
        </p:nvSpPr>
        <p:spPr>
          <a:xfrm>
            <a:off x="742665" y="1600437"/>
            <a:ext cx="10515600" cy="5257563"/>
          </a:xfrm>
        </p:spPr>
        <p:txBody>
          <a:bodyPr>
            <a:normAutofit/>
          </a:bodyPr>
          <a:lstStyle/>
          <a:p>
            <a:pPr algn="just">
              <a:buFont typeface="Wingdings" panose="05000000000000000000" pitchFamily="2" charset="2"/>
              <a:buChar char="Ø"/>
            </a:pPr>
            <a:r>
              <a:rPr lang="en-US" dirty="0"/>
              <a:t>This vision is supported by the fact that we can track anything using sensors and pervasive technologies using RFID. The basic philosophy is uniquely identifying any object using specifications of Electronic Product Code (EPC) </a:t>
            </a:r>
            <a:r>
              <a:rPr lang="en-US" dirty="0" smtClean="0"/>
              <a:t>. This </a:t>
            </a:r>
            <a:r>
              <a:rPr lang="en-US" dirty="0"/>
              <a:t>technique is extended using sensors</a:t>
            </a:r>
            <a:r>
              <a:rPr lang="en-US" dirty="0" smtClean="0"/>
              <a:t>.</a:t>
            </a:r>
          </a:p>
          <a:p>
            <a:pPr algn="just">
              <a:buFont typeface="Wingdings" panose="05000000000000000000" pitchFamily="2" charset="2"/>
              <a:buChar char="Ø"/>
            </a:pPr>
            <a:r>
              <a:rPr lang="en-US" dirty="0"/>
              <a:t>It is important to appreciate the fact that future vision will depend upon sensors and its capabilities to fulfill the “things” oriented vision.</a:t>
            </a:r>
            <a:endParaRPr lang="en-US" dirty="0" smtClean="0"/>
          </a:p>
          <a:p>
            <a:pPr algn="just">
              <a:buFont typeface="Wingdings" panose="05000000000000000000" pitchFamily="2" charset="2"/>
              <a:buChar char="Ø"/>
            </a:pPr>
            <a:r>
              <a:rPr lang="en-US" dirty="0" smtClean="0"/>
              <a:t>The </a:t>
            </a:r>
            <a:r>
              <a:rPr lang="en-US" dirty="0"/>
              <a:t>summarized vision will be dependent upon sensor based networks as well as RFID-based Sensor Networks which will take </a:t>
            </a:r>
            <a:r>
              <a:rPr lang="en-US" dirty="0" smtClean="0"/>
              <a:t>care.</a:t>
            </a:r>
          </a:p>
          <a:p>
            <a:pPr algn="just">
              <a:buFont typeface="Wingdings" panose="05000000000000000000" pitchFamily="2" charset="2"/>
              <a:buChar char="Ø"/>
            </a:pPr>
            <a:r>
              <a:rPr lang="en-US" dirty="0"/>
              <a:t>I</a:t>
            </a:r>
            <a:r>
              <a:rPr lang="en-US" dirty="0" smtClean="0"/>
              <a:t>ntegration </a:t>
            </a:r>
            <a:r>
              <a:rPr lang="en-US" dirty="0"/>
              <a:t>of </a:t>
            </a:r>
            <a:r>
              <a:rPr lang="en-US" dirty="0" smtClean="0"/>
              <a:t>technology is </a:t>
            </a:r>
            <a:r>
              <a:rPr lang="en-US" dirty="0"/>
              <a:t>based on RFID and sophisticated sensing and computing devices and the global connectivity.</a:t>
            </a:r>
          </a:p>
          <a:p>
            <a:pPr algn="just">
              <a:buFont typeface="Wingdings" panose="05000000000000000000" pitchFamily="2" charset="2"/>
              <a:buChar char="Ø"/>
            </a:pPr>
            <a:endParaRPr lang="en-US" dirty="0">
              <a:ea typeface="Adobe Gothic Std B" panose="020B0800000000000000" pitchFamily="34" charset="-128"/>
            </a:endParaRPr>
          </a:p>
        </p:txBody>
      </p:sp>
    </p:spTree>
    <p:extLst>
      <p:ext uri="{BB962C8B-B14F-4D97-AF65-F5344CB8AC3E}">
        <p14:creationId xmlns:p14="http://schemas.microsoft.com/office/powerpoint/2010/main" val="52296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latin typeface="Bahnschrift SemiBold SemiConden" panose="020B0502040204020203" pitchFamily="34" charset="0"/>
              </a:rPr>
              <a:t>Internet Oriented Vision</a:t>
            </a:r>
          </a:p>
        </p:txBody>
      </p:sp>
      <p:sp>
        <p:nvSpPr>
          <p:cNvPr id="3" name="Content Placeholder 2"/>
          <p:cNvSpPr>
            <a:spLocks noGrp="1"/>
          </p:cNvSpPr>
          <p:nvPr>
            <p:ph idx="1"/>
          </p:nvPr>
        </p:nvSpPr>
        <p:spPr>
          <a:xfrm>
            <a:off x="647131" y="1675500"/>
            <a:ext cx="10515600" cy="4725300"/>
          </a:xfrm>
        </p:spPr>
        <p:txBody>
          <a:bodyPr/>
          <a:lstStyle/>
          <a:p>
            <a:pPr algn="just">
              <a:buFont typeface="Wingdings" panose="05000000000000000000" pitchFamily="2" charset="2"/>
              <a:buChar char="Ø"/>
            </a:pPr>
            <a:r>
              <a:rPr lang="en-US" dirty="0"/>
              <a:t>The internet-oriented vision has pressed upon the need to make smart objects which are connected. </a:t>
            </a:r>
            <a:endParaRPr lang="en-US" dirty="0" smtClean="0"/>
          </a:p>
          <a:p>
            <a:pPr algn="just">
              <a:buFont typeface="Wingdings" panose="05000000000000000000" pitchFamily="2" charset="2"/>
              <a:buChar char="Ø"/>
            </a:pPr>
            <a:r>
              <a:rPr lang="en-US" dirty="0" smtClean="0"/>
              <a:t>The </a:t>
            </a:r>
            <a:r>
              <a:rPr lang="en-US" dirty="0"/>
              <a:t>objects need to have characteristics of IP protocols as this is one of the major</a:t>
            </a:r>
          </a:p>
          <a:p>
            <a:pPr algn="just">
              <a:buFont typeface="Wingdings" panose="05000000000000000000" pitchFamily="2" charset="2"/>
              <a:buChar char="Ø"/>
            </a:pPr>
            <a:r>
              <a:rPr lang="en-US" dirty="0"/>
              <a:t>protocols being followed in the world of Internet. The sensor based object can be converted in to an understandable format, which can be identified uniquely and its attributes can be continuously monitored. </a:t>
            </a:r>
            <a:endParaRPr lang="en-US" dirty="0" smtClean="0"/>
          </a:p>
          <a:p>
            <a:pPr algn="just">
              <a:buFont typeface="Wingdings" panose="05000000000000000000" pitchFamily="2" charset="2"/>
              <a:buChar char="Ø"/>
            </a:pPr>
            <a:r>
              <a:rPr lang="en-US" dirty="0" smtClean="0"/>
              <a:t>This </a:t>
            </a:r>
            <a:r>
              <a:rPr lang="en-US" dirty="0"/>
              <a:t>makes the base for smart embedded objects which can be assumed to be </a:t>
            </a:r>
            <a:r>
              <a:rPr lang="en-US" dirty="0" smtClean="0"/>
              <a:t>a microcomputers </a:t>
            </a:r>
            <a:r>
              <a:rPr lang="en-US" dirty="0"/>
              <a:t>having computing resources.</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2399298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latin typeface="Bahnschrift SemiBold SemiConden" panose="020B0502040204020203" pitchFamily="34" charset="0"/>
              </a:rPr>
              <a:t>Semantic Oriented Vision</a:t>
            </a:r>
          </a:p>
        </p:txBody>
      </p:sp>
      <p:sp>
        <p:nvSpPr>
          <p:cNvPr id="3" name="Content Placeholder 2"/>
          <p:cNvSpPr>
            <a:spLocks noGrp="1"/>
          </p:cNvSpPr>
          <p:nvPr>
            <p:ph idx="1"/>
          </p:nvPr>
        </p:nvSpPr>
        <p:spPr>
          <a:xfrm>
            <a:off x="674426" y="1607260"/>
            <a:ext cx="10515600" cy="4834483"/>
          </a:xfrm>
        </p:spPr>
        <p:txBody>
          <a:bodyPr>
            <a:normAutofit lnSpcReduction="10000"/>
          </a:bodyPr>
          <a:lstStyle/>
          <a:p>
            <a:pPr algn="just">
              <a:buFont typeface="Wingdings" panose="05000000000000000000" pitchFamily="2" charset="2"/>
              <a:buChar char="Ø"/>
            </a:pPr>
            <a:r>
              <a:rPr lang="en-US" dirty="0"/>
              <a:t>This vision is powered by the fact that the amount of sensors which will be available at our disposal will be huge and the data that they will </a:t>
            </a:r>
            <a:r>
              <a:rPr lang="en-US" dirty="0" smtClean="0"/>
              <a:t>collect </a:t>
            </a:r>
            <a:r>
              <a:rPr lang="en-US" dirty="0"/>
              <a:t>will be massive in nature</a:t>
            </a:r>
            <a:r>
              <a:rPr lang="en-US" dirty="0" smtClean="0"/>
              <a:t>.</a:t>
            </a:r>
          </a:p>
          <a:p>
            <a:pPr algn="just">
              <a:buFont typeface="Wingdings" panose="05000000000000000000" pitchFamily="2" charset="2"/>
              <a:buChar char="Ø"/>
            </a:pPr>
            <a:r>
              <a:rPr lang="en-US" dirty="0" smtClean="0"/>
              <a:t>The </a:t>
            </a:r>
            <a:r>
              <a:rPr lang="en-US" dirty="0"/>
              <a:t>raw data needs to be managed, processed and churned out in an </a:t>
            </a:r>
            <a:r>
              <a:rPr lang="en-US" dirty="0" smtClean="0"/>
              <a:t>understandable manner.</a:t>
            </a:r>
          </a:p>
          <a:p>
            <a:pPr algn="just">
              <a:buFont typeface="Wingdings" panose="05000000000000000000" pitchFamily="2" charset="2"/>
              <a:buChar char="Ø"/>
            </a:pPr>
            <a:r>
              <a:rPr lang="en-US" b="1" dirty="0" smtClean="0"/>
              <a:t>Wireless </a:t>
            </a:r>
            <a:r>
              <a:rPr lang="en-US" b="1" dirty="0"/>
              <a:t>Sensor Networks hardware </a:t>
            </a:r>
            <a:r>
              <a:rPr lang="en-US" dirty="0"/>
              <a:t>- Typically a WSN node contains interfaces to sensors, computing and processing units, transceiver units and power supply</a:t>
            </a:r>
            <a:r>
              <a:rPr lang="en-US" dirty="0" smtClean="0"/>
              <a:t>.</a:t>
            </a:r>
          </a:p>
          <a:p>
            <a:pPr algn="just">
              <a:buFont typeface="Wingdings" panose="05000000000000000000" pitchFamily="2" charset="2"/>
              <a:buChar char="Ø"/>
            </a:pPr>
            <a:r>
              <a:rPr lang="en-US" b="1" dirty="0"/>
              <a:t>Wireless Sensor Networks Communication Stack (WSNCS) </a:t>
            </a:r>
            <a:r>
              <a:rPr lang="en-US" dirty="0"/>
              <a:t>– The nodes will be deployed in an </a:t>
            </a:r>
            <a:r>
              <a:rPr lang="en-US" dirty="0" err="1"/>
              <a:t>A</a:t>
            </a:r>
            <a:r>
              <a:rPr lang="en-US" dirty="0" err="1" smtClean="0"/>
              <a:t>dhoc</a:t>
            </a:r>
            <a:r>
              <a:rPr lang="en-US" dirty="0" smtClean="0"/>
              <a:t> </a:t>
            </a:r>
            <a:r>
              <a:rPr lang="en-US" dirty="0"/>
              <a:t>manner</a:t>
            </a:r>
            <a:r>
              <a:rPr lang="en-US" dirty="0" smtClean="0"/>
              <a:t>.</a:t>
            </a:r>
          </a:p>
          <a:p>
            <a:pPr algn="just">
              <a:buFont typeface="Wingdings" panose="05000000000000000000" pitchFamily="2" charset="2"/>
              <a:buChar char="Ø"/>
            </a:pPr>
            <a:r>
              <a:rPr lang="en-US" b="1" dirty="0"/>
              <a:t>Middleware</a:t>
            </a:r>
            <a:r>
              <a:rPr lang="en-US" dirty="0"/>
              <a:t>–This is associated with the internet infrastructure and the concept </a:t>
            </a:r>
            <a:r>
              <a:rPr lang="en-US"/>
              <a:t>of </a:t>
            </a:r>
            <a:r>
              <a:rPr lang="en-US" smtClean="0"/>
              <a:t>Service </a:t>
            </a:r>
            <a:r>
              <a:rPr lang="en-US"/>
              <a:t>O</a:t>
            </a:r>
            <a:r>
              <a:rPr lang="en-US" smtClean="0"/>
              <a:t>riented </a:t>
            </a:r>
            <a:r>
              <a:rPr lang="en-US" dirty="0" smtClean="0"/>
              <a:t>Architecture </a:t>
            </a:r>
            <a:r>
              <a:rPr lang="en-US" dirty="0"/>
              <a:t>(SOA</a:t>
            </a:r>
            <a:r>
              <a:rPr lang="en-US" dirty="0" smtClean="0"/>
              <a:t>).</a:t>
            </a:r>
            <a:endParaRPr lang="en-US" dirty="0"/>
          </a:p>
        </p:txBody>
      </p:sp>
    </p:spTree>
    <p:extLst>
      <p:ext uri="{BB962C8B-B14F-4D97-AF65-F5344CB8AC3E}">
        <p14:creationId xmlns:p14="http://schemas.microsoft.com/office/powerpoint/2010/main" val="81898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Communication </a:t>
            </a:r>
            <a:r>
              <a:rPr lang="en-US" dirty="0" smtClean="0">
                <a:solidFill>
                  <a:srgbClr val="0070C0"/>
                </a:solidFill>
                <a:latin typeface="Algerian" panose="04020705040A02060702" pitchFamily="82" charset="0"/>
              </a:rPr>
              <a:t>Mechanism</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825625"/>
            <a:ext cx="10515600" cy="4738948"/>
          </a:xfrm>
        </p:spPr>
        <p:txBody>
          <a:bodyPr>
            <a:normAutofit lnSpcReduction="10000"/>
          </a:bodyPr>
          <a:lstStyle/>
          <a:p>
            <a:pPr>
              <a:buFont typeface="Wingdings" panose="05000000000000000000" pitchFamily="2" charset="2"/>
              <a:buChar char="Ø"/>
            </a:pPr>
            <a:r>
              <a:rPr lang="en-US" dirty="0"/>
              <a:t>All the objects that are present in the environment can be called object fit to be the “</a:t>
            </a:r>
            <a:r>
              <a:rPr lang="en-US" dirty="0" smtClean="0"/>
              <a:t>things</a:t>
            </a:r>
            <a:r>
              <a:rPr lang="en-US" dirty="0"/>
              <a:t>” of the </a:t>
            </a:r>
            <a:r>
              <a:rPr lang="en-US" dirty="0" smtClean="0"/>
              <a:t>internet.</a:t>
            </a:r>
          </a:p>
          <a:p>
            <a:pPr>
              <a:buFont typeface="Wingdings" panose="05000000000000000000" pitchFamily="2" charset="2"/>
              <a:buChar char="Ø"/>
            </a:pPr>
            <a:r>
              <a:rPr lang="en-US" dirty="0"/>
              <a:t>Internet Protocol is the standard based protocol which is used for internetworking methods of Internet</a:t>
            </a:r>
            <a:r>
              <a:rPr lang="en-US" dirty="0" smtClean="0"/>
              <a:t>.</a:t>
            </a:r>
          </a:p>
          <a:p>
            <a:pPr>
              <a:buFont typeface="Wingdings" panose="05000000000000000000" pitchFamily="2" charset="2"/>
              <a:buChar char="Ø"/>
            </a:pPr>
            <a:r>
              <a:rPr lang="en-US" dirty="0"/>
              <a:t>Their communication mechanisms will be Wi-Fi, DSL, Satellite, Cable, Ethernet and so forth. The typical packet size of the communicating protocol will be around 1500 data bytes to 9000 data bytes and even </a:t>
            </a:r>
            <a:r>
              <a:rPr lang="en-US" dirty="0" smtClean="0"/>
              <a:t>more.</a:t>
            </a:r>
          </a:p>
          <a:p>
            <a:pPr>
              <a:buFont typeface="Wingdings" panose="05000000000000000000" pitchFamily="2" charset="2"/>
              <a:buChar char="Ø"/>
            </a:pPr>
            <a:r>
              <a:rPr lang="en-US" dirty="0"/>
              <a:t>Thus entire network now forms a web of connectivity from users (high-level) to sensors (low-level) that is addressable (through URN) accessible (through URL) and controllable (through Uniform Resource Characteristics - URC)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4384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INTRODUCTION</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838200" y="1371600"/>
            <a:ext cx="10515600" cy="5222383"/>
          </a:xfrm>
        </p:spPr>
        <p:txBody>
          <a:bodyPr>
            <a:normAutofit/>
          </a:bodyPr>
          <a:lstStyle/>
          <a:p>
            <a:pPr algn="just">
              <a:buFont typeface="Wingdings" panose="05000000000000000000" pitchFamily="2" charset="2"/>
              <a:buChar char="Ø"/>
            </a:pPr>
            <a:r>
              <a:rPr lang="en-US" dirty="0" smtClean="0"/>
              <a:t>The paper aims in designing </a:t>
            </a:r>
            <a:r>
              <a:rPr lang="en-US" dirty="0" smtClean="0"/>
              <a:t>customized interface </a:t>
            </a:r>
            <a:r>
              <a:rPr lang="en-US" dirty="0" smtClean="0"/>
              <a:t>circuitry by implementing four control strategies to </a:t>
            </a:r>
            <a:r>
              <a:rPr lang="en-US" dirty="0" smtClean="0"/>
              <a:t>move</a:t>
            </a:r>
            <a:r>
              <a:rPr lang="en-US" dirty="0" smtClean="0"/>
              <a:t> </a:t>
            </a:r>
            <a:r>
              <a:rPr lang="en-US" dirty="0" smtClean="0"/>
              <a:t>a </a:t>
            </a:r>
            <a:r>
              <a:rPr lang="en-US" dirty="0" smtClean="0"/>
              <a:t>wheel chair. </a:t>
            </a:r>
            <a:endParaRPr lang="en-US" dirty="0" smtClean="0"/>
          </a:p>
          <a:p>
            <a:pPr algn="just">
              <a:buFont typeface="Wingdings" panose="05000000000000000000" pitchFamily="2" charset="2"/>
              <a:buChar char="Ø"/>
            </a:pPr>
            <a:r>
              <a:rPr lang="en-US" dirty="0" smtClean="0"/>
              <a:t>TDS is an assistive technology that enables individuals to maneuver a </a:t>
            </a:r>
            <a:r>
              <a:rPr lang="en-US" dirty="0" smtClean="0"/>
              <a:t>wheelchair using </a:t>
            </a:r>
            <a:r>
              <a:rPr lang="en-US" dirty="0" smtClean="0"/>
              <a:t>simple tongue </a:t>
            </a:r>
            <a:r>
              <a:rPr lang="en-US" dirty="0" smtClean="0"/>
              <a:t>movements and it </a:t>
            </a:r>
            <a:r>
              <a:rPr lang="en-US" dirty="0" smtClean="0"/>
              <a:t>can be operated by </a:t>
            </a:r>
            <a:r>
              <a:rPr lang="en-US" dirty="0" smtClean="0"/>
              <a:t>individuals. </a:t>
            </a:r>
            <a:endParaRPr lang="en-US" dirty="0" smtClean="0"/>
          </a:p>
          <a:p>
            <a:pPr algn="just">
              <a:buFont typeface="Wingdings" panose="05000000000000000000" pitchFamily="2" charset="2"/>
              <a:buChar char="Ø"/>
            </a:pPr>
            <a:r>
              <a:rPr lang="en-US" dirty="0" smtClean="0"/>
              <a:t>The purpose of the present study is to develop a </a:t>
            </a:r>
            <a:r>
              <a:rPr lang="en-US" dirty="0" smtClean="0"/>
              <a:t>wheel </a:t>
            </a:r>
            <a:r>
              <a:rPr lang="en-US" dirty="0" smtClean="0"/>
              <a:t>chair for the Quadriplegics which assists them to control the movement of wheelchair through their tongue motion using a Hall effect </a:t>
            </a:r>
            <a:r>
              <a:rPr lang="en-US" dirty="0" smtClean="0"/>
              <a:t>sensors with </a:t>
            </a:r>
            <a:r>
              <a:rPr lang="en-US" dirty="0" smtClean="0"/>
              <a:t>one </a:t>
            </a:r>
            <a:r>
              <a:rPr lang="en-US" dirty="0" smtClean="0"/>
              <a:t>encoder and one decoder </a:t>
            </a:r>
            <a:r>
              <a:rPr lang="en-US" dirty="0" smtClean="0"/>
              <a:t>for controlling it safely</a:t>
            </a:r>
            <a:r>
              <a:rPr lang="en-US" dirty="0" smtClean="0"/>
              <a:t>.</a:t>
            </a:r>
          </a:p>
          <a:p>
            <a:pPr algn="just">
              <a:buFont typeface="Wingdings" panose="05000000000000000000" pitchFamily="2" charset="2"/>
              <a:buChar char="Ø"/>
            </a:pPr>
            <a:r>
              <a:rPr lang="en-US" dirty="0" smtClean="0"/>
              <a:t>The magnetic sensors are nothing but  hall effect sensors.</a:t>
            </a:r>
          </a:p>
          <a:p>
            <a:pPr algn="just">
              <a:buFont typeface="Wingdings" panose="05000000000000000000" pitchFamily="2" charset="2"/>
              <a:buChar char="Ø"/>
            </a:pPr>
            <a:r>
              <a:rPr lang="en-US" dirty="0" smtClean="0"/>
              <a:t>A hall effect sensor is a transducer that varies its output voltage in response to changes in magnetic field.</a:t>
            </a:r>
            <a:endParaRPr lang="en-US" dirty="0"/>
          </a:p>
        </p:txBody>
      </p:sp>
    </p:spTree>
    <p:extLst>
      <p:ext uri="{BB962C8B-B14F-4D97-AF65-F5344CB8AC3E}">
        <p14:creationId xmlns:p14="http://schemas.microsoft.com/office/powerpoint/2010/main" val="2094113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50" y="0"/>
            <a:ext cx="10515600" cy="1119116"/>
          </a:xfrm>
        </p:spPr>
        <p:txBody>
          <a:bodyPr/>
          <a:lstStyle/>
          <a:p>
            <a:r>
              <a:rPr lang="en-US" dirty="0" smtClean="0">
                <a:solidFill>
                  <a:srgbClr val="0070C0"/>
                </a:solidFill>
                <a:latin typeface="Algerian" panose="04020705040A02060702" pitchFamily="82" charset="0"/>
              </a:rPr>
              <a:t>Conclusion</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a:xfrm>
            <a:off x="647130" y="982640"/>
            <a:ext cx="10967115" cy="5315129"/>
          </a:xfrm>
        </p:spPr>
        <p:txBody>
          <a:bodyPr>
            <a:noAutofit/>
          </a:bodyPr>
          <a:lstStyle/>
          <a:p>
            <a:pPr algn="just">
              <a:buClr>
                <a:schemeClr val="tx1"/>
              </a:buClr>
              <a:buFont typeface="Wingdings" panose="05000000000000000000" pitchFamily="2" charset="2"/>
              <a:buChar char="Ø"/>
            </a:pPr>
            <a:r>
              <a:rPr lang="en-US" dirty="0"/>
              <a:t>Tongue Drive system (TDS) is a tongue-operated unobtrusive wireless assistive technology, which can potentially provide people with severe disabilities.</a:t>
            </a:r>
          </a:p>
          <a:p>
            <a:pPr algn="just">
              <a:buClr>
                <a:schemeClr val="tx1"/>
              </a:buClr>
              <a:buFont typeface="Wingdings" panose="05000000000000000000" pitchFamily="2" charset="2"/>
              <a:buChar char="Ø"/>
            </a:pPr>
            <a:r>
              <a:rPr lang="en-US" dirty="0"/>
              <a:t> It </a:t>
            </a:r>
            <a:r>
              <a:rPr lang="en-US" dirty="0" smtClean="0"/>
              <a:t>has translated </a:t>
            </a:r>
            <a:r>
              <a:rPr lang="en-US" dirty="0"/>
              <a:t>users intentions into control commands by detecting and classifying their voluntary tongue motion utilizing a small permanent magnet, secured on the tongue.</a:t>
            </a:r>
          </a:p>
          <a:p>
            <a:pPr algn="just">
              <a:buClr>
                <a:schemeClr val="tx1"/>
              </a:buClr>
              <a:buFont typeface="Wingdings" panose="05000000000000000000" pitchFamily="2" charset="2"/>
              <a:buChar char="Ø"/>
            </a:pPr>
            <a:r>
              <a:rPr lang="en-US" dirty="0"/>
              <a:t>Array of magnetic sensors mounted on a headset outside the mouth and orthodontic brace inside.</a:t>
            </a:r>
          </a:p>
          <a:p>
            <a:pPr algn="just">
              <a:buClr>
                <a:schemeClr val="tx1"/>
              </a:buClr>
              <a:buFont typeface="Wingdings" panose="05000000000000000000" pitchFamily="2" charset="2"/>
              <a:buChar char="Ø"/>
            </a:pPr>
            <a:r>
              <a:rPr lang="en-US" dirty="0"/>
              <a:t>We </a:t>
            </a:r>
            <a:r>
              <a:rPr lang="en-US" dirty="0" smtClean="0"/>
              <a:t>have </a:t>
            </a:r>
            <a:r>
              <a:rPr lang="en-US" dirty="0"/>
              <a:t>developed customized interface circuitry and implemented four control strategies to drive a Powered Wheel Chair (PWC) using an external TDS prototype</a:t>
            </a:r>
            <a:r>
              <a:rPr lang="en-US" dirty="0" smtClean="0"/>
              <a:t>.</a:t>
            </a:r>
            <a:endParaRPr lang="en-US" dirty="0"/>
          </a:p>
          <a:p>
            <a:pPr algn="just">
              <a:buClr>
                <a:schemeClr val="tx1"/>
              </a:buClr>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p>
          <a:p>
            <a:pPr marL="0" indent="0">
              <a:buNone/>
            </a:pPr>
            <a:endParaRPr lang="en-US" sz="2000" dirty="0"/>
          </a:p>
        </p:txBody>
      </p:sp>
    </p:spTree>
    <p:extLst>
      <p:ext uri="{BB962C8B-B14F-4D97-AF65-F5344CB8AC3E}">
        <p14:creationId xmlns:p14="http://schemas.microsoft.com/office/powerpoint/2010/main" val="87534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0"/>
            <a:ext cx="10515600" cy="1325563"/>
          </a:xfrm>
        </p:spPr>
        <p:txBody>
          <a:bodyPr/>
          <a:lstStyle/>
          <a:p>
            <a:r>
              <a:rPr lang="en-US" dirty="0" smtClean="0">
                <a:solidFill>
                  <a:srgbClr val="0070C0"/>
                </a:solidFill>
                <a:latin typeface="Algerian" panose="04020705040A02060702" pitchFamily="82" charset="0"/>
              </a:rPr>
              <a:t>References</a:t>
            </a:r>
            <a:r>
              <a:rPr lang="en-US" dirty="0">
                <a:solidFill>
                  <a:srgbClr val="0070C0"/>
                </a:solidFill>
                <a:latin typeface="Algerian" panose="04020705040A02060702" pitchFamily="82" charset="0"/>
              </a:rPr>
              <a:t>:</a:t>
            </a:r>
          </a:p>
        </p:txBody>
      </p:sp>
      <p:sp>
        <p:nvSpPr>
          <p:cNvPr id="3" name="Content Placeholder 2"/>
          <p:cNvSpPr>
            <a:spLocks noGrp="1"/>
          </p:cNvSpPr>
          <p:nvPr>
            <p:ph idx="1"/>
          </p:nvPr>
        </p:nvSpPr>
        <p:spPr>
          <a:xfrm>
            <a:off x="838200" y="1392072"/>
            <a:ext cx="10515600" cy="5465928"/>
          </a:xfrm>
        </p:spPr>
        <p:txBody>
          <a:bodyPr>
            <a:normAutofit/>
          </a:bodyPr>
          <a:lstStyle/>
          <a:p>
            <a:pPr algn="just">
              <a:buFont typeface="Wingdings" panose="05000000000000000000" pitchFamily="2" charset="2"/>
              <a:buChar char="Ø"/>
            </a:pPr>
            <a:r>
              <a:rPr lang="en-US" sz="2400" dirty="0" smtClean="0"/>
              <a:t>[1] </a:t>
            </a:r>
            <a:r>
              <a:rPr lang="en-US" sz="2400" dirty="0"/>
              <a:t>N.-H. White and N.-H. Black, "Spinal cord injury (SCI) facts and figures at a glance," </a:t>
            </a:r>
            <a:r>
              <a:rPr lang="en-US" sz="2400" dirty="0" smtClean="0"/>
              <a:t>National </a:t>
            </a:r>
            <a:r>
              <a:rPr lang="en-US" sz="2400" dirty="0"/>
              <a:t>Spinal Cord Injury Center, </a:t>
            </a:r>
            <a:r>
              <a:rPr lang="en-US" sz="2400" dirty="0" smtClean="0"/>
              <a:t>2016.</a:t>
            </a:r>
          </a:p>
          <a:p>
            <a:pPr algn="just">
              <a:buFont typeface="Wingdings" panose="05000000000000000000" pitchFamily="2" charset="2"/>
              <a:buChar char="Ø"/>
            </a:pPr>
            <a:r>
              <a:rPr lang="en-US" sz="2400" dirty="0" smtClean="0"/>
              <a:t>[</a:t>
            </a:r>
            <a:r>
              <a:rPr lang="en-US" sz="2400" dirty="0"/>
              <a:t>2</a:t>
            </a:r>
            <a:r>
              <a:rPr lang="en-US" sz="2400" dirty="0" smtClean="0"/>
              <a:t>] </a:t>
            </a:r>
            <a:r>
              <a:rPr lang="en-US" sz="2400" dirty="0"/>
              <a:t>M. </a:t>
            </a:r>
            <a:r>
              <a:rPr lang="en-US" sz="2400" dirty="0" err="1"/>
              <a:t>Ghovanloo</a:t>
            </a:r>
            <a:r>
              <a:rPr lang="en-US" sz="2400" dirty="0"/>
              <a:t>, M. </a:t>
            </a:r>
            <a:r>
              <a:rPr lang="en-US" sz="2400" dirty="0" err="1"/>
              <a:t>Sahadat</a:t>
            </a:r>
            <a:r>
              <a:rPr lang="en-US" sz="2400" dirty="0"/>
              <a:t>, Z. Zhang, F. Kong, N. </a:t>
            </a:r>
            <a:r>
              <a:rPr lang="en-US" sz="2400" dirty="0" err="1"/>
              <a:t>Sebkhi</a:t>
            </a:r>
            <a:r>
              <a:rPr lang="en-US" sz="2400" dirty="0"/>
              <a:t>, "Tapping into tongue motion to substitute or augment upper limbs", Proc. SPIE, vol. 10194, no. 1019413-1, May 2017. </a:t>
            </a:r>
            <a:endParaRPr lang="en-US" sz="2400" dirty="0" smtClean="0"/>
          </a:p>
          <a:p>
            <a:pPr algn="just">
              <a:buFont typeface="Wingdings" panose="05000000000000000000" pitchFamily="2" charset="2"/>
              <a:buChar char="Ø"/>
            </a:pPr>
            <a:r>
              <a:rPr lang="en-US" sz="2400" dirty="0" smtClean="0"/>
              <a:t>[</a:t>
            </a:r>
            <a:r>
              <a:rPr lang="en-US" sz="2400" dirty="0"/>
              <a:t>3</a:t>
            </a:r>
            <a:r>
              <a:rPr lang="en-US" sz="2400" dirty="0" smtClean="0"/>
              <a:t>] L.N.S.A</a:t>
            </a:r>
            <a:r>
              <a:rPr lang="en-US" sz="2400" dirty="0"/>
              <a:t>. </a:t>
            </a:r>
            <a:r>
              <a:rPr lang="en-US" sz="2400" dirty="0" err="1"/>
              <a:t>Struijk</a:t>
            </a:r>
            <a:r>
              <a:rPr lang="en-US" sz="2400" dirty="0"/>
              <a:t> et al., "Development and functional demonstration of a wireless intraoral inductive tongue computer interface for severely disabled persons," Disability and Rehabilitation: Assistive Technology, pp. 1-10, Sep. 2016</a:t>
            </a:r>
            <a:r>
              <a:rPr lang="en-US" sz="2400" dirty="0" smtClean="0"/>
              <a:t>.</a:t>
            </a:r>
          </a:p>
          <a:p>
            <a:pPr algn="just">
              <a:buFont typeface="Wingdings" panose="05000000000000000000" pitchFamily="2" charset="2"/>
              <a:buChar char="Ø"/>
            </a:pPr>
            <a:r>
              <a:rPr lang="en-US" sz="2400" dirty="0" smtClean="0"/>
              <a:t>[4] </a:t>
            </a:r>
            <a:r>
              <a:rPr lang="en-US" sz="2400" dirty="0"/>
              <a:t>X. Zhao, Y. Chu, J. Han, and Z. Zhang, "SSVEP-Based Brain–Computer Interface Controlled Functional Electrical Stimulation System for Upper Extremity Rehabilitation," IEEE Transactions on Systems, Man, and Cybernetics: Systems, vol. 46, pp. 947-956, 2016</a:t>
            </a:r>
            <a:r>
              <a:rPr lang="en-US" sz="2400" dirty="0" smtClean="0"/>
              <a:t>.</a:t>
            </a:r>
          </a:p>
          <a:p>
            <a:pPr algn="just">
              <a:buFont typeface="Wingdings" panose="05000000000000000000" pitchFamily="2" charset="2"/>
              <a:buChar char="Ø"/>
            </a:pPr>
            <a:r>
              <a:rPr lang="en-US" sz="2400" dirty="0" smtClean="0"/>
              <a:t>[5</a:t>
            </a:r>
            <a:r>
              <a:rPr lang="en-US" sz="2400" dirty="0"/>
              <a:t>] J. Kim et al., "Qualitative assessment of tongue drive system by people with high-level spinal cord injury," Journal Rehab. Res. Dev., vol. 51, p. 451, May. 2014.</a:t>
            </a:r>
          </a:p>
          <a:p>
            <a:pPr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1337661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1948265"/>
            <a:ext cx="10515600" cy="2992224"/>
          </a:xfrm>
        </p:spPr>
        <p:txBody>
          <a:bodyPr/>
          <a:lstStyle/>
          <a:p>
            <a:r>
              <a:rPr lang="en-US" b="1" dirty="0" smtClean="0">
                <a:latin typeface="Algerian" panose="04020705040A02060702" pitchFamily="82" charset="0"/>
              </a:rPr>
              <a:t>                            THANK YOU</a:t>
            </a:r>
            <a:endParaRPr lang="en-US" b="1" dirty="0">
              <a:latin typeface="Algerian" panose="04020705040A02060702" pitchFamily="82" charset="0"/>
            </a:endParaRPr>
          </a:p>
        </p:txBody>
      </p:sp>
    </p:spTree>
    <p:extLst>
      <p:ext uri="{BB962C8B-B14F-4D97-AF65-F5344CB8AC3E}">
        <p14:creationId xmlns:p14="http://schemas.microsoft.com/office/powerpoint/2010/main" val="4153509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3" y="283335"/>
            <a:ext cx="10515600" cy="1004553"/>
          </a:xfrm>
        </p:spPr>
        <p:txBody>
          <a:bodyPr>
            <a:normAutofit fontScale="90000"/>
          </a:bodyPr>
          <a:lstStyle/>
          <a:p>
            <a:r>
              <a:rPr lang="en-IN" sz="4900" b="1" dirty="0" smtClean="0">
                <a:solidFill>
                  <a:srgbClr val="0070C0"/>
                </a:solidFill>
                <a:latin typeface="Algerian" panose="04020705040A02060702" pitchFamily="82" charset="0"/>
                <a:cs typeface="Times New Roman" pitchFamily="18" charset="0"/>
              </a:rPr>
              <a:t/>
            </a:r>
            <a:br>
              <a:rPr lang="en-IN" sz="4900" b="1" dirty="0" smtClean="0">
                <a:solidFill>
                  <a:srgbClr val="0070C0"/>
                </a:solidFill>
                <a:latin typeface="Algerian" panose="04020705040A02060702" pitchFamily="82" charset="0"/>
                <a:cs typeface="Times New Roman" pitchFamily="18" charset="0"/>
              </a:rPr>
            </a:br>
            <a:r>
              <a:rPr lang="en-IN" sz="4900" b="1" dirty="0" smtClean="0">
                <a:solidFill>
                  <a:srgbClr val="0070C0"/>
                </a:solidFill>
                <a:latin typeface="Algerian" panose="04020705040A02060702" pitchFamily="82" charset="0"/>
                <a:cs typeface="Times New Roman" pitchFamily="18" charset="0"/>
              </a:rPr>
              <a:t>EXISTING </a:t>
            </a:r>
            <a:r>
              <a:rPr lang="en-IN" sz="4900" b="1" dirty="0">
                <a:solidFill>
                  <a:srgbClr val="0070C0"/>
                </a:solidFill>
                <a:latin typeface="Algerian" panose="04020705040A02060702" pitchFamily="82" charset="0"/>
                <a:cs typeface="Times New Roman" pitchFamily="18" charset="0"/>
              </a:rPr>
              <a:t>SYSTEM</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a:xfrm>
            <a:off x="477590" y="1455312"/>
            <a:ext cx="11319457" cy="4881093"/>
          </a:xfrm>
        </p:spPr>
        <p:txBody>
          <a:bodyPr>
            <a:normAutofit/>
          </a:bodyPr>
          <a:lstStyle/>
          <a:p>
            <a:pPr algn="just">
              <a:buFont typeface="Wingdings" panose="05000000000000000000" pitchFamily="2" charset="2"/>
              <a:buChar char="Ø"/>
            </a:pPr>
            <a:r>
              <a:rPr lang="en-US" dirty="0" smtClean="0">
                <a:solidFill>
                  <a:srgbClr val="333333"/>
                </a:solidFill>
                <a:latin typeface="Times New Roman" panose="02020603050405020304" pitchFamily="18" charset="0"/>
                <a:cs typeface="Times New Roman" panose="02020603050405020304" pitchFamily="18" charset="0"/>
              </a:rPr>
              <a:t>The system uses an array of magnetic sensors to wirelessly track tongue movements by detecting the position and orientation of a permanent magnetic tracer secured on the tongue.</a:t>
            </a:r>
          </a:p>
          <a:p>
            <a:pPr algn="just">
              <a:buFont typeface="Wingdings" panose="05000000000000000000" pitchFamily="2" charset="2"/>
              <a:buChar char="Ø"/>
            </a:pPr>
            <a:r>
              <a:rPr lang="en-US" dirty="0" smtClean="0">
                <a:solidFill>
                  <a:srgbClr val="333333"/>
                </a:solidFill>
                <a:latin typeface="Times New Roman" panose="02020603050405020304" pitchFamily="18" charset="0"/>
                <a:cs typeface="Times New Roman" panose="02020603050405020304" pitchFamily="18" charset="0"/>
              </a:rPr>
              <a:t>The tongue movements </a:t>
            </a:r>
            <a:r>
              <a:rPr lang="en-US" dirty="0" smtClean="0">
                <a:solidFill>
                  <a:srgbClr val="333333"/>
                </a:solidFill>
                <a:latin typeface="Times New Roman" panose="02020603050405020304" pitchFamily="18" charset="0"/>
                <a:cs typeface="Times New Roman" panose="02020603050405020304" pitchFamily="18" charset="0"/>
              </a:rPr>
              <a:t>can be </a:t>
            </a:r>
            <a:r>
              <a:rPr lang="en-US" dirty="0" smtClean="0">
                <a:solidFill>
                  <a:srgbClr val="333333"/>
                </a:solidFill>
                <a:latin typeface="Times New Roman" panose="02020603050405020304" pitchFamily="18" charset="0"/>
                <a:cs typeface="Times New Roman" panose="02020603050405020304" pitchFamily="18" charset="0"/>
              </a:rPr>
              <a:t>translated into various commands for computer access, </a:t>
            </a:r>
            <a:r>
              <a:rPr lang="en-US" dirty="0" smtClean="0">
                <a:solidFill>
                  <a:srgbClr val="333333"/>
                </a:solidFill>
                <a:latin typeface="Times New Roman" panose="02020603050405020304" pitchFamily="18" charset="0"/>
                <a:cs typeface="Times New Roman" panose="02020603050405020304" pitchFamily="18" charset="0"/>
              </a:rPr>
              <a:t>navigation.</a:t>
            </a:r>
            <a:endParaRPr lang="en-US" dirty="0" smtClean="0">
              <a:solidFill>
                <a:srgbClr val="333333"/>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rgbClr val="333333"/>
                </a:solidFill>
                <a:latin typeface="Times New Roman" panose="02020603050405020304" pitchFamily="18" charset="0"/>
                <a:cs typeface="Times New Roman" panose="02020603050405020304" pitchFamily="18" charset="0"/>
              </a:rPr>
              <a:t>Tongue drive </a:t>
            </a:r>
            <a:r>
              <a:rPr lang="en-US" dirty="0" smtClean="0">
                <a:solidFill>
                  <a:srgbClr val="333333"/>
                </a:solidFill>
                <a:latin typeface="Times New Roman" panose="02020603050405020304" pitchFamily="18" charset="0"/>
                <a:cs typeface="Times New Roman" panose="02020603050405020304" pitchFamily="18" charset="0"/>
              </a:rPr>
              <a:t>system (</a:t>
            </a:r>
            <a:r>
              <a:rPr lang="en-US" dirty="0">
                <a:solidFill>
                  <a:srgbClr val="333333"/>
                </a:solidFill>
                <a:latin typeface="Times New Roman" panose="02020603050405020304" pitchFamily="18" charset="0"/>
                <a:cs typeface="Times New Roman" panose="02020603050405020304" pitchFamily="18" charset="0"/>
              </a:rPr>
              <a:t>TDS) is to help people with severe disabilities </a:t>
            </a:r>
            <a:r>
              <a:rPr lang="en-US" dirty="0" smtClean="0">
                <a:solidFill>
                  <a:srgbClr val="333333"/>
                </a:solidFill>
                <a:latin typeface="Times New Roman" panose="02020603050405020304" pitchFamily="18" charset="0"/>
                <a:cs typeface="Times New Roman" panose="02020603050405020304" pitchFamily="18" charset="0"/>
              </a:rPr>
              <a:t>and provide them an independent life.</a:t>
            </a:r>
          </a:p>
          <a:p>
            <a:pPr algn="just">
              <a:buFont typeface="Wingdings" panose="05000000000000000000" pitchFamily="2" charset="2"/>
              <a:buChar char="Ø"/>
            </a:pPr>
            <a:r>
              <a:rPr lang="en-US" dirty="0" smtClean="0">
                <a:solidFill>
                  <a:srgbClr val="333333"/>
                </a:solidFill>
                <a:latin typeface="Times New Roman" panose="02020603050405020304" pitchFamily="18" charset="0"/>
                <a:cs typeface="Times New Roman" panose="02020603050405020304" pitchFamily="18" charset="0"/>
              </a:rPr>
              <a:t>The current </a:t>
            </a:r>
            <a:r>
              <a:rPr lang="en-US" dirty="0" smtClean="0">
                <a:solidFill>
                  <a:srgbClr val="333333"/>
                </a:solidFill>
                <a:latin typeface="Times New Roman" panose="02020603050405020304" pitchFamily="18" charset="0"/>
                <a:cs typeface="Times New Roman" panose="02020603050405020304" pitchFamily="18" charset="0"/>
              </a:rPr>
              <a:t>Tongue </a:t>
            </a:r>
            <a:r>
              <a:rPr lang="en-US" dirty="0" smtClean="0">
                <a:solidFill>
                  <a:srgbClr val="333333"/>
                </a:solidFill>
                <a:latin typeface="Times New Roman" panose="02020603050405020304" pitchFamily="18" charset="0"/>
                <a:cs typeface="Times New Roman" panose="02020603050405020304" pitchFamily="18" charset="0"/>
              </a:rPr>
              <a:t>Drive System </a:t>
            </a:r>
            <a:r>
              <a:rPr lang="en-US" dirty="0" smtClean="0">
                <a:solidFill>
                  <a:srgbClr val="333333"/>
                </a:solidFill>
                <a:latin typeface="Times New Roman" panose="02020603050405020304" pitchFamily="18" charset="0"/>
                <a:cs typeface="Times New Roman" panose="02020603050405020304" pitchFamily="18" charset="0"/>
              </a:rPr>
              <a:t>prototype consists of four </a:t>
            </a:r>
            <a:r>
              <a:rPr lang="en-US" dirty="0" smtClean="0">
                <a:solidFill>
                  <a:srgbClr val="333333"/>
                </a:solidFill>
                <a:latin typeface="Times New Roman" panose="02020603050405020304" pitchFamily="18" charset="0"/>
                <a:cs typeface="Times New Roman" panose="02020603050405020304" pitchFamily="18" charset="0"/>
              </a:rPr>
              <a:t>magneto-inductive </a:t>
            </a:r>
            <a:r>
              <a:rPr lang="en-US" dirty="0" smtClean="0">
                <a:solidFill>
                  <a:srgbClr val="333333"/>
                </a:solidFill>
                <a:latin typeface="Times New Roman" panose="02020603050405020304" pitchFamily="18" charset="0"/>
                <a:cs typeface="Times New Roman" panose="02020603050405020304" pitchFamily="18" charset="0"/>
              </a:rPr>
              <a:t>sensors mounted on a </a:t>
            </a:r>
            <a:r>
              <a:rPr lang="en-US" dirty="0" smtClean="0">
                <a:solidFill>
                  <a:srgbClr val="333333"/>
                </a:solidFill>
                <a:latin typeface="Times New Roman" panose="02020603050405020304" pitchFamily="18" charset="0"/>
                <a:cs typeface="Times New Roman" panose="02020603050405020304" pitchFamily="18" charset="0"/>
              </a:rPr>
              <a:t> helmet that </a:t>
            </a:r>
            <a:r>
              <a:rPr lang="en-US" dirty="0" smtClean="0">
                <a:solidFill>
                  <a:srgbClr val="333333"/>
                </a:solidFill>
                <a:latin typeface="Times New Roman" panose="02020603050405020304" pitchFamily="18" charset="0"/>
                <a:cs typeface="Times New Roman" panose="02020603050405020304" pitchFamily="18" charset="0"/>
              </a:rPr>
              <a:t>have been demonstrated.</a:t>
            </a:r>
          </a:p>
          <a:p>
            <a:pPr marL="0" indent="0" algn="just">
              <a:buNone/>
            </a:pPr>
            <a:endParaRPr lang="en-US" dirty="0"/>
          </a:p>
        </p:txBody>
      </p:sp>
    </p:spTree>
    <p:extLst>
      <p:ext uri="{BB962C8B-B14F-4D97-AF65-F5344CB8AC3E}">
        <p14:creationId xmlns:p14="http://schemas.microsoft.com/office/powerpoint/2010/main" val="148131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193184"/>
            <a:ext cx="10774251" cy="1249250"/>
          </a:xfrm>
        </p:spPr>
        <p:txBody>
          <a:bodyPr>
            <a:normAutofit fontScale="90000"/>
          </a:bodyPr>
          <a:lstStyle/>
          <a:p>
            <a:r>
              <a:rPr lang="en-IN" b="1" dirty="0" smtClean="0">
                <a:solidFill>
                  <a:srgbClr val="FF0000"/>
                </a:solidFill>
                <a:latin typeface="Times New Roman" pitchFamily="18" charset="0"/>
                <a:cs typeface="Times New Roman" pitchFamily="18" charset="0"/>
              </a:rPr>
              <a:t/>
            </a:r>
            <a:br>
              <a:rPr lang="en-IN" b="1" dirty="0" smtClean="0">
                <a:solidFill>
                  <a:srgbClr val="FF0000"/>
                </a:solidFill>
                <a:latin typeface="Times New Roman" pitchFamily="18" charset="0"/>
                <a:cs typeface="Times New Roman" pitchFamily="18" charset="0"/>
              </a:rPr>
            </a:br>
            <a:r>
              <a:rPr lang="en-IN" sz="4900" b="1" dirty="0" smtClean="0">
                <a:solidFill>
                  <a:srgbClr val="0070C0"/>
                </a:solidFill>
                <a:latin typeface="Algerian" panose="04020705040A02060702" pitchFamily="82" charset="0"/>
                <a:cs typeface="Times New Roman" pitchFamily="18" charset="0"/>
              </a:rPr>
              <a:t>PROPOSED SYSTEM</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a:xfrm>
            <a:off x="283335" y="1429555"/>
            <a:ext cx="11694017" cy="5280338"/>
          </a:xfrm>
        </p:spPr>
        <p:txBody>
          <a:bodyPr>
            <a:normAutofit fontScale="77500" lnSpcReduction="20000"/>
          </a:bodyPr>
          <a:lstStyle/>
          <a:p>
            <a:pPr algn="just">
              <a:lnSpc>
                <a:spcPct val="115000"/>
              </a:lnSpc>
              <a:spcAft>
                <a:spcPts val="1000"/>
              </a:spcAft>
              <a:buFont typeface="Wingdings" panose="05000000000000000000" pitchFamily="2" charset="2"/>
              <a:buChar char="Ø"/>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Tongue Drive system (TDS) is a tongue-operated unobtrusive wireless assistive technology, which can potentially provide people with severe disabilities.</a:t>
            </a:r>
          </a:p>
          <a:p>
            <a:pPr algn="just">
              <a:lnSpc>
                <a:spcPct val="115000"/>
              </a:lnSpc>
              <a:spcAft>
                <a:spcPts val="1000"/>
              </a:spcAft>
              <a:buFont typeface="Wingdings" panose="05000000000000000000" pitchFamily="2" charset="2"/>
              <a:buChar char="Ø"/>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It translates users intentions into control commands by detecting and classifying their voluntary tongue motion utilizing a small permanent magnet, secured on the tongue, and an array of magnetic sensors mounted on a headset outside the mouth and orthodontic brace inside.</a:t>
            </a:r>
          </a:p>
          <a:p>
            <a:pPr algn="just">
              <a:lnSpc>
                <a:spcPct val="115000"/>
              </a:lnSpc>
              <a:spcAft>
                <a:spcPts val="1000"/>
              </a:spcAft>
              <a:buFont typeface="Wingdings" panose="05000000000000000000" pitchFamily="2" charset="2"/>
              <a:buChar char="Ø"/>
              <a:tabLst>
                <a:tab pos="45720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We have developed customized interface circuitry and implemented four control strategies to drive a powered wheel chair (PWC) using an external TDS prototype.</a:t>
            </a:r>
          </a:p>
          <a:p>
            <a:pPr algn="just">
              <a:lnSpc>
                <a:spcPct val="115000"/>
              </a:lnSpc>
              <a:spcAft>
                <a:spcPts val="1000"/>
              </a:spcAft>
              <a:buFont typeface="Wingdings" panose="05000000000000000000" pitchFamily="2" charset="2"/>
              <a:buChar char="Ø"/>
              <a:tabLst>
                <a:tab pos="457200" algn="l"/>
              </a:tabLst>
            </a:pPr>
            <a:r>
              <a:rPr lang="en-US" dirty="0" smtClean="0">
                <a:latin typeface="Times New Roman" panose="02020603050405020304" pitchFamily="18" charset="0"/>
                <a:ea typeface="Calibri" panose="020F0502020204030204" pitchFamily="34" charset="0"/>
              </a:rPr>
              <a:t>This Project consists of two Microcontroller Units, Wheel chair and Hall Effect sensors and wireless communication through RF. Wheel chair is made up of High torque Geared DC Motors, the Motors Directions can be changed through the set of instructions given </a:t>
            </a:r>
            <a:r>
              <a:rPr lang="en-US" dirty="0" smtClean="0">
                <a:latin typeface="Times New Roman" panose="02020603050405020304" pitchFamily="18" charset="0"/>
                <a:ea typeface="Calibri" panose="020F0502020204030204" pitchFamily="34" charset="0"/>
              </a:rPr>
              <a:t>from the microcontroller and </a:t>
            </a:r>
            <a:r>
              <a:rPr lang="en-US" dirty="0" smtClean="0">
                <a:latin typeface="Times New Roman" panose="02020603050405020304" pitchFamily="18" charset="0"/>
                <a:ea typeface="Calibri" panose="020F0502020204030204" pitchFamily="34" charset="0"/>
              </a:rPr>
              <a:t>the action of these Instructions is already loaded into the Microcontroller using Embedded C programming.</a:t>
            </a:r>
            <a:endParaRPr lang="en-IN" b="1" dirty="0" smtClean="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3147560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Algerian" panose="04020705040A02060702" pitchFamily="82" charset="0"/>
              </a:rPr>
              <a:t>Block Diagram</a:t>
            </a:r>
            <a:endParaRPr lang="en-US" dirty="0">
              <a:solidFill>
                <a:srgbClr val="0070C0"/>
              </a:solidFill>
              <a:latin typeface="Algerian" panose="04020705040A02060702" pitchFamily="82" charset="0"/>
            </a:endParaRPr>
          </a:p>
        </p:txBody>
      </p:sp>
      <p:pic>
        <p:nvPicPr>
          <p:cNvPr id="2101" name="Content Placeholder 2100"/>
          <p:cNvPicPr>
            <a:picLocks noGrp="1" noChangeAspect="1"/>
          </p:cNvPicPr>
          <p:nvPr>
            <p:ph idx="1"/>
          </p:nvPr>
        </p:nvPicPr>
        <p:blipFill rotWithShape="1">
          <a:blip r:embed="rId2">
            <a:extLst>
              <a:ext uri="{28A0092B-C50C-407E-A947-70E740481C1C}">
                <a14:useLocalDpi xmlns:a14="http://schemas.microsoft.com/office/drawing/2010/main" val="0"/>
              </a:ext>
            </a:extLst>
          </a:blip>
          <a:srcRect t="10380"/>
          <a:stretch/>
        </p:blipFill>
        <p:spPr>
          <a:xfrm>
            <a:off x="5866246" y="1545465"/>
            <a:ext cx="6235602" cy="4893972"/>
          </a:xfrm>
        </p:spPr>
      </p:pic>
      <p:pic>
        <p:nvPicPr>
          <p:cNvPr id="2102" name="Picture 2101"/>
          <p:cNvPicPr>
            <a:picLocks noChangeAspect="1"/>
          </p:cNvPicPr>
          <p:nvPr/>
        </p:nvPicPr>
        <p:blipFill rotWithShape="1">
          <a:blip r:embed="rId3">
            <a:extLst>
              <a:ext uri="{28A0092B-C50C-407E-A947-70E740481C1C}">
                <a14:useLocalDpi xmlns:a14="http://schemas.microsoft.com/office/drawing/2010/main" val="0"/>
              </a:ext>
            </a:extLst>
          </a:blip>
          <a:srcRect t="14070" b="-1"/>
          <a:stretch/>
        </p:blipFill>
        <p:spPr>
          <a:xfrm>
            <a:off x="289764" y="1609858"/>
            <a:ext cx="5686290" cy="4893973"/>
          </a:xfrm>
          <a:prstGeom prst="rect">
            <a:avLst/>
          </a:prstGeom>
        </p:spPr>
      </p:pic>
      <p:sp>
        <p:nvSpPr>
          <p:cNvPr id="5" name="TextBox 4"/>
          <p:cNvSpPr txBox="1"/>
          <p:nvPr/>
        </p:nvSpPr>
        <p:spPr>
          <a:xfrm>
            <a:off x="2859108" y="4121240"/>
            <a:ext cx="862886" cy="307777"/>
          </a:xfrm>
          <a:prstGeom prst="rect">
            <a:avLst/>
          </a:prstGeom>
          <a:noFill/>
        </p:spPr>
        <p:txBody>
          <a:bodyPr wrap="square" rtlCol="0">
            <a:spAutoFit/>
          </a:bodyPr>
          <a:lstStyle/>
          <a:p>
            <a:r>
              <a:rPr lang="en-US" sz="1400" b="1" dirty="0" smtClean="0">
                <a:latin typeface="Adobe Gothic Std B" panose="020B0800000000000000" pitchFamily="34" charset="-128"/>
                <a:ea typeface="Adobe Gothic Std B" panose="020B0800000000000000" pitchFamily="34" charset="-128"/>
              </a:rPr>
              <a:t>80C51</a:t>
            </a:r>
            <a:endParaRPr lang="en-US" sz="1400" b="1" dirty="0">
              <a:latin typeface="Adobe Gothic Std B" panose="020B0800000000000000" pitchFamily="34" charset="-128"/>
              <a:ea typeface="Adobe Gothic Std B" panose="020B0800000000000000" pitchFamily="34" charset="-128"/>
            </a:endParaRPr>
          </a:p>
        </p:txBody>
      </p:sp>
      <p:sp>
        <p:nvSpPr>
          <p:cNvPr id="7" name="TextBox 6"/>
          <p:cNvSpPr txBox="1"/>
          <p:nvPr/>
        </p:nvSpPr>
        <p:spPr>
          <a:xfrm>
            <a:off x="8706120" y="3825025"/>
            <a:ext cx="772731" cy="307777"/>
          </a:xfrm>
          <a:prstGeom prst="rect">
            <a:avLst/>
          </a:prstGeom>
          <a:noFill/>
        </p:spPr>
        <p:txBody>
          <a:bodyPr wrap="square" rtlCol="0">
            <a:spAutoFit/>
          </a:bodyPr>
          <a:lstStyle/>
          <a:p>
            <a:r>
              <a:rPr lang="en-US" sz="1400" b="1" dirty="0" smtClean="0">
                <a:latin typeface="Adobe Gothic Std B" panose="020B0800000000000000" pitchFamily="34" charset="-128"/>
                <a:ea typeface="Adobe Gothic Std B" panose="020B0800000000000000" pitchFamily="34" charset="-128"/>
              </a:rPr>
              <a:t>80C51</a:t>
            </a:r>
            <a:endParaRPr lang="en-US" sz="1400" b="1"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09467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146184"/>
            <a:ext cx="10515600" cy="1325563"/>
          </a:xfrm>
        </p:spPr>
        <p:txBody>
          <a:bodyPr/>
          <a:lstStyle/>
          <a:p>
            <a:pPr algn="just"/>
            <a:r>
              <a:rPr lang="en-US" dirty="0" smtClean="0">
                <a:solidFill>
                  <a:srgbClr val="0070C0"/>
                </a:solidFill>
                <a:latin typeface="Algerian" panose="04020705040A02060702" pitchFamily="82" charset="0"/>
                <a:ea typeface="Adobe Gothic Std B" panose="020B0800000000000000" pitchFamily="34" charset="-128"/>
              </a:rPr>
              <a:t>Transmitter &amp; Receiver</a:t>
            </a:r>
            <a:endParaRPr lang="en-US" dirty="0">
              <a:solidFill>
                <a:srgbClr val="0070C0"/>
              </a:solidFill>
              <a:latin typeface="Algerian" panose="04020705040A02060702" pitchFamily="82" charset="0"/>
              <a:ea typeface="Adobe Gothic Std B" panose="020B0800000000000000" pitchFamily="34" charset="-128"/>
            </a:endParaRPr>
          </a:p>
        </p:txBody>
      </p:sp>
      <p:sp>
        <p:nvSpPr>
          <p:cNvPr id="3" name="Content Placeholder 2"/>
          <p:cNvSpPr>
            <a:spLocks noGrp="1"/>
          </p:cNvSpPr>
          <p:nvPr>
            <p:ph idx="1"/>
          </p:nvPr>
        </p:nvSpPr>
        <p:spPr>
          <a:xfrm>
            <a:off x="540913" y="1378040"/>
            <a:ext cx="11011436" cy="5383368"/>
          </a:xfrm>
        </p:spPr>
        <p:txBody>
          <a:bodyPr>
            <a:normAutofit fontScale="92500" lnSpcReduction="20000"/>
          </a:bodyPr>
          <a:lstStyle/>
          <a:p>
            <a:pPr algn="just">
              <a:buFont typeface="Wingdings" panose="05000000000000000000" pitchFamily="2" charset="2"/>
              <a:buChar char="Ø"/>
            </a:pPr>
            <a:r>
              <a:rPr lang="en-US" dirty="0" smtClean="0"/>
              <a:t>The control system consists of Hall Effect sensors and Microcontroller.</a:t>
            </a:r>
          </a:p>
          <a:p>
            <a:pPr algn="just">
              <a:buFont typeface="Wingdings" panose="05000000000000000000" pitchFamily="2" charset="2"/>
              <a:buChar char="Ø"/>
            </a:pPr>
            <a:r>
              <a:rPr lang="en-US" dirty="0" smtClean="0"/>
              <a:t> </a:t>
            </a:r>
            <a:r>
              <a:rPr lang="en-US" dirty="0"/>
              <a:t>Microcontroller collects data from the </a:t>
            </a:r>
            <a:r>
              <a:rPr lang="en-US" dirty="0" smtClean="0"/>
              <a:t>sensors </a:t>
            </a:r>
            <a:r>
              <a:rPr lang="en-US" dirty="0"/>
              <a:t>and </a:t>
            </a:r>
            <a:r>
              <a:rPr lang="en-US" dirty="0" smtClean="0"/>
              <a:t>transmits to </a:t>
            </a:r>
            <a:r>
              <a:rPr lang="en-US" dirty="0"/>
              <a:t>the encoded data through the RF transmitter. </a:t>
            </a:r>
            <a:endParaRPr lang="en-US" dirty="0" smtClean="0"/>
          </a:p>
          <a:p>
            <a:pPr algn="just">
              <a:buFont typeface="Wingdings" panose="05000000000000000000" pitchFamily="2" charset="2"/>
              <a:buChar char="Ø"/>
            </a:pPr>
            <a:r>
              <a:rPr lang="en-US" dirty="0" smtClean="0"/>
              <a:t>At </a:t>
            </a:r>
            <a:r>
              <a:rPr lang="en-US" dirty="0"/>
              <a:t>receiver end RF receiver receives the data through the decoder and fed as input to the </a:t>
            </a:r>
            <a:r>
              <a:rPr lang="en-US" dirty="0" smtClean="0"/>
              <a:t>microcontroller</a:t>
            </a:r>
            <a:r>
              <a:rPr lang="en-US" dirty="0"/>
              <a:t>. </a:t>
            </a:r>
            <a:endParaRPr lang="en-US" dirty="0" smtClean="0"/>
          </a:p>
          <a:p>
            <a:pPr algn="just">
              <a:buFont typeface="Wingdings" panose="05000000000000000000" pitchFamily="2" charset="2"/>
              <a:buChar char="Ø"/>
            </a:pPr>
            <a:r>
              <a:rPr lang="en-US" dirty="0" smtClean="0"/>
              <a:t>The </a:t>
            </a:r>
            <a:r>
              <a:rPr lang="en-US" dirty="0"/>
              <a:t>controller performs the corresponding actions </a:t>
            </a:r>
            <a:r>
              <a:rPr lang="en-US" dirty="0" smtClean="0"/>
              <a:t>(i.e.) </a:t>
            </a:r>
            <a:r>
              <a:rPr lang="en-US" dirty="0"/>
              <a:t>wheel chair movement.</a:t>
            </a:r>
          </a:p>
          <a:p>
            <a:pPr algn="just">
              <a:buFont typeface="Wingdings" panose="05000000000000000000" pitchFamily="2" charset="2"/>
              <a:buChar char="Ø"/>
            </a:pPr>
            <a:r>
              <a:rPr lang="en-US" dirty="0" smtClean="0"/>
              <a:t>This </a:t>
            </a:r>
            <a:r>
              <a:rPr lang="en-US" dirty="0"/>
              <a:t>Project consists of two Microcontroller Units, Wheel chair and Hall Effect sensor and wireless communication through RF. </a:t>
            </a:r>
            <a:endParaRPr lang="en-US" dirty="0" smtClean="0"/>
          </a:p>
          <a:p>
            <a:pPr algn="just">
              <a:buFont typeface="Wingdings" panose="05000000000000000000" pitchFamily="2" charset="2"/>
              <a:buChar char="Ø"/>
            </a:pPr>
            <a:r>
              <a:rPr lang="en-US" dirty="0" smtClean="0"/>
              <a:t>Wheel </a:t>
            </a:r>
            <a:r>
              <a:rPr lang="en-US" dirty="0"/>
              <a:t>chair is made up of High torque Geared DC Motors, the </a:t>
            </a:r>
            <a:r>
              <a:rPr lang="en-US" dirty="0" smtClean="0"/>
              <a:t>Motor </a:t>
            </a:r>
            <a:r>
              <a:rPr lang="en-US" dirty="0"/>
              <a:t>Directions can be changed through the set of instructions given from the Hall Effect sensor and the action of these Instructions is already loaded into the Microcontroller using Embedded C programming. </a:t>
            </a:r>
            <a:endParaRPr lang="en-US" dirty="0" smtClean="0"/>
          </a:p>
          <a:p>
            <a:pPr algn="just">
              <a:buFont typeface="Wingdings" panose="05000000000000000000" pitchFamily="2" charset="2"/>
              <a:buChar char="Ø"/>
            </a:pPr>
            <a:r>
              <a:rPr lang="en-US" dirty="0" smtClean="0"/>
              <a:t>The </a:t>
            </a:r>
            <a:r>
              <a:rPr lang="en-US" dirty="0"/>
              <a:t>RF receiver provides the information to the microcontroller </a:t>
            </a:r>
            <a:r>
              <a:rPr lang="en-US" dirty="0" smtClean="0"/>
              <a:t>from </a:t>
            </a:r>
            <a:r>
              <a:rPr lang="en-US" dirty="0"/>
              <a:t>RF transmitter and the controller judges whether the instruction is </a:t>
            </a:r>
            <a:r>
              <a:rPr lang="en-US" dirty="0" smtClean="0"/>
              <a:t>right or </a:t>
            </a:r>
            <a:r>
              <a:rPr lang="en-US" dirty="0"/>
              <a:t>left movement based on the tongue movement and controls the direction.</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25352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7"/>
            <a:ext cx="10515600" cy="1325563"/>
          </a:xfrm>
        </p:spPr>
        <p:txBody>
          <a:bodyPr/>
          <a:lstStyle/>
          <a:p>
            <a:r>
              <a:rPr lang="en-US" dirty="0" err="1" smtClean="0">
                <a:solidFill>
                  <a:srgbClr val="0070C0"/>
                </a:solidFill>
                <a:latin typeface="Algerian" panose="04020705040A02060702" pitchFamily="82" charset="0"/>
              </a:rPr>
              <a:t>Softwares</a:t>
            </a:r>
            <a:r>
              <a:rPr lang="en-US" dirty="0" smtClean="0">
                <a:solidFill>
                  <a:srgbClr val="0070C0"/>
                </a:solidFill>
                <a:latin typeface="Algerian" panose="04020705040A02060702" pitchFamily="82" charset="0"/>
              </a:rPr>
              <a:t>  used</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err="1" smtClean="0"/>
              <a:t>Keil</a:t>
            </a:r>
            <a:r>
              <a:rPr lang="en-US" dirty="0" smtClean="0"/>
              <a:t> µ Vision5 software for embedded C programming</a:t>
            </a:r>
            <a:r>
              <a:rPr lang="en-US" dirty="0" smtClean="0"/>
              <a:t>.</a:t>
            </a:r>
            <a:endParaRPr lang="en-US" dirty="0" smtClean="0"/>
          </a:p>
          <a:p>
            <a:pPr marL="0" indent="0" algn="just">
              <a:buNone/>
            </a:pPr>
            <a:endParaRPr lang="en-US" dirty="0"/>
          </a:p>
        </p:txBody>
      </p:sp>
    </p:spTree>
    <p:extLst>
      <p:ext uri="{BB962C8B-B14F-4D97-AF65-F5344CB8AC3E}">
        <p14:creationId xmlns:p14="http://schemas.microsoft.com/office/powerpoint/2010/main" val="2041483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latin typeface="Algerian" panose="04020705040A02060702" pitchFamily="82" charset="0"/>
              </a:rPr>
              <a:t>HardwareS</a:t>
            </a:r>
            <a:r>
              <a:rPr lang="en-US" dirty="0" smtClean="0">
                <a:solidFill>
                  <a:srgbClr val="0070C0"/>
                </a:solidFill>
                <a:latin typeface="Algerian" panose="04020705040A02060702" pitchFamily="82" charset="0"/>
              </a:rPr>
              <a:t> Used</a:t>
            </a:r>
            <a:endParaRPr lang="en-US" dirty="0">
              <a:solidFill>
                <a:srgbClr val="0070C0"/>
              </a:solidFill>
              <a:latin typeface="Algerian" panose="04020705040A02060702" pitchFamily="82"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Regulated Power Supply</a:t>
            </a:r>
          </a:p>
          <a:p>
            <a:pPr lvl="0">
              <a:buFont typeface="Wingdings" panose="05000000000000000000" pitchFamily="2" charset="2"/>
              <a:buChar char="Ø"/>
            </a:pPr>
            <a:r>
              <a:rPr lang="en-US" dirty="0"/>
              <a:t>Hall Effect </a:t>
            </a:r>
            <a:r>
              <a:rPr lang="en-US" dirty="0" smtClean="0"/>
              <a:t>Sensors</a:t>
            </a:r>
            <a:endParaRPr lang="en-US" dirty="0"/>
          </a:p>
          <a:p>
            <a:pPr lvl="0">
              <a:buFont typeface="Wingdings" panose="05000000000000000000" pitchFamily="2" charset="2"/>
              <a:buChar char="Ø"/>
            </a:pPr>
            <a:r>
              <a:rPr lang="en-US" dirty="0"/>
              <a:t>Microcontroller</a:t>
            </a:r>
          </a:p>
          <a:p>
            <a:pPr lvl="0">
              <a:buFont typeface="Wingdings" panose="05000000000000000000" pitchFamily="2" charset="2"/>
              <a:buChar char="Ø"/>
            </a:pPr>
            <a:r>
              <a:rPr lang="en-US" dirty="0"/>
              <a:t>RF Transmitter</a:t>
            </a:r>
          </a:p>
          <a:p>
            <a:pPr lvl="0">
              <a:buFont typeface="Wingdings" panose="05000000000000000000" pitchFamily="2" charset="2"/>
              <a:buChar char="Ø"/>
            </a:pPr>
            <a:r>
              <a:rPr lang="en-US" dirty="0"/>
              <a:t>RF Receiver</a:t>
            </a:r>
          </a:p>
          <a:p>
            <a:pPr lvl="0">
              <a:buFont typeface="Wingdings" panose="05000000000000000000" pitchFamily="2" charset="2"/>
              <a:buChar char="Ø"/>
            </a:pPr>
            <a:r>
              <a:rPr lang="en-US" dirty="0"/>
              <a:t>Motor driver</a:t>
            </a:r>
          </a:p>
          <a:p>
            <a:pPr lvl="0">
              <a:buFont typeface="Wingdings" panose="05000000000000000000" pitchFamily="2" charset="2"/>
              <a:buChar char="Ø"/>
            </a:pPr>
            <a:r>
              <a:rPr lang="en-US" dirty="0"/>
              <a:t>High Torque Geared DC Motors</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198635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TotalTime>
  <Words>2348</Words>
  <Application>Microsoft Office PowerPoint</Application>
  <PresentationFormat>Widescreen</PresentationFormat>
  <Paragraphs>164</Paragraphs>
  <Slides>32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Adobe Gothic Std B</vt:lpstr>
      <vt:lpstr>宋体</vt:lpstr>
      <vt:lpstr>Algerian</vt:lpstr>
      <vt:lpstr>Arial</vt:lpstr>
      <vt:lpstr>Bahnschrift SemiBold SemiConden</vt:lpstr>
      <vt:lpstr>Calibri</vt:lpstr>
      <vt:lpstr>Calibri Light</vt:lpstr>
      <vt:lpstr>Source Sans Pro Black</vt:lpstr>
      <vt:lpstr>Times New Roman</vt:lpstr>
      <vt:lpstr>Wingdings</vt:lpstr>
      <vt:lpstr>Office Theme</vt:lpstr>
      <vt:lpstr>WHEELCHAIR MOVEMENT CONTROL  WITH TONGUE DRIVE ASSISTIVE TECHNOLOGY USING IOT</vt:lpstr>
      <vt:lpstr>ABSTRACT</vt:lpstr>
      <vt:lpstr>INTRODUCTION</vt:lpstr>
      <vt:lpstr> EXISTING SYSTEM </vt:lpstr>
      <vt:lpstr> PROPOSED SYSTEM </vt:lpstr>
      <vt:lpstr>Block Diagram</vt:lpstr>
      <vt:lpstr>Transmitter &amp; Receiver</vt:lpstr>
      <vt:lpstr>Softwares  used</vt:lpstr>
      <vt:lpstr>HardwareS Used</vt:lpstr>
      <vt:lpstr>Power Supply</vt:lpstr>
      <vt:lpstr>Power Supply</vt:lpstr>
      <vt:lpstr> Features  </vt:lpstr>
      <vt:lpstr> L293D MOTOR DRIVE </vt:lpstr>
      <vt:lpstr>Features  </vt:lpstr>
      <vt:lpstr>MOTOR DRIVER CIRCUIT</vt:lpstr>
      <vt:lpstr>MOTORS </vt:lpstr>
      <vt:lpstr>MOTORS</vt:lpstr>
      <vt:lpstr>Microcontroller</vt:lpstr>
      <vt:lpstr>Block Diagram of Microcontroller</vt:lpstr>
      <vt:lpstr> Features </vt:lpstr>
      <vt:lpstr>List Of Modules</vt:lpstr>
      <vt:lpstr>Functioning of Internet of Things (IOT) </vt:lpstr>
      <vt:lpstr>Functioning of Internet of Things (IOT) </vt:lpstr>
      <vt:lpstr>FUTURE VISION OF INTERNET OF THINGS </vt:lpstr>
      <vt:lpstr>Three Main Visions of internet of things</vt:lpstr>
      <vt:lpstr>Things Oriented Vision </vt:lpstr>
      <vt:lpstr>Internet Oriented Vision</vt:lpstr>
      <vt:lpstr>Semantic Oriented Vision</vt:lpstr>
      <vt:lpstr>Communication Mechanism</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CONTROL OF POWERED WHEEL CHAIRS WITH TONGUE MOTION USING TONGUE DRIVE ASSISTIVE TECHNOLOGY USING IOT</dc:title>
  <dc:creator>Windows User</dc:creator>
  <cp:lastModifiedBy>Windows User</cp:lastModifiedBy>
  <cp:revision>121</cp:revision>
  <dcterms:created xsi:type="dcterms:W3CDTF">2022-06-10T03:57:35Z</dcterms:created>
  <dcterms:modified xsi:type="dcterms:W3CDTF">2022-06-18T06:06:26Z</dcterms:modified>
</cp:coreProperties>
</file>