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Key aspects of a paragraph:</a:t>
            </a:r>
          </a:p>
          <a:p>
            <a:pPr>
              <a:defRPr sz="2000"/>
            </a:pPr>
            <a:r>
              <a:t>• Single Topic: Each paragraph should focus on a specific idea</a:t>
            </a:r>
          </a:p>
          <a:p>
            <a:pPr>
              <a:defRPr sz="2000"/>
            </a:pPr>
            <a:r>
              <a:t>  or topic.</a:t>
            </a:r>
          </a:p>
          <a:p>
            <a:pPr>
              <a:defRPr sz="2000"/>
            </a:pPr>
            <a:r>
              <a:t>• Coherence: Sentences within a paragraph should be logically</a:t>
            </a:r>
          </a:p>
          <a:p>
            <a:pPr>
              <a:defRPr sz="2000"/>
            </a:pPr>
            <a:r>
              <a:t>  connected and flow smoothly from one to the next.</a:t>
            </a:r>
          </a:p>
          <a:p>
            <a:pPr>
              <a:defRPr sz="2000"/>
            </a:pPr>
            <a:r>
              <a:t>• Unity: All sentences in a paragraph should support and</a:t>
            </a:r>
          </a:p>
          <a:p>
            <a:pPr>
              <a:defRPr sz="2000"/>
            </a:pPr>
            <a:r>
              <a:t>  develop the main idea.</a:t>
            </a:r>
          </a:p>
          <a:p>
            <a:pPr>
              <a:defRPr sz="2000"/>
            </a:pPr>
            <a:r>
              <a:t>• Indentation: A paragraph typically begins with an</a:t>
            </a:r>
          </a:p>
          <a:p>
            <a:pPr>
              <a:defRPr sz="2000"/>
            </a:pPr>
            <a:r>
              <a:t>  indentation (a blank space at the beginning of the first</a:t>
            </a:r>
          </a:p>
          <a:p>
            <a:pPr>
              <a:defRPr sz="2000"/>
            </a:pPr>
            <a:r>
              <a:t>  line).</a:t>
            </a:r>
          </a:p>
        </p:txBody>
      </p:sp>
      <p:pic>
        <p:nvPicPr>
          <p:cNvPr id="7" name="Picture 6" descr="127_0_0_1_20250630_125229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4572000"/>
            <a:ext cx="1828800" cy="1828800"/>
          </a:xfrm>
          <a:prstGeom prst="rect">
            <a:avLst/>
          </a:prstGeom>
        </p:spPr>
      </p:pic>
    </p:spTree>
  </p:cSld>
  <p:clrMapOvr>
    <a:masterClrMapping/>
  </p:clrMapOvr>
  <p:transition transition="fade"/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371600"/>
            <a:ext cx="530352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• Topic Sentence: Often, a paragraph will have a topic</a:t>
            </a:r>
          </a:p>
          <a:p>
            <a:pPr>
              <a:defRPr sz="2000"/>
            </a:pPr>
            <a:r>
              <a:t>  sentence that introduces the main idea.</a:t>
            </a:r>
          </a:p>
          <a:p>
            <a:pPr>
              <a:defRPr sz="2000"/>
            </a:pPr>
            <a:r>
              <a:t>• Supporting Sentences: Other sentences in the paragraph</a:t>
            </a:r>
          </a:p>
          <a:p>
            <a:pPr>
              <a:defRPr sz="2000"/>
            </a:pPr>
            <a:r>
              <a:t>  provide evidence, details, examples, or explanations that</a:t>
            </a:r>
          </a:p>
          <a:p>
            <a:pPr>
              <a:defRPr sz="2000"/>
            </a:pPr>
            <a:r>
              <a:t>  support the topic sentence.</a:t>
            </a:r>
          </a:p>
          <a:p>
            <a:pPr>
              <a:defRPr sz="2000"/>
            </a:pPr>
            <a:r>
              <a:t>• Concluding Sentence: A concluding sentence may summarize the</a:t>
            </a:r>
          </a:p>
          <a:p>
            <a:pPr>
              <a:defRPr sz="2000"/>
            </a:pPr>
            <a:r>
              <a:t>  main point or transition to the next paragraph.</a:t>
            </a:r>
          </a:p>
          <a:p>
            <a:pPr>
              <a:defRPr sz="2000"/>
            </a:pPr>
            <a:r>
              <a:t>• Length: While there's no strict rule, paragraphs usually</a:t>
            </a:r>
          </a:p>
          <a:p>
            <a:pPr>
              <a:defRPr sz="2000"/>
            </a:pPr>
            <a:r>
              <a:t>  consist of several sentences, but can vary in length</a:t>
            </a:r>
          </a:p>
          <a:p>
            <a:pPr>
              <a:defRPr sz="2000"/>
            </a:pPr>
            <a:r>
              <a:t>  depending on the writing style and complexity of the topic.</a:t>
            </a:r>
          </a:p>
        </p:txBody>
      </p:sp>
    </p:spTree>
  </p:cSld>
  <p:clrMapOvr>
    <a:masterClrMapping/>
  </p:clrMapOvr>
  <p:transition transition="fade"/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https://sites.google.com/view/cit-placement-cell/home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3</a:t>
            </a:r>
          </a:p>
        </p:txBody>
      </p:sp>
    </p:spTree>
  </p:cSld>
  <p:clrMapOvr>
    <a:masterClrMapping/>
  </p:clrMapOvr>
  <p:transition transition="fade"/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274320" y="9144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Auto-generated PPT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0" y="612648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4</a:t>
            </a:r>
          </a:p>
        </p:txBody>
      </p:sp>
    </p:spTree>
  </p:cSld>
  <p:clrMapOvr>
    <a:masterClrMapping/>
  </p:clrMapOvr>
  <p:transition transition="fade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