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F8F9FA"/>
        </a:solidFill>
        <a:effectLst/>
      </p:bgPr>
    </p:bg>
    <p:spTree>
      <p:nvGrpSpPr>
        <p:cNvPr id="1" name=""/>
        <p:cNvGrpSpPr/>
        <p:nvPr/>
      </p:nvGrpSpPr>
      <p:grpSpPr/>
      <p:sp>
        <p:nvSpPr>
          <p:cNvPr id="2" name="Title 1"/>
          <p:cNvSpPr>
            <a:spLocks noGrp="1"/>
          </p:cNvSpPr>
          <p:nvPr>
            <p:ph type="ctrTitle"/>
          </p:nvPr>
        </p:nvSpPr>
        <p:spPr/>
        <p:txBody>
          <a:bodyPr/>
          <a:lstStyle/>
          <a:p>
            <a:pPr algn="ctr">
              <a:defRPr sz="3600" b="1">
                <a:solidFill>
                  <a:srgbClr val="191970"/>
                </a:solidFill>
              </a:defRPr>
            </a:pPr>
            <a:r>
              <a:t>Thorogood Learning Challenges Also Client</a:t>
            </a:r>
          </a:p>
        </p:txBody>
      </p:sp>
      <p:sp>
        <p:nvSpPr>
          <p:cNvPr id="3" name="Subtitle 2"/>
          <p:cNvSpPr>
            <a:spLocks noGrp="1"/>
          </p:cNvSpPr>
          <p:nvPr>
            <p:ph type="subTitle" idx="1"/>
          </p:nvPr>
        </p:nvSpPr>
        <p:spPr/>
        <p:txBody>
          <a:bodyPr/>
          <a:lstStyle/>
          <a:p>
            <a:pPr algn="ctr">
              <a:defRPr sz="2400">
                <a:solidFill>
                  <a:srgbClr val="4682B4"/>
                </a:solidFill>
              </a:defRPr>
            </a:pPr>
            <a:r>
              <a:t>AI-Generated Presentation</a:t>
            </a:r>
          </a:p>
        </p:txBody>
      </p:sp>
      <p:sp>
        <p:nvSpPr>
          <p:cNvPr id="4" name="TextBox 3"/>
          <p:cNvSpPr txBox="1"/>
          <p:nvPr/>
        </p:nvSpPr>
        <p:spPr>
          <a:xfrm>
            <a:off x="6858000" y="5943600"/>
            <a:ext cx="2286000" cy="731520"/>
          </a:xfrm>
          <a:prstGeom prst="rect">
            <a:avLst/>
          </a:prstGeom>
          <a:noFill/>
        </p:spPr>
        <p:txBody>
          <a:bodyPr wrap="none">
            <a:spAutoFit/>
          </a:bodyPr>
          <a:lstStyle/>
          <a:p>
            <a:pPr algn="r">
              <a:defRPr sz="1200">
                <a:solidFill>
                  <a:srgbClr val="646464"/>
                </a:solidFill>
              </a:defRPr>
            </a:pPr>
            <a:r>
              <a:t>Generated by: test</a:t>
            </a:r>
          </a:p>
          <a:p>
            <a:r>
              <a:t>July 09, 2025</a:t>
            </a:r>
          </a:p>
        </p:txBody>
      </p:sp>
    </p:spTree>
  </p:cSld>
  <p:clrMapOvr>
    <a:masterClrMapping/>
  </p:clrMapOvr>
  <p:transition>
    <p:fade/>
  </p:transition>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F8F9FA"/>
        </a:solidFill>
        <a:effectLst/>
      </p:bgPr>
    </p:bg>
    <p:spTree>
      <p:nvGrpSpPr>
        <p:cNvPr id="1" name=""/>
        <p:cNvGrpSpPr/>
        <p:nvPr/>
      </p:nvGrpSpPr>
      <p:grpSpPr/>
      <p:sp>
        <p:nvSpPr>
          <p:cNvPr id="2" name="Title 1"/>
          <p:cNvSpPr>
            <a:spLocks noGrp="1"/>
          </p:cNvSpPr>
          <p:nvPr>
            <p:ph type="title"/>
          </p:nvPr>
        </p:nvSpPr>
        <p:spPr/>
        <p:txBody>
          <a:bodyPr/>
          <a:lstStyle/>
          <a:p>
            <a:pPr>
              <a:defRPr sz="2800" b="1">
                <a:solidFill>
                  <a:srgbClr val="191970"/>
                </a:solidFill>
              </a:defRPr>
            </a:pPr>
            <a:r>
              <a:t>Thorogood Learning Challenges Also</a:t>
            </a:r>
          </a:p>
        </p:txBody>
      </p:sp>
      <p:sp>
        <p:nvSpPr>
          <p:cNvPr id="3" name="Content Placeholder 2"/>
          <p:cNvSpPr>
            <a:spLocks noGrp="1"/>
          </p:cNvSpPr>
          <p:nvPr>
            <p:ph idx="1"/>
          </p:nvPr>
        </p:nvSpPr>
        <p:spPr/>
        <p:txBody>
          <a:bodyPr/>
          <a:lstStyle/>
          <a:p>
            <a:pPr>
              <a:spcAft>
                <a:spcPts val="1200"/>
              </a:spcAft>
              <a:defRPr sz="2000">
                <a:solidFill>
                  <a:srgbClr val="323232"/>
                </a:solidFill>
              </a:defRPr>
            </a:pPr>
            <a:r>
              <a:t>Thorogood speaks to me as an organization that not only maintains technical superiority but also encourages a culture of collaboration, ongoing learning, and clientfocused problemsolving.</a:t>
            </a:r>
          </a:p>
          <a:p>
            <a:pPr>
              <a:spcAft>
                <a:spcPts val="1200"/>
              </a:spcAft>
              <a:defRPr sz="2000">
                <a:solidFill>
                  <a:srgbClr val="323232"/>
                </a:solidFill>
              </a:defRPr>
            </a:pPr>
            <a:r>
              <a:t>Based on my research, it is evident that Thorogoods extensive global presence, varied client base, and dedication to employee development and mentoringa priority for the firm, particularly for new hiresresults in a supportive, welcoming, and developmentbased work environment.</a:t>
            </a:r>
          </a:p>
          <a:p>
            <a:pPr>
              <a:spcAft>
                <a:spcPts val="1200"/>
              </a:spcAft>
              <a:defRPr sz="2000">
                <a:solidFill>
                  <a:srgbClr val="323232"/>
                </a:solidFill>
              </a:defRPr>
            </a:pPr>
            <a:r>
              <a:t>At Thorogood, I anticipate encountering challenges such as learning new technology and tools, discovering industryspecific requirements, and handling intricate client relationships.</a:t>
            </a:r>
          </a:p>
        </p:txBody>
      </p:sp>
      <p:sp>
        <p:nvSpPr>
          <p:cNvPr id="4" name="TextBox 3"/>
          <p:cNvSpPr txBox="1"/>
          <p:nvPr/>
        </p:nvSpPr>
        <p:spPr>
          <a:xfrm>
            <a:off x="457200" y="182880"/>
            <a:ext cx="8229600" cy="365760"/>
          </a:xfrm>
          <a:prstGeom prst="rect">
            <a:avLst/>
          </a:prstGeom>
          <a:noFill/>
        </p:spPr>
        <p:txBody>
          <a:bodyPr wrap="none">
            <a:spAutoFit/>
          </a:bodyPr>
          <a:lstStyle/>
          <a:p>
            <a:pPr algn="ctr">
              <a:defRPr sz="1400" b="1">
                <a:solidFill>
                  <a:srgbClr val="4682B4"/>
                </a:solidFill>
              </a:defRPr>
            </a:pPr>
            <a:r>
              <a:t>Auto-Generated Presentation</a:t>
            </a:r>
          </a:p>
        </p:txBody>
      </p:sp>
      <p:sp>
        <p:nvSpPr>
          <p:cNvPr id="5" name="TextBox 4"/>
          <p:cNvSpPr txBox="1"/>
          <p:nvPr/>
        </p:nvSpPr>
        <p:spPr>
          <a:xfrm>
            <a:off x="7772400" y="6400800"/>
            <a:ext cx="1371600" cy="365760"/>
          </a:xfrm>
          <a:prstGeom prst="rect">
            <a:avLst/>
          </a:prstGeom>
          <a:noFill/>
        </p:spPr>
        <p:txBody>
          <a:bodyPr wrap="none">
            <a:spAutoFit/>
          </a:bodyPr>
          <a:lstStyle/>
          <a:p>
            <a:pPr algn="r">
              <a:defRPr sz="1200">
                <a:solidFill>
                  <a:srgbClr val="646464"/>
                </a:solidFill>
              </a:defRPr>
            </a:pPr>
            <a:r>
              <a:t>2/3</a:t>
            </a:r>
          </a:p>
        </p:txBody>
      </p:sp>
    </p:spTree>
  </p:cSld>
  <p:clrMapOvr>
    <a:masterClrMapping/>
  </p:clrMapOvr>
  <p:transition>
    <p:fade/>
  </p:transition>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F8F9FA"/>
        </a:solidFill>
        <a:effectLst/>
      </p:bgPr>
    </p:bg>
    <p:spTree>
      <p:nvGrpSpPr>
        <p:cNvPr id="1" name=""/>
        <p:cNvGrpSpPr/>
        <p:nvPr/>
      </p:nvGrpSpPr>
      <p:grpSpPr/>
      <p:sp>
        <p:nvSpPr>
          <p:cNvPr id="2" name="TextBox 1"/>
          <p:cNvSpPr txBox="1"/>
          <p:nvPr/>
        </p:nvSpPr>
        <p:spPr>
          <a:xfrm>
            <a:off x="1828800" y="2743200"/>
            <a:ext cx="5486400" cy="1828800"/>
          </a:xfrm>
          <a:prstGeom prst="rect">
            <a:avLst/>
          </a:prstGeom>
          <a:noFill/>
        </p:spPr>
        <p:txBody>
          <a:bodyPr wrap="none">
            <a:spAutoFit/>
          </a:bodyPr>
          <a:lstStyle/>
          <a:p>
            <a:pPr algn="ctr">
              <a:defRPr sz="4800" b="1">
                <a:solidFill>
                  <a:srgbClr val="191970"/>
                </a:solidFill>
              </a:defRPr>
            </a:pPr>
            <a:r>
              <a:t>Thank You!</a:t>
            </a:r>
          </a:p>
        </p:txBody>
      </p:sp>
      <p:sp>
        <p:nvSpPr>
          <p:cNvPr id="3" name="TextBox 2"/>
          <p:cNvSpPr txBox="1"/>
          <p:nvPr/>
        </p:nvSpPr>
        <p:spPr>
          <a:xfrm>
            <a:off x="1828800" y="5029200"/>
            <a:ext cx="5486400" cy="914400"/>
          </a:xfrm>
          <a:prstGeom prst="rect">
            <a:avLst/>
          </a:prstGeom>
          <a:noFill/>
        </p:spPr>
        <p:txBody>
          <a:bodyPr wrap="none">
            <a:spAutoFit/>
          </a:bodyPr>
          <a:lstStyle/>
          <a:p>
            <a:pPr algn="ctr">
              <a:defRPr sz="2400">
                <a:solidFill>
                  <a:srgbClr val="4682B4"/>
                </a:solidFill>
              </a:defRPr>
            </a:pPr>
            <a:r>
              <a:t>Questions &amp; Discussion</a:t>
            </a:r>
          </a:p>
        </p:txBody>
      </p:sp>
      <p:sp>
        <p:nvSpPr>
          <p:cNvPr id="4" name="TextBox 3"/>
          <p:cNvSpPr txBox="1"/>
          <p:nvPr/>
        </p:nvSpPr>
        <p:spPr>
          <a:xfrm>
            <a:off x="457200" y="182880"/>
            <a:ext cx="8229600" cy="365760"/>
          </a:xfrm>
          <a:prstGeom prst="rect">
            <a:avLst/>
          </a:prstGeom>
          <a:noFill/>
        </p:spPr>
        <p:txBody>
          <a:bodyPr wrap="none">
            <a:spAutoFit/>
          </a:bodyPr>
          <a:lstStyle/>
          <a:p>
            <a:pPr algn="ctr">
              <a:defRPr sz="1400" b="1">
                <a:solidFill>
                  <a:srgbClr val="4682B4"/>
                </a:solidFill>
              </a:defRPr>
            </a:pPr>
            <a:r>
              <a:t>Auto-Generated Presentation</a:t>
            </a:r>
          </a:p>
        </p:txBody>
      </p:sp>
      <p:sp>
        <p:nvSpPr>
          <p:cNvPr id="5" name="TextBox 4"/>
          <p:cNvSpPr txBox="1"/>
          <p:nvPr/>
        </p:nvSpPr>
        <p:spPr>
          <a:xfrm>
            <a:off x="7772400" y="6400800"/>
            <a:ext cx="1371600" cy="365760"/>
          </a:xfrm>
          <a:prstGeom prst="rect">
            <a:avLst/>
          </a:prstGeom>
          <a:noFill/>
        </p:spPr>
        <p:txBody>
          <a:bodyPr wrap="none">
            <a:spAutoFit/>
          </a:bodyPr>
          <a:lstStyle/>
          <a:p>
            <a:pPr algn="r">
              <a:defRPr sz="1200">
                <a:solidFill>
                  <a:srgbClr val="646464"/>
                </a:solidFill>
              </a:defRPr>
            </a:pPr>
            <a:r>
              <a:t>3/3</a:t>
            </a:r>
          </a:p>
        </p:txBody>
      </p:sp>
    </p:spTree>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