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06" r:id="rId18"/>
    <p:sldId id="1307"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8" d="100"/>
          <a:sy n="98" d="100"/>
        </p:scale>
        <p:origin x="104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7736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58920" y="3606729"/>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04825" y="3926740"/>
            <a:ext cx="244582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A.S.Abinayaasri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au814721104002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SRM TRP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526960" y="491716"/>
            <a:ext cx="7886430" cy="666517"/>
          </a:xfrm>
        </p:spPr>
        <p:txBody>
          <a:bodyPr/>
          <a:lstStyle/>
          <a:p>
            <a:pPr algn="ctr"/>
            <a:r>
              <a:rPr lang="en-IN" sz="1600" b="1" dirty="0"/>
              <a:t>STUDENT’S LOGIN</a:t>
            </a:r>
            <a:endParaRPr lang="en-US" sz="1600" b="1" dirty="0"/>
          </a:p>
        </p:txBody>
      </p:sp>
      <p:pic>
        <p:nvPicPr>
          <p:cNvPr id="4" name="Picture 3">
            <a:extLst>
              <a:ext uri="{FF2B5EF4-FFF2-40B4-BE49-F238E27FC236}">
                <a16:creationId xmlns:a16="http://schemas.microsoft.com/office/drawing/2014/main" id="{034268DD-75B6-5346-D85E-0F9EC7C0F420}"/>
              </a:ext>
            </a:extLst>
          </p:cNvPr>
          <p:cNvPicPr>
            <a:picLocks noChangeAspect="1"/>
          </p:cNvPicPr>
          <p:nvPr/>
        </p:nvPicPr>
        <p:blipFill>
          <a:blip r:embed="rId2"/>
          <a:stretch>
            <a:fillRect/>
          </a:stretch>
        </p:blipFill>
        <p:spPr>
          <a:xfrm>
            <a:off x="1094154" y="1158233"/>
            <a:ext cx="6955692" cy="367949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1800" b="1" dirty="0">
                <a:latin typeface="+mj-lt"/>
              </a:rPr>
              <a:t>STUDENT’S PAGE</a:t>
            </a:r>
          </a:p>
        </p:txBody>
      </p:sp>
      <p:pic>
        <p:nvPicPr>
          <p:cNvPr id="6" name="Picture 5">
            <a:extLst>
              <a:ext uri="{FF2B5EF4-FFF2-40B4-BE49-F238E27FC236}">
                <a16:creationId xmlns:a16="http://schemas.microsoft.com/office/drawing/2014/main" id="{0EC4C29C-EF17-B5AC-7FAC-72E9AE6B942B}"/>
              </a:ext>
            </a:extLst>
          </p:cNvPr>
          <p:cNvPicPr>
            <a:picLocks noChangeAspect="1"/>
          </p:cNvPicPr>
          <p:nvPr/>
        </p:nvPicPr>
        <p:blipFill>
          <a:blip r:embed="rId2"/>
          <a:stretch>
            <a:fillRect/>
          </a:stretch>
        </p:blipFill>
        <p:spPr>
          <a:xfrm>
            <a:off x="1266092" y="1267649"/>
            <a:ext cx="6783754" cy="358726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TEACHER’S LOGIN </a:t>
            </a:r>
          </a:p>
        </p:txBody>
      </p:sp>
      <p:pic>
        <p:nvPicPr>
          <p:cNvPr id="4" name="Picture 3">
            <a:extLst>
              <a:ext uri="{FF2B5EF4-FFF2-40B4-BE49-F238E27FC236}">
                <a16:creationId xmlns:a16="http://schemas.microsoft.com/office/drawing/2014/main" id="{24B413FB-4784-9A51-FB66-3DFFC92BF146}"/>
              </a:ext>
            </a:extLst>
          </p:cNvPr>
          <p:cNvPicPr>
            <a:picLocks noChangeAspect="1"/>
          </p:cNvPicPr>
          <p:nvPr/>
        </p:nvPicPr>
        <p:blipFill>
          <a:blip r:embed="rId2"/>
          <a:stretch>
            <a:fillRect/>
          </a:stretch>
        </p:blipFill>
        <p:spPr>
          <a:xfrm>
            <a:off x="984160" y="1195753"/>
            <a:ext cx="7175230" cy="362471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785" y="522725"/>
            <a:ext cx="7886430" cy="649583"/>
          </a:xfrm>
        </p:spPr>
        <p:txBody>
          <a:bodyPr/>
          <a:lstStyle/>
          <a:p>
            <a:pPr algn="ctr"/>
            <a:r>
              <a:rPr lang="en-US" b="1" dirty="0"/>
              <a:t>TEACHER’S PAGE</a:t>
            </a:r>
          </a:p>
        </p:txBody>
      </p:sp>
      <p:pic>
        <p:nvPicPr>
          <p:cNvPr id="4" name="Picture 3">
            <a:extLst>
              <a:ext uri="{FF2B5EF4-FFF2-40B4-BE49-F238E27FC236}">
                <a16:creationId xmlns:a16="http://schemas.microsoft.com/office/drawing/2014/main" id="{1DE6D7A4-2BE4-D186-B48B-4B9EA5AB92CE}"/>
              </a:ext>
            </a:extLst>
          </p:cNvPr>
          <p:cNvPicPr>
            <a:picLocks noChangeAspect="1"/>
          </p:cNvPicPr>
          <p:nvPr/>
        </p:nvPicPr>
        <p:blipFill>
          <a:blip r:embed="rId2"/>
          <a:stretch>
            <a:fillRect/>
          </a:stretch>
        </p:blipFill>
        <p:spPr>
          <a:xfrm>
            <a:off x="1109785" y="1172308"/>
            <a:ext cx="7076606" cy="3735754"/>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7BC57C-3865-7794-02E4-A27C75892F1F}"/>
              </a:ext>
            </a:extLst>
          </p:cNvPr>
          <p:cNvSpPr txBox="1"/>
          <p:nvPr/>
        </p:nvSpPr>
        <p:spPr>
          <a:xfrm>
            <a:off x="3751384" y="844062"/>
            <a:ext cx="2915139" cy="338554"/>
          </a:xfrm>
          <a:prstGeom prst="rect">
            <a:avLst/>
          </a:prstGeom>
          <a:noFill/>
        </p:spPr>
        <p:txBody>
          <a:bodyPr wrap="square" rtlCol="0">
            <a:spAutoFit/>
          </a:bodyPr>
          <a:lstStyle/>
          <a:p>
            <a:r>
              <a:rPr lang="en-IN" sz="1600" b="1" dirty="0">
                <a:latin typeface="+mn-lt"/>
              </a:rPr>
              <a:t>NO</a:t>
            </a:r>
            <a:r>
              <a:rPr lang="en-IN" sz="1600" dirty="0">
                <a:latin typeface="+mn-lt"/>
              </a:rPr>
              <a:t> </a:t>
            </a:r>
            <a:r>
              <a:rPr lang="en-IN" sz="1600" b="1" dirty="0">
                <a:latin typeface="+mn-lt"/>
              </a:rPr>
              <a:t>ACCESS</a:t>
            </a:r>
          </a:p>
        </p:txBody>
      </p:sp>
      <p:pic>
        <p:nvPicPr>
          <p:cNvPr id="5" name="Picture 4">
            <a:extLst>
              <a:ext uri="{FF2B5EF4-FFF2-40B4-BE49-F238E27FC236}">
                <a16:creationId xmlns:a16="http://schemas.microsoft.com/office/drawing/2014/main" id="{8155B2E0-9B3A-3220-99C2-77CD6B23982F}"/>
              </a:ext>
            </a:extLst>
          </p:cNvPr>
          <p:cNvPicPr>
            <a:picLocks noChangeAspect="1"/>
          </p:cNvPicPr>
          <p:nvPr/>
        </p:nvPicPr>
        <p:blipFill>
          <a:blip r:embed="rId2"/>
          <a:stretch>
            <a:fillRect/>
          </a:stretch>
        </p:blipFill>
        <p:spPr>
          <a:xfrm>
            <a:off x="1262184" y="1344246"/>
            <a:ext cx="6619631" cy="3337169"/>
          </a:xfrm>
          <a:prstGeom prst="rect">
            <a:avLst/>
          </a:prstGeom>
        </p:spPr>
      </p:pic>
    </p:spTree>
    <p:extLst>
      <p:ext uri="{BB962C8B-B14F-4D97-AF65-F5344CB8AC3E}">
        <p14:creationId xmlns:p14="http://schemas.microsoft.com/office/powerpoint/2010/main" val="1238526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EC44A8-EB0C-49D2-781F-CAD73AB52E7E}"/>
              </a:ext>
            </a:extLst>
          </p:cNvPr>
          <p:cNvSpPr txBox="1"/>
          <p:nvPr/>
        </p:nvSpPr>
        <p:spPr>
          <a:xfrm>
            <a:off x="3688861" y="820614"/>
            <a:ext cx="2391507" cy="338554"/>
          </a:xfrm>
          <a:prstGeom prst="rect">
            <a:avLst/>
          </a:prstGeom>
          <a:noFill/>
        </p:spPr>
        <p:txBody>
          <a:bodyPr wrap="square" rtlCol="0">
            <a:spAutoFit/>
          </a:bodyPr>
          <a:lstStyle/>
          <a:p>
            <a:r>
              <a:rPr lang="en-IN" sz="1600" b="1" dirty="0"/>
              <a:t>404 ERROR</a:t>
            </a:r>
          </a:p>
        </p:txBody>
      </p:sp>
      <p:pic>
        <p:nvPicPr>
          <p:cNvPr id="4" name="Picture 3">
            <a:extLst>
              <a:ext uri="{FF2B5EF4-FFF2-40B4-BE49-F238E27FC236}">
                <a16:creationId xmlns:a16="http://schemas.microsoft.com/office/drawing/2014/main" id="{3A4DAC6B-870A-51AE-AA8E-59DFF7EE6D0C}"/>
              </a:ext>
            </a:extLst>
          </p:cNvPr>
          <p:cNvPicPr>
            <a:picLocks noChangeAspect="1"/>
          </p:cNvPicPr>
          <p:nvPr/>
        </p:nvPicPr>
        <p:blipFill>
          <a:blip r:embed="rId2"/>
          <a:stretch>
            <a:fillRect/>
          </a:stretch>
        </p:blipFill>
        <p:spPr>
          <a:xfrm>
            <a:off x="1047262" y="1245137"/>
            <a:ext cx="6908800" cy="3537878"/>
          </a:xfrm>
          <a:prstGeom prst="rect">
            <a:avLst/>
          </a:prstGeom>
        </p:spPr>
      </p:pic>
    </p:spTree>
    <p:extLst>
      <p:ext uri="{BB962C8B-B14F-4D97-AF65-F5344CB8AC3E}">
        <p14:creationId xmlns:p14="http://schemas.microsoft.com/office/powerpoint/2010/main" val="1628158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0B8E1553-A832-C30F-5710-DF6629C673DD}"/>
              </a:ext>
            </a:extLst>
          </p:cNvPr>
          <p:cNvSpPr txBox="1"/>
          <p:nvPr/>
        </p:nvSpPr>
        <p:spPr>
          <a:xfrm>
            <a:off x="1047260" y="1267649"/>
            <a:ext cx="7315202" cy="3323987"/>
          </a:xfrm>
          <a:prstGeom prst="rect">
            <a:avLst/>
          </a:prstGeom>
          <a:noFill/>
        </p:spPr>
        <p:txBody>
          <a:bodyPr wrap="square">
            <a:spAutoFit/>
          </a:bodyPr>
          <a:lstStyle/>
          <a:p>
            <a:pPr marL="285750" indent="-285750">
              <a:buFont typeface="Arial" panose="020B0604020202020204" pitchFamily="34" charset="0"/>
              <a:buChar char="•"/>
            </a:pPr>
            <a:r>
              <a:rPr lang="en-IN" b="1" dirty="0"/>
              <a:t>Real-Time Collaboration: </a:t>
            </a:r>
            <a:r>
              <a:rPr lang="en-IN" dirty="0"/>
              <a:t>Implement real-time editing and collaboration features, allowing multiple users to work on the same note simultaneously. This could include features like seeing other users' cursors in real-time, live chat, and version history tracking.</a:t>
            </a:r>
          </a:p>
          <a:p>
            <a:pPr marL="285750" indent="-285750">
              <a:buFont typeface="Arial" panose="020B0604020202020204" pitchFamily="34" charset="0"/>
              <a:buChar char="•"/>
            </a:pPr>
            <a:r>
              <a:rPr lang="en-IN" b="1" dirty="0"/>
              <a:t>Rich Media Support: </a:t>
            </a:r>
            <a:r>
              <a:rPr lang="en-IN" dirty="0"/>
              <a:t>Enable users to embed images, videos, audio clips, and other multimedia content into their notes. This could enhance the richness and depth of the notes shared on the platform.</a:t>
            </a:r>
          </a:p>
          <a:p>
            <a:pPr marL="285750" indent="-285750">
              <a:buFont typeface="Arial" panose="020B0604020202020204" pitchFamily="34" charset="0"/>
              <a:buChar char="•"/>
            </a:pPr>
            <a:r>
              <a:rPr lang="en-IN" b="1" dirty="0"/>
              <a:t>Advanced Search Functionality</a:t>
            </a:r>
            <a:r>
              <a:rPr lang="en-IN" dirty="0"/>
              <a:t>: Enhance the search functionality to allow users to search within their notes based on keywords, tags, dates, and other metadata. Implementing advanced search algorithms could improve the accuracy and speed of search results.</a:t>
            </a:r>
          </a:p>
          <a:p>
            <a:pPr marL="285750" indent="-285750">
              <a:buFont typeface="Arial" panose="020B0604020202020204" pitchFamily="34" charset="0"/>
              <a:buChar char="•"/>
            </a:pPr>
            <a:r>
              <a:rPr lang="en-IN" b="1" dirty="0"/>
              <a:t>Customizable Templates: </a:t>
            </a:r>
            <a:r>
              <a:rPr lang="en-IN" dirty="0"/>
              <a:t>Provide users with a selection of customizable note templates tailored for different purposes such as meeting notes, project planning, to-do lists, etc. Allow users to create their own templates or customize existing ones to suit their specific needs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0BD6E27-7777-D50F-A714-D5863B609033}"/>
              </a:ext>
            </a:extLst>
          </p:cNvPr>
          <p:cNvSpPr txBox="1"/>
          <p:nvPr/>
        </p:nvSpPr>
        <p:spPr>
          <a:xfrm>
            <a:off x="1465384" y="1563755"/>
            <a:ext cx="6213231" cy="2062103"/>
          </a:xfrm>
          <a:prstGeom prst="rect">
            <a:avLst/>
          </a:prstGeom>
          <a:noFill/>
        </p:spPr>
        <p:txBody>
          <a:bodyPr wrap="square">
            <a:spAutoFit/>
          </a:bodyPr>
          <a:lstStyle/>
          <a:p>
            <a:pPr marL="285750" indent="-285750">
              <a:buFont typeface="Arial" panose="020B0604020202020204" pitchFamily="34" charset="0"/>
              <a:buChar char="•"/>
            </a:pPr>
            <a:r>
              <a:rPr lang="en-IN" sz="1600" dirty="0"/>
              <a:t>In conclusion, a notes sharing web application serves as a valuable tool for users to create, organize, and collaborate on notes efficiently. By fostering collaboration, enhancing productivity, and promoting knowledge sharing, such platforms play a crucial role in both personal and professional settings. As the demand for digital note-taking solutions continues to grow, it's imperative for developers to focus on innovation and user-centric design to stay competitive in the market.</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9D46B27B-A428-50E2-681C-32F9EB49A18B}"/>
              </a:ext>
            </a:extLst>
          </p:cNvPr>
          <p:cNvSpPr txBox="1"/>
          <p:nvPr/>
        </p:nvSpPr>
        <p:spPr>
          <a:xfrm>
            <a:off x="1538868" y="1166998"/>
            <a:ext cx="5248507" cy="2092881"/>
          </a:xfrm>
          <a:prstGeom prst="rect">
            <a:avLst/>
          </a:prstGeom>
          <a:noFill/>
        </p:spPr>
        <p:txBody>
          <a:bodyPr wrap="square">
            <a:spAutoFit/>
          </a:bodyPr>
          <a:lstStyle/>
          <a:p>
            <a:pPr marL="285750" indent="-285750">
              <a:buFont typeface="Arial" panose="020B0604020202020204" pitchFamily="34" charset="0"/>
              <a:buChar char="•"/>
            </a:pPr>
            <a:r>
              <a:rPr lang="en-IN" sz="1600" dirty="0"/>
              <a:t>Note-taking is a fundamental activity for students, professionals, and individuals across various domains. With the increasing reliance on digital platforms, there arises a need for a versatile, user-friendly, and collaborative note-taking web application. E-notes fills this gap by providing a feature-rich platform designed to enhance the note-taking experience</a:t>
            </a:r>
            <a:r>
              <a:rPr lang="en-IN" sz="1800" dirty="0"/>
              <a:t>.</a:t>
            </a:r>
          </a:p>
        </p:txBody>
      </p:sp>
      <p:sp>
        <p:nvSpPr>
          <p:cNvPr id="9" name="TextBox 8">
            <a:extLst>
              <a:ext uri="{FF2B5EF4-FFF2-40B4-BE49-F238E27FC236}">
                <a16:creationId xmlns:a16="http://schemas.microsoft.com/office/drawing/2014/main" id="{7797D308-0A73-59AF-5284-6D982D95154E}"/>
              </a:ext>
            </a:extLst>
          </p:cNvPr>
          <p:cNvSpPr txBox="1"/>
          <p:nvPr/>
        </p:nvSpPr>
        <p:spPr>
          <a:xfrm>
            <a:off x="1538868" y="3307261"/>
            <a:ext cx="4579434" cy="830997"/>
          </a:xfrm>
          <a:prstGeom prst="rect">
            <a:avLst/>
          </a:prstGeom>
          <a:noFill/>
        </p:spPr>
        <p:txBody>
          <a:bodyPr wrap="square">
            <a:spAutoFit/>
          </a:bodyPr>
          <a:lstStyle/>
          <a:p>
            <a:pPr marL="285750" indent="-285750">
              <a:buFont typeface="Arial" panose="020B0604020202020204" pitchFamily="34" charset="0"/>
              <a:buChar char="•"/>
            </a:pPr>
            <a:r>
              <a:rPr lang="en-IN" sz="1600" dirty="0"/>
              <a:t>Users can create, edit, and share notes with collaborators in real-time, facilitating seamless teamwork and knowledge sharing</a:t>
            </a:r>
            <a:r>
              <a:rPr lang="en-IN" dirty="0"/>
              <a: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4F5ED812-8009-7811-FD0D-214D545AC09A}"/>
              </a:ext>
            </a:extLst>
          </p:cNvPr>
          <p:cNvSpPr txBox="1"/>
          <p:nvPr/>
        </p:nvSpPr>
        <p:spPr>
          <a:xfrm>
            <a:off x="1947747" y="1386505"/>
            <a:ext cx="4579434" cy="2062103"/>
          </a:xfrm>
          <a:prstGeom prst="rect">
            <a:avLst/>
          </a:prstGeom>
          <a:noFill/>
        </p:spPr>
        <p:txBody>
          <a:bodyPr wrap="square">
            <a:spAutoFit/>
          </a:bodyPr>
          <a:lstStyle/>
          <a:p>
            <a:pPr marL="285750" indent="-285750">
              <a:buFont typeface="Arial" panose="020B0604020202020204" pitchFamily="34" charset="0"/>
              <a:buChar char="•"/>
            </a:pPr>
            <a:r>
              <a:rPr lang="en-US" sz="1600" dirty="0"/>
              <a:t>In traditional classroom settings, students often rely on handwritten notes or individual digital documents to capture lecture content and study materials. However, these methods present various challenges that hinder the learning process and collaboration among students.so design a web application on</a:t>
            </a:r>
            <a:endParaRPr lang="en-IN" sz="1600" dirty="0"/>
          </a:p>
        </p:txBody>
      </p:sp>
      <p:sp>
        <p:nvSpPr>
          <p:cNvPr id="7" name="TextBox 6">
            <a:extLst>
              <a:ext uri="{FF2B5EF4-FFF2-40B4-BE49-F238E27FC236}">
                <a16:creationId xmlns:a16="http://schemas.microsoft.com/office/drawing/2014/main" id="{A2241401-BF2A-DAD7-E927-E57FEEDD8265}"/>
              </a:ext>
            </a:extLst>
          </p:cNvPr>
          <p:cNvSpPr txBox="1"/>
          <p:nvPr/>
        </p:nvSpPr>
        <p:spPr>
          <a:xfrm>
            <a:off x="1947747" y="3538332"/>
            <a:ext cx="4579434" cy="584775"/>
          </a:xfrm>
          <a:prstGeom prst="rect">
            <a:avLst/>
          </a:prstGeom>
          <a:noFill/>
        </p:spPr>
        <p:txBody>
          <a:bodyPr wrap="square">
            <a:spAutoFit/>
          </a:bodyPr>
          <a:lstStyle/>
          <a:p>
            <a:pPr marL="285750" indent="-285750">
              <a:buFont typeface="Arial" panose="020B0604020202020204" pitchFamily="34" charset="0"/>
              <a:buChar char="•"/>
            </a:pPr>
            <a:r>
              <a:rPr lang="en-IN" sz="1600" dirty="0"/>
              <a:t>Title: Enhancing Classroom Learning with an Interactive Notes Web Application</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E3986DA-B121-3CFA-9CE2-62A275382CEB}"/>
              </a:ext>
            </a:extLst>
          </p:cNvPr>
          <p:cNvSpPr txBox="1"/>
          <p:nvPr/>
        </p:nvSpPr>
        <p:spPr>
          <a:xfrm>
            <a:off x="2106646" y="1125226"/>
            <a:ext cx="4579434" cy="1600438"/>
          </a:xfrm>
          <a:prstGeom prst="rect">
            <a:avLst/>
          </a:prstGeom>
          <a:noFill/>
        </p:spPr>
        <p:txBody>
          <a:bodyPr wrap="square">
            <a:spAutoFit/>
          </a:bodyPr>
          <a:lstStyle/>
          <a:p>
            <a:pPr marL="285750" indent="-285750">
              <a:buFont typeface="Arial" panose="020B0604020202020204" pitchFamily="34" charset="0"/>
              <a:buChar char="•"/>
            </a:pPr>
            <a:r>
              <a:rPr lang="en-IN" dirty="0"/>
              <a:t>The Notes Web Application project aims to create a user-friendly, versatile, and collaborative platform for digital note-taking. This web application will address the limitations of traditional note-taking methods by offering advanced features such as real-time collaboration, robust organization tools, and seamless accessibility across multiple devices.</a:t>
            </a:r>
          </a:p>
        </p:txBody>
      </p:sp>
      <p:sp>
        <p:nvSpPr>
          <p:cNvPr id="9" name="TextBox 8">
            <a:extLst>
              <a:ext uri="{FF2B5EF4-FFF2-40B4-BE49-F238E27FC236}">
                <a16:creationId xmlns:a16="http://schemas.microsoft.com/office/drawing/2014/main" id="{1A2F5E96-105D-1651-4569-058C71B5F479}"/>
              </a:ext>
            </a:extLst>
          </p:cNvPr>
          <p:cNvSpPr txBox="1"/>
          <p:nvPr/>
        </p:nvSpPr>
        <p:spPr>
          <a:xfrm>
            <a:off x="2106646" y="2846497"/>
            <a:ext cx="4579434" cy="1600438"/>
          </a:xfrm>
          <a:prstGeom prst="rect">
            <a:avLst/>
          </a:prstGeom>
          <a:noFill/>
        </p:spPr>
        <p:txBody>
          <a:bodyPr wrap="square">
            <a:spAutoFit/>
          </a:bodyPr>
          <a:lstStyle/>
          <a:p>
            <a:pPr marL="285750" indent="-285750">
              <a:buFont typeface="Arial" panose="020B0604020202020204" pitchFamily="34" charset="0"/>
              <a:buChar char="•"/>
            </a:pPr>
            <a:r>
              <a:rPr lang="en-IN" dirty="0"/>
              <a:t>Ensure seamless accessibility and synchronization across devices, allowing users to access and update their notes from anywhere with an internet connection.</a:t>
            </a:r>
          </a:p>
          <a:p>
            <a:endParaRPr lang="en-IN" dirty="0"/>
          </a:p>
          <a:p>
            <a:pPr marL="285750" indent="-285750">
              <a:buFont typeface="Arial" panose="020B0604020202020204" pitchFamily="34" charset="0"/>
              <a:buChar char="•"/>
            </a:pPr>
            <a:r>
              <a:rPr lang="en-IN" dirty="0"/>
              <a:t>Incorporate advanced security measures to protect user data and ensure privacy and confidentiality</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185457"/>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A5351303-FA98-D24E-B1FD-950E08838E2D}"/>
              </a:ext>
            </a:extLst>
          </p:cNvPr>
          <p:cNvSpPr txBox="1"/>
          <p:nvPr/>
        </p:nvSpPr>
        <p:spPr>
          <a:xfrm>
            <a:off x="1977481" y="1090610"/>
            <a:ext cx="5709426" cy="584775"/>
          </a:xfrm>
          <a:prstGeom prst="rect">
            <a:avLst/>
          </a:prstGeom>
          <a:noFill/>
        </p:spPr>
        <p:txBody>
          <a:bodyPr wrap="square">
            <a:spAutoFit/>
          </a:bodyPr>
          <a:lstStyle/>
          <a:p>
            <a:pPr marL="285750" indent="-285750">
              <a:buFont typeface="Arial" panose="020B0604020202020204" pitchFamily="34" charset="0"/>
              <a:buChar char="•"/>
            </a:pPr>
            <a:r>
              <a:rPr lang="en-IN" sz="1600" dirty="0"/>
              <a:t>Proposed Solution: Collaborative Notes Sharing Web Application</a:t>
            </a:r>
          </a:p>
        </p:txBody>
      </p:sp>
      <p:sp>
        <p:nvSpPr>
          <p:cNvPr id="12" name="TextBox 11">
            <a:extLst>
              <a:ext uri="{FF2B5EF4-FFF2-40B4-BE49-F238E27FC236}">
                <a16:creationId xmlns:a16="http://schemas.microsoft.com/office/drawing/2014/main" id="{D503204A-B0F0-49E0-D53C-449C721F2DD8}"/>
              </a:ext>
            </a:extLst>
          </p:cNvPr>
          <p:cNvSpPr txBox="1"/>
          <p:nvPr/>
        </p:nvSpPr>
        <p:spPr>
          <a:xfrm>
            <a:off x="2070937" y="1657138"/>
            <a:ext cx="5346314" cy="954107"/>
          </a:xfrm>
          <a:prstGeom prst="rect">
            <a:avLst/>
          </a:prstGeom>
          <a:noFill/>
        </p:spPr>
        <p:txBody>
          <a:bodyPr wrap="square">
            <a:spAutoFit/>
          </a:bodyPr>
          <a:lstStyle/>
          <a:p>
            <a:r>
              <a:rPr lang="en-IN" b="1" dirty="0"/>
              <a:t>Proposed Technology Stack:</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Frontend: HTML5, CSS3, JavaScript (React.js or Vue.js)</a:t>
            </a:r>
          </a:p>
          <a:p>
            <a:pPr marL="285750" indent="-285750">
              <a:buFont typeface="Arial" panose="020B0604020202020204" pitchFamily="34" charset="0"/>
              <a:buChar char="•"/>
            </a:pPr>
            <a:r>
              <a:rPr lang="en-IN" dirty="0"/>
              <a:t>Backend: Node.js or Django (Python)</a:t>
            </a:r>
          </a:p>
        </p:txBody>
      </p:sp>
      <p:sp>
        <p:nvSpPr>
          <p:cNvPr id="14" name="TextBox 13">
            <a:extLst>
              <a:ext uri="{FF2B5EF4-FFF2-40B4-BE49-F238E27FC236}">
                <a16:creationId xmlns:a16="http://schemas.microsoft.com/office/drawing/2014/main" id="{ADF6BDDF-A506-DB6D-EE0D-AF1C499DA983}"/>
              </a:ext>
            </a:extLst>
          </p:cNvPr>
          <p:cNvSpPr txBox="1"/>
          <p:nvPr/>
        </p:nvSpPr>
        <p:spPr>
          <a:xfrm>
            <a:off x="1894034" y="2761672"/>
            <a:ext cx="6589488" cy="1815882"/>
          </a:xfrm>
          <a:prstGeom prst="rect">
            <a:avLst/>
          </a:prstGeom>
          <a:noFill/>
        </p:spPr>
        <p:txBody>
          <a:bodyPr wrap="square">
            <a:spAutoFit/>
          </a:bodyPr>
          <a:lstStyle/>
          <a:p>
            <a:pPr marL="285750" indent="-285750">
              <a:buFont typeface="Arial" panose="020B0604020202020204" pitchFamily="34" charset="0"/>
              <a:buChar char="•"/>
            </a:pPr>
            <a:r>
              <a:rPr lang="en-US" b="1" dirty="0"/>
              <a:t>Note Creation and </a:t>
            </a:r>
            <a:r>
              <a:rPr lang="en-US" b="1" dirty="0" err="1"/>
              <a:t>Editing:</a:t>
            </a:r>
            <a:r>
              <a:rPr lang="en-US" dirty="0" err="1"/>
              <a:t>Develop</a:t>
            </a:r>
            <a:r>
              <a:rPr lang="en-US" dirty="0"/>
              <a:t> a rich text editor that supports formatting options such as bold, italics, bullet points, and </a:t>
            </a:r>
            <a:r>
              <a:rPr lang="en-US" dirty="0" err="1"/>
              <a:t>headings.Enable</a:t>
            </a:r>
            <a:r>
              <a:rPr lang="en-US" dirty="0"/>
              <a:t> users to add images, links, and attachments to their notes for enhanced content richness.</a:t>
            </a:r>
          </a:p>
          <a:p>
            <a:endParaRPr lang="en-US" dirty="0"/>
          </a:p>
          <a:p>
            <a:pPr marL="285750" indent="-285750">
              <a:buFont typeface="Arial" panose="020B0604020202020204" pitchFamily="34" charset="0"/>
              <a:buChar char="•"/>
            </a:pPr>
            <a:r>
              <a:rPr lang="en-US" b="1" dirty="0"/>
              <a:t>Sharing and </a:t>
            </a:r>
            <a:r>
              <a:rPr lang="en-US" b="1" dirty="0" err="1"/>
              <a:t>Permissions:</a:t>
            </a:r>
            <a:r>
              <a:rPr lang="en-US" dirty="0" err="1"/>
              <a:t>Enable</a:t>
            </a:r>
            <a:r>
              <a:rPr lang="en-US" dirty="0"/>
              <a:t> users to share their notes with specific individuals or groups, either with view-only or editing </a:t>
            </a:r>
            <a:r>
              <a:rPr lang="en-US" dirty="0" err="1"/>
              <a:t>permissions.Implement</a:t>
            </a:r>
            <a:r>
              <a:rPr lang="en-US" dirty="0"/>
              <a:t> a sharing link feature to allow users to share notes with non-registered users via a unique link.</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3053736326"/>
              </p:ext>
            </p:extLst>
          </p:nvPr>
        </p:nvGraphicFramePr>
        <p:xfrm>
          <a:off x="-84668" y="630818"/>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30691"/>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34994"/>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pic>
        <p:nvPicPr>
          <p:cNvPr id="5" name="Picture 4">
            <a:extLst>
              <a:ext uri="{FF2B5EF4-FFF2-40B4-BE49-F238E27FC236}">
                <a16:creationId xmlns:a16="http://schemas.microsoft.com/office/drawing/2014/main" id="{E87D729C-F611-18E5-D9C9-6E78BB4174CB}"/>
              </a:ext>
            </a:extLst>
          </p:cNvPr>
          <p:cNvPicPr>
            <a:picLocks noChangeAspect="1"/>
          </p:cNvPicPr>
          <p:nvPr/>
        </p:nvPicPr>
        <p:blipFill>
          <a:blip r:embed="rId2"/>
          <a:stretch>
            <a:fillRect/>
          </a:stretch>
        </p:blipFill>
        <p:spPr>
          <a:xfrm>
            <a:off x="984737" y="1151724"/>
            <a:ext cx="7065109" cy="3691250"/>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323</TotalTime>
  <Words>705</Words>
  <Application>Microsoft Office PowerPoint</Application>
  <PresentationFormat>On-screen Show (16:9)</PresentationFormat>
  <Paragraphs>61</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STUDENT’S LOGIN</vt:lpstr>
      <vt:lpstr>STUDENT’S PAGE</vt:lpstr>
      <vt:lpstr>TEACHER’S LOGIN </vt:lpstr>
      <vt:lpstr>TEACHER’S PAGE</vt:lpstr>
      <vt:lpstr>PowerPoint Presentation</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Abinayaa Sri</cp:lastModifiedBy>
  <cp:revision>9</cp:revision>
  <dcterms:modified xsi:type="dcterms:W3CDTF">2024-04-10T10:17:00Z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