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33214" y="2811367"/>
            <a:ext cx="9285085" cy="1869441"/>
          </a:xfrm>
          <a:prstGeom prst="rect"/>
          <a:noFill/>
        </p:spPr>
        <p:txBody>
          <a:bodyPr rtlCol="0" wrap="square">
            <a:spAutoFit/>
          </a:bodyPr>
          <a:p>
            <a:r>
              <a:rPr sz="2400" lang="en-US"/>
              <a:t>STUDENT NAME:</a:t>
            </a:r>
            <a:r>
              <a:rPr sz="2400" lang="en-US"/>
              <a:t>A</a:t>
            </a:r>
            <a:r>
              <a:rPr sz="2400" lang="en-US"/>
              <a:t>b</a:t>
            </a:r>
            <a:r>
              <a:rPr sz="2400" lang="en-US"/>
              <a:t>i</a:t>
            </a:r>
            <a:r>
              <a:rPr sz="2400" lang="en-US"/>
              <a:t>n</a:t>
            </a:r>
            <a:r>
              <a:rPr sz="2400" lang="en-US"/>
              <a:t>a</a:t>
            </a:r>
            <a:r>
              <a:rPr sz="2400" lang="en-US"/>
              <a:t>y</a:t>
            </a:r>
            <a:r>
              <a:rPr sz="2400" lang="en-US"/>
              <a:t>a</a:t>
            </a:r>
            <a:r>
              <a:rPr sz="2400" lang="en-US"/>
              <a:t> </a:t>
            </a:r>
            <a:r>
              <a:rPr sz="2400" lang="en-US"/>
              <a:t>B</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a:t>
            </a:r>
            <a:r>
              <a:rPr dirty="0" sz="2400" lang="en-US"/>
              <a:t>1</a:t>
            </a:r>
            <a:r>
              <a:rPr dirty="0" sz="2400" lang="en-US"/>
              <a:t>2</a:t>
            </a:r>
            <a:r>
              <a:rPr dirty="0" sz="2400" lang="en-US"/>
              <a:t>2</a:t>
            </a:r>
            <a:r>
              <a:rPr dirty="0" sz="2400" lang="en-US"/>
              <a:t>1</a:t>
            </a:r>
            <a:r>
              <a:rPr dirty="0" sz="2400" lang="en-US"/>
              <a:t>6</a:t>
            </a:r>
            <a:r>
              <a:rPr dirty="0" sz="2400" lang="en-US"/>
              <a:t>8</a:t>
            </a:r>
            <a:r>
              <a:rPr dirty="0" sz="2400" lang="en-US"/>
              <a:t>9</a:t>
            </a:r>
            <a:r>
              <a:rPr dirty="0" sz="2400" lang="en-US"/>
              <a:t>4</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S</a:t>
            </a:r>
            <a:r>
              <a:rPr dirty="0" sz="2400" lang="en-US"/>
              <a:t>H</a:t>
            </a:r>
            <a:r>
              <a:rPr dirty="0" sz="2400" lang="en-US"/>
              <a:t>R</a:t>
            </a:r>
            <a:r>
              <a:rPr dirty="0" sz="2400" lang="en-US"/>
              <a:t>I</a:t>
            </a:r>
            <a:r>
              <a:rPr dirty="0" sz="2400" lang="en-US"/>
              <a:t> </a:t>
            </a:r>
            <a:r>
              <a:rPr dirty="0" sz="2400" lang="en-US"/>
              <a:t>KRISHNASWAMY</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37550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588377" y="935988"/>
            <a:ext cx="10688841" cy="5120640"/>
          </a:xfrm>
          <a:prstGeom prst="rect"/>
        </p:spPr>
        <p:txBody>
          <a:bodyPr rtlCol="0" wrap="square">
            <a:spAutoFit/>
          </a:bodyPr>
          <a:p>
            <a:r>
              <a:rPr sz="2800" lang="en-IN">
                <a:solidFill>
                  <a:srgbClr val="000000"/>
                </a:solidFill>
              </a:rPr>
              <a:t>
Descriptive Analysis: Use pivot tables and charts to visualize salary distribution by department, role, and other factors.
Comparative Analysis: Compare internal salary data against industry benchmarks using VLOOKUP and INDEX-MATCH functions.
Regression Analysis: Build a regression model to understand the factors influencing salary levels.
Scenario Analysis: Use What-If Analysis to simulate the impact of different compensation strategies.
Visualization: Develop dashboards to present key findings and recommendations.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29325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10263" y="1488658"/>
            <a:ext cx="8227198" cy="458829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1" y="1339291"/>
            <a:ext cx="8527802" cy="4701540"/>
          </a:xfrm>
          <a:prstGeom prst="rect"/>
        </p:spPr>
        <p:txBody>
          <a:bodyPr rtlCol="0" wrap="square">
            <a:spAutoFit/>
          </a:bodyPr>
          <a:p>
            <a:r>
              <a:rPr sz="2800" lang="en-IN">
                <a:solidFill>
                  <a:srgbClr val="000000"/>
                </a:solidFill>
              </a:rPr>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
This outline should help you structure a report or presentation on salary and compensation analysis using Excel data modeling.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995433" y="2796380"/>
            <a:ext cx="8377292" cy="1056640"/>
          </a:xfrm>
          <a:prstGeom prst="rect"/>
          <a:noFill/>
          <a:ln w="12700">
            <a:noFill/>
            <a:prstDash val="solid"/>
          </a:ln>
        </p:spPr>
        <p:txBody>
          <a:bodyPr rtlCol="0" vert="horz" wrap="square">
            <a:spAutoFit/>
          </a:bodyPr>
          <a:lstStyle>
            <a:lvl1pPr algn="l" defTabSz="914400" eaLnBrk="1" hangingPunct="1" latinLnBrk="0" marL="0" rtl="0">
              <a:defRPr sz="3200" kern="1200" lang="en-IN">
                <a:solidFill>
                  <a:srgbClr val="000000"/>
                </a:solidFill>
                <a:latin typeface="Times New Roman" panose="02020603050405020304" pitchFamily="18" charset="0"/>
                <a:ea typeface="+mn-ea"/>
                <a:cs typeface="Times New Roman" panose="02020603050405020304" pitchFamily="18" charset="0"/>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a:lstStyle>
          <a:p>
            <a:r>
              <a:rPr b="1" i="0" u="none">
                <a:effectLst/>
              </a:rPr>
              <a:t>S</a:t>
            </a:r>
            <a:r>
              <a:rPr b="1" i="0" lang="en-US" u="none">
                <a:effectLst/>
              </a:rPr>
              <a:t>A</a:t>
            </a:r>
            <a:r>
              <a:rPr b="1" i="0" lang="en-US" u="none">
                <a:effectLst/>
              </a:rPr>
              <a:t>L</a:t>
            </a:r>
            <a:r>
              <a:rPr b="1" i="0" lang="en-US" u="none">
                <a:effectLst/>
              </a:rPr>
              <a:t>A</a:t>
            </a:r>
            <a:r>
              <a:rPr b="1" i="0" lang="en-US" u="none">
                <a:effectLst/>
              </a:rPr>
              <a:t>R</a:t>
            </a:r>
            <a:r>
              <a:rPr b="1" i="0" lang="en-US" u="none">
                <a:effectLst/>
              </a:rPr>
              <a:t>Y</a:t>
            </a:r>
            <a:r>
              <a:rPr b="1" i="0" lang="en-US" u="none">
                <a:effectLst/>
              </a:rPr>
              <a:t> </a:t>
            </a:r>
            <a:r>
              <a:rPr b="1" i="0" lang="en-US" u="none">
                <a:effectLst/>
              </a:rPr>
              <a:t>A</a:t>
            </a:r>
            <a:r>
              <a:rPr b="1" i="0" lang="en-US" u="none">
                <a:effectLst/>
              </a:rPr>
              <a:t>N</a:t>
            </a:r>
            <a:r>
              <a:rPr b="1" i="0" lang="en-US" u="none">
                <a:effectLst/>
              </a:rPr>
              <a:t>D</a:t>
            </a:r>
            <a:r>
              <a:rPr b="1" i="0" u="none">
                <a:effectLst/>
              </a:rPr>
              <a:t> </a:t>
            </a:r>
            <a:r>
              <a:rPr b="1" i="0" lang="en-US" u="none">
                <a:effectLst/>
              </a:rPr>
              <a:t>C</a:t>
            </a:r>
            <a:r>
              <a:rPr b="1" i="0" lang="en-US" u="none">
                <a:effectLst/>
              </a:rPr>
              <a:t>O</a:t>
            </a:r>
            <a:r>
              <a:rPr b="1" i="0" lang="en-US" u="none">
                <a:effectLst/>
              </a:rPr>
              <a:t>M</a:t>
            </a:r>
            <a:r>
              <a:rPr b="1" i="0" lang="en-US" u="none">
                <a:effectLst/>
              </a:rPr>
              <a:t>P</a:t>
            </a:r>
            <a:r>
              <a:rPr b="1" i="0" lang="en-US" u="none">
                <a:effectLst/>
              </a:rPr>
              <a:t>E</a:t>
            </a:r>
            <a:r>
              <a:rPr b="1" i="0" lang="en-US" u="none">
                <a:effectLst/>
              </a:rPr>
              <a:t>N</a:t>
            </a:r>
            <a:r>
              <a:rPr b="1" i="0" lang="en-US" u="none">
                <a:effectLst/>
              </a:rPr>
              <a:t>S</a:t>
            </a:r>
            <a:r>
              <a:rPr b="1" i="0" lang="en-US" u="none">
                <a:effectLst/>
              </a:rPr>
              <a:t>A</a:t>
            </a:r>
            <a:r>
              <a:rPr b="1" i="0" lang="en-US" u="none">
                <a:effectLst/>
              </a:rPr>
              <a:t>T</a:t>
            </a:r>
            <a:r>
              <a:rPr b="1" i="0" lang="en-US" u="none">
                <a:effectLst/>
              </a:rPr>
              <a:t>I</a:t>
            </a:r>
            <a:r>
              <a:rPr b="1" i="0" lang="en-US" u="none">
                <a:effectLst/>
              </a:rPr>
              <a:t>O</a:t>
            </a:r>
            <a:r>
              <a:rPr b="1" i="0" lang="en-US" u="none">
                <a:effectLst/>
              </a:rPr>
              <a:t>N</a:t>
            </a:r>
            <a:r>
              <a:rPr b="1" i="0" u="none">
                <a:effectLst/>
              </a:rPr>
              <a:t> </a:t>
            </a:r>
            <a:r>
              <a:rPr b="1" i="0" lang="en-US" u="none">
                <a:effectLst/>
              </a:rPr>
              <a:t>A</a:t>
            </a:r>
            <a:r>
              <a:rPr b="1" i="0" lang="en-US" u="none">
                <a:effectLst/>
              </a:rPr>
              <a:t>N</a:t>
            </a:r>
            <a:r>
              <a:rPr b="1" i="0" lang="en-US" u="none">
                <a:effectLst/>
              </a:rPr>
              <a:t>A</a:t>
            </a:r>
            <a:r>
              <a:rPr b="1" i="0" lang="en-US" u="none">
                <a:effectLst/>
              </a:rPr>
              <a:t>L</a:t>
            </a:r>
            <a:r>
              <a:rPr b="1" i="0" lang="en-US" u="none">
                <a:effectLst/>
              </a:rPr>
              <a:t>Y</a:t>
            </a:r>
            <a:r>
              <a:rPr b="1" i="0" lang="en-US" u="none">
                <a:effectLst/>
              </a:rPr>
              <a:t>S</a:t>
            </a:r>
            <a:r>
              <a:rPr b="1" i="0" lang="en-US" u="none">
                <a:effectLst/>
              </a:rPr>
              <a:t>I</a:t>
            </a:r>
            <a:r>
              <a:rPr b="1" i="0" lang="en-US" u="none">
                <a:effectLst/>
              </a:rPr>
              <a:t>S</a:t>
            </a:r>
            <a:r>
              <a:rPr b="1" i="0" u="none">
                <a:effectLst/>
              </a:rPr>
              <a:t> </a:t>
            </a:r>
            <a:r>
              <a:rPr b="1" i="0" lang="en-US" u="none">
                <a:effectLst/>
              </a:rPr>
              <a:t>T</a:t>
            </a:r>
            <a:r>
              <a:rPr b="1" i="0" lang="en-US" u="none">
                <a:effectLst/>
              </a:rPr>
              <a:t>H</a:t>
            </a:r>
            <a:r>
              <a:rPr b="1" i="0" lang="en-US" u="none">
                <a:effectLst/>
              </a:rPr>
              <a:t>R</a:t>
            </a:r>
            <a:r>
              <a:rPr b="1" i="0" lang="en-US" u="none">
                <a:effectLst/>
              </a:rPr>
              <a:t>O</a:t>
            </a:r>
            <a:r>
              <a:rPr b="1" i="0" lang="en-US" u="none">
                <a:effectLst/>
              </a:rPr>
              <a:t>U</a:t>
            </a:r>
            <a:r>
              <a:rPr b="1" i="0" lang="en-US" u="none">
                <a:effectLst/>
              </a:rPr>
              <a:t>GH</a:t>
            </a:r>
            <a:r>
              <a:rPr b="1" i="0" lang="en-US" u="none">
                <a:effectLst/>
              </a:rPr>
              <a:t> </a:t>
            </a:r>
            <a:r>
              <a:rPr b="1" i="0" lang="en-US" u="none">
                <a:effectLst/>
              </a:rPr>
              <a:t>E</a:t>
            </a:r>
            <a:r>
              <a:rPr b="1" i="0" lang="en-US" u="none">
                <a:effectLst/>
              </a:rPr>
              <a:t>X</a:t>
            </a:r>
            <a:r>
              <a:rPr b="1" i="0" lang="en-US" u="none">
                <a:effectLst/>
              </a:rPr>
              <a:t>C</a:t>
            </a:r>
            <a:r>
              <a:rPr b="1" i="0" lang="en-US" u="none">
                <a:effectLst/>
              </a:rPr>
              <a:t>E</a:t>
            </a:r>
            <a:r>
              <a:rPr b="1" i="0" lang="en-US" u="none">
                <a:effectLst/>
              </a:rPr>
              <a:t>L</a:t>
            </a:r>
            <a:r>
              <a:rPr b="1" i="0" u="none">
                <a:effectLst/>
              </a:rPr>
              <a:t> </a:t>
            </a:r>
            <a:r>
              <a:rPr b="1" i="0" lang="en-US" u="none">
                <a:effectLst/>
              </a:rPr>
              <a:t>D</a:t>
            </a:r>
            <a:r>
              <a:rPr b="1" i="0" lang="en-US" u="none">
                <a:effectLst/>
              </a:rPr>
              <a:t>A</a:t>
            </a:r>
            <a:r>
              <a:rPr b="1" i="0" lang="en-US" u="none">
                <a:effectLst/>
              </a:rPr>
              <a:t>T</a:t>
            </a:r>
            <a:r>
              <a:rPr b="1" i="0" lang="en-US" u="none">
                <a:effectLst/>
              </a:rPr>
              <a:t>A</a:t>
            </a:r>
            <a:r>
              <a:rPr b="1" i="0" lang="en-US" u="none">
                <a:effectLst/>
              </a:rPr>
              <a:t> </a:t>
            </a:r>
            <a:r>
              <a:rPr b="1" i="0" lang="en-US" u="none">
                <a:effectLst/>
              </a:rPr>
              <a:t>M</a:t>
            </a:r>
            <a:r>
              <a:rPr b="1" i="0" lang="en-US" u="none">
                <a:effectLst/>
              </a:rPr>
              <a:t>O</a:t>
            </a:r>
            <a:r>
              <a:rPr b="1" i="0" lang="en-US" u="none">
                <a:effectLst/>
              </a:rPr>
              <a:t>D</a:t>
            </a:r>
            <a:r>
              <a:rPr b="1" i="0" lang="en-US" u="none">
                <a:effectLst/>
              </a:rPr>
              <a:t>E</a:t>
            </a:r>
            <a:r>
              <a:rPr b="1" i="0" lang="en-US" u="none">
                <a:effectLst/>
              </a:rPr>
              <a:t>L</a:t>
            </a:r>
            <a:r>
              <a:rPr b="1" i="0" lang="en-US" u="none">
                <a:effectLst/>
              </a:rPr>
              <a:t>L</a:t>
            </a:r>
            <a:r>
              <a:rPr b="1" i="0" lang="en-US" u="none">
                <a:effectLst/>
              </a:rPr>
              <a:t>I</a:t>
            </a:r>
            <a:r>
              <a:rPr b="1" i="0" lang="en-US" u="none">
                <a:effectLst/>
              </a:rPr>
              <a:t>N</a:t>
            </a:r>
            <a:r>
              <a:rPr b="1" i="0" lang="en-US" u="none">
                <a:effectLst/>
              </a:rPr>
              <a:t>G</a:t>
            </a:r>
            <a:endParaRPr b="1" i="0" u="none">
              <a:effectLst/>
            </a:endParaRPr>
          </a:p>
        </p:txBody>
      </p:sp>
      <p:sp>
        <p:nvSpPr>
          <p:cNvPr id="1048627" name=""/>
          <p:cNvSpPr txBox="1"/>
          <p:nvPr/>
        </p:nvSpPr>
        <p:spPr>
          <a:xfrm rot="9394805">
            <a:off x="10499920" y="1739568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34782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55812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a:off x="834072" y="1537335"/>
            <a:ext cx="7811940" cy="4282439"/>
          </a:xfrm>
          <a:prstGeom prst="rect"/>
        </p:spPr>
        <p:txBody>
          <a:bodyPr rtlCol="0" wrap="square">
            <a:spAutoFit/>
          </a:bodyPr>
          <a:p>
            <a:r>
              <a:rPr sz="2800" lang="en-IN">
                <a:solidFill>
                  <a:srgbClr val="000000"/>
                </a:solidFill>
              </a:rPr>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808023" y="2133600"/>
            <a:ext cx="8110240" cy="2606040"/>
          </a:xfrm>
          <a:prstGeom prst="rect"/>
        </p:spPr>
        <p:txBody>
          <a:bodyPr rtlCol="0" wrap="square">
            <a:spAutoFit/>
          </a:bodyPr>
          <a:p>
            <a:r>
              <a:rPr sz="2800" lang="en-IN">
                <a:solidFill>
                  <a:srgbClr val="000000"/>
                </a:solidFill>
              </a:rPr>
              <a:t>This project aims to analyze the existing salary and compensation data using Excel data modeling techniques. The goal is to develop insights that can help in making data-driven decisions regarding salary adjustments, promotions, and benefits allocation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699452" y="1695449"/>
            <a:ext cx="8273953" cy="4282441"/>
          </a:xfrm>
          <a:prstGeom prst="rect"/>
        </p:spPr>
        <p:txBody>
          <a:bodyPr rtlCol="0" wrap="square">
            <a:spAutoFit/>
          </a:bodyPr>
          <a:p>
            <a:r>
              <a:rPr sz="2800" lang="en-IN">
                <a:solidFill>
                  <a:srgbClr val="000000"/>
                </a:solidFill>
              </a:rPr>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695573" y="1411921"/>
            <a:ext cx="7799228" cy="4701541"/>
          </a:xfrm>
          <a:prstGeom prst="rect"/>
        </p:spPr>
        <p:txBody>
          <a:bodyPr rtlCol="0" wrap="square">
            <a:spAutoFit/>
          </a:bodyPr>
          <a:p>
            <a:r>
              <a:rPr sz="2800" lang="en-IN">
                <a:solidFill>
                  <a:srgbClr val="000000"/>
                </a:solidFill>
              </a:rPr>
              <a:t>We propose to create a comprehensive Excel-based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1041699" y="1706880"/>
            <a:ext cx="7942681" cy="3863340"/>
          </a:xfrm>
          <a:prstGeom prst="rect"/>
        </p:spPr>
        <p:txBody>
          <a:bodyPr rtlCol="0" wrap="square">
            <a:spAutoFit/>
          </a:bodyPr>
          <a:p>
            <a:r>
              <a:rPr sz="2800" lang="en-IN">
                <a:solidFill>
                  <a:srgbClr val="000000"/>
                </a:solidFill>
              </a:rPr>
              <a:t>The data used for this analysis includes:
Employee Data: Age, gender, department, years of experience, education level, role, and current salary.
Industry Benchmark Data: Average salaries for similar roles across the industry.
Financial Data: Budget allocations for salaries, historical salary adjustments, and benefits.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rot="57323">
            <a:off x="2286965" y="1872740"/>
            <a:ext cx="7219347"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2024-09-09T07:01:42Z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5579354f80f9446c92227510a2bdd91c</vt:lpwstr>
  </property>
</Properties>
</file>