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58" r:id="rId1"/>
  </p:sldMasterIdLst>
  <p:sldIdLst>
    <p:sldId id="261" r:id="rId2"/>
    <p:sldId id="265" r:id="rId3"/>
    <p:sldId id="257" r:id="rId4"/>
    <p:sldId id="267" r:id="rId5"/>
    <p:sldId id="258" r:id="rId6"/>
    <p:sldId id="263" r:id="rId7"/>
    <p:sldId id="262" r:id="rId8"/>
    <p:sldId id="259" r:id="rId9"/>
    <p:sldId id="260"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12B606-E1D6-4653-BC45-E5293C3E3811}" type="datetimeFigureOut">
              <a:rPr lang="en-IN" smtClean="0"/>
              <a:t>23-09-2020</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CB90621C-9301-4DC3-80E9-ED99C2E2BE5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8267047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2B606-E1D6-4653-BC45-E5293C3E3811}" type="datetimeFigureOut">
              <a:rPr lang="en-IN" smtClean="0"/>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0621C-9301-4DC3-80E9-ED99C2E2BE51}"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9655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2B606-E1D6-4653-BC45-E5293C3E3811}" type="datetimeFigureOut">
              <a:rPr lang="en-IN" smtClean="0"/>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0621C-9301-4DC3-80E9-ED99C2E2BE51}"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67146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3312B606-E1D6-4653-BC45-E5293C3E3811}" type="datetimeFigureOut">
              <a:rPr lang="en-IN" smtClean="0"/>
              <a:t>23-09-2020</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CB90621C-9301-4DC3-80E9-ED99C2E2BE51}"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8200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312B606-E1D6-4653-BC45-E5293C3E3811}" type="datetimeFigureOut">
              <a:rPr lang="en-IN" smtClean="0"/>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0621C-9301-4DC3-80E9-ED99C2E2BE5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1899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2B606-E1D6-4653-BC45-E5293C3E3811}" type="datetimeFigureOut">
              <a:rPr lang="en-IN" smtClean="0"/>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0621C-9301-4DC3-80E9-ED99C2E2BE5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0794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12B606-E1D6-4653-BC45-E5293C3E3811}" type="datetimeFigureOut">
              <a:rPr lang="en-IN" smtClean="0"/>
              <a:t>23-09-2020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90621C-9301-4DC3-80E9-ED99C2E2BE51}"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3740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12B606-E1D6-4653-BC45-E5293C3E3811}" type="datetimeFigureOut">
              <a:rPr lang="en-IN" smtClean="0"/>
              <a:t>23-09-2020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90621C-9301-4DC3-80E9-ED99C2E2BE51}"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3445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2B606-E1D6-4653-BC45-E5293C3E3811}" type="datetimeFigureOut">
              <a:rPr lang="en-IN" smtClean="0"/>
              <a:t>23-09-2020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90621C-9301-4DC3-80E9-ED99C2E2BE51}" type="slidenum">
              <a:rPr lang="en-IN" smtClean="0"/>
              <a:t>‹#›</a:t>
            </a:fld>
            <a:endParaRPr lang="en-IN"/>
          </a:p>
        </p:txBody>
      </p:sp>
    </p:spTree>
    <p:extLst>
      <p:ext uri="{BB962C8B-B14F-4D97-AF65-F5344CB8AC3E}">
        <p14:creationId xmlns:p14="http://schemas.microsoft.com/office/powerpoint/2010/main" val="3374037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2B606-E1D6-4653-BC45-E5293C3E3811}" type="datetimeFigureOut">
              <a:rPr lang="en-IN" smtClean="0"/>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0621C-9301-4DC3-80E9-ED99C2E2BE5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965541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312B606-E1D6-4653-BC45-E5293C3E3811}" type="datetimeFigureOut">
              <a:rPr lang="en-IN" smtClean="0"/>
              <a:t>23-09-2020</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CB90621C-9301-4DC3-80E9-ED99C2E2BE51}"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16820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312B606-E1D6-4653-BC45-E5293C3E3811}" type="datetimeFigureOut">
              <a:rPr lang="en-IN" smtClean="0"/>
              <a:t>23-09-2020</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CB90621C-9301-4DC3-80E9-ED99C2E2BE51}" type="slidenum">
              <a:rPr lang="en-IN" smtClean="0"/>
              <a:t>‹#›</a:t>
            </a:fld>
            <a:endParaRPr lang="en-IN"/>
          </a:p>
        </p:txBody>
      </p:sp>
    </p:spTree>
    <p:extLst>
      <p:ext uri="{BB962C8B-B14F-4D97-AF65-F5344CB8AC3E}">
        <p14:creationId xmlns:p14="http://schemas.microsoft.com/office/powerpoint/2010/main" val="231164192"/>
      </p:ext>
    </p:extLst>
  </p:cSld>
  <p:clrMap bg1="lt1" tx1="dk1" bg2="lt2" tx2="dk2" accent1="accent1" accent2="accent2" accent3="accent3" accent4="accent4" accent5="accent5" accent6="accent6" hlink="hlink" folHlink="folHlink"/>
  <p:sldLayoutIdLst>
    <p:sldLayoutId id="2147485459" r:id="rId1"/>
    <p:sldLayoutId id="2147485460" r:id="rId2"/>
    <p:sldLayoutId id="2147485461" r:id="rId3"/>
    <p:sldLayoutId id="2147485462" r:id="rId4"/>
    <p:sldLayoutId id="2147485463" r:id="rId5"/>
    <p:sldLayoutId id="2147485464" r:id="rId6"/>
    <p:sldLayoutId id="2147485465" r:id="rId7"/>
    <p:sldLayoutId id="2147485466" r:id="rId8"/>
    <p:sldLayoutId id="2147485467" r:id="rId9"/>
    <p:sldLayoutId id="2147485468" r:id="rId10"/>
    <p:sldLayoutId id="214748546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9596-A35E-433E-9B28-F6016D367F86}"/>
              </a:ext>
            </a:extLst>
          </p:cNvPr>
          <p:cNvSpPr>
            <a:spLocks noGrp="1"/>
          </p:cNvSpPr>
          <p:nvPr>
            <p:ph type="title"/>
          </p:nvPr>
        </p:nvSpPr>
        <p:spPr>
          <a:xfrm>
            <a:off x="1645920" y="795130"/>
            <a:ext cx="9936183" cy="556592"/>
          </a:xfrm>
        </p:spPr>
        <p:txBody>
          <a:bodyPr>
            <a:normAutofit/>
          </a:bodyPr>
          <a:lstStyle/>
          <a:p>
            <a:r>
              <a:rPr lang="en-US" sz="1600" b="1" dirty="0">
                <a:solidFill>
                  <a:schemeClr val="tx1"/>
                </a:solidFill>
                <a:ea typeface="Adobe Fan Heiti Std B" panose="020B0700000000000000" pitchFamily="34" charset="-128"/>
              </a:rPr>
              <a:t>PROBLEM OVERVIEW:</a:t>
            </a:r>
            <a:endParaRPr lang="en-IN" sz="1600" dirty="0"/>
          </a:p>
        </p:txBody>
      </p:sp>
      <p:sp>
        <p:nvSpPr>
          <p:cNvPr id="3" name="Content Placeholder 2">
            <a:extLst>
              <a:ext uri="{FF2B5EF4-FFF2-40B4-BE49-F238E27FC236}">
                <a16:creationId xmlns:a16="http://schemas.microsoft.com/office/drawing/2014/main" id="{114410C0-A505-4913-B078-1639782CF6DB}"/>
              </a:ext>
            </a:extLst>
          </p:cNvPr>
          <p:cNvSpPr>
            <a:spLocks noGrp="1"/>
          </p:cNvSpPr>
          <p:nvPr>
            <p:ph idx="1"/>
          </p:nvPr>
        </p:nvSpPr>
        <p:spPr>
          <a:xfrm>
            <a:off x="489172" y="1679966"/>
            <a:ext cx="11092931" cy="4834393"/>
          </a:xfrm>
        </p:spPr>
        <p:txBody>
          <a:bodyPr/>
          <a:lstStyle/>
          <a:p>
            <a:pPr marL="800100" lvl="1" algn="just">
              <a:spcAft>
                <a:spcPts val="800"/>
              </a:spcAft>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open </a:t>
            </a:r>
            <a:r>
              <a:rPr lang="en-IN" sz="1800" dirty="0">
                <a:solidFill>
                  <a:srgbClr val="222222"/>
                </a:solidFill>
                <a:latin typeface="Calibri" panose="020F0502020204030204" pitchFamily="34" charset="0"/>
                <a:ea typeface="Calibri" panose="020F0502020204030204" pitchFamily="34" charset="0"/>
                <a:cs typeface="Calibri" panose="020F0502020204030204" pitchFamily="34" charset="0"/>
              </a:rPr>
              <a:t>access</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of the </a:t>
            </a:r>
            <a:r>
              <a:rPr lang="en-IN" sz="18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Internet</a:t>
            </a:r>
            <a:r>
              <a:rPr lang="en-IN" sz="1800" dirty="0">
                <a:solidFill>
                  <a:srgbClr val="222222"/>
                </a:solidFill>
                <a:latin typeface="Calibri" panose="020F0502020204030204" pitchFamily="34" charset="0"/>
                <a:ea typeface="Calibri" panose="020F0502020204030204" pitchFamily="34" charset="0"/>
                <a:cs typeface="Calibri" panose="020F0502020204030204" pitchFamily="34" charset="0"/>
              </a:rPr>
              <a:t> and</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all web-based services such as </a:t>
            </a:r>
            <a:r>
              <a:rPr lang="en-IN" sz="18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Online  Banking</a:t>
            </a:r>
            <a:r>
              <a:rPr lang="en-IN" sz="18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are inherently   </a:t>
            </a:r>
            <a:r>
              <a:rPr lang="en-IN" sz="1800" dirty="0">
                <a:solidFill>
                  <a:srgbClr val="222222"/>
                </a:solidFill>
                <a:latin typeface="Calibri" panose="020F0502020204030204" pitchFamily="34" charset="0"/>
                <a:ea typeface="Calibri" panose="020F0502020204030204" pitchFamily="34" charset="0"/>
                <a:cs typeface="Calibri" panose="020F0502020204030204" pitchFamily="34" charset="0"/>
              </a:rPr>
              <a:t>prone </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to risks </a:t>
            </a:r>
            <a:r>
              <a:rPr lang="en-IN" sz="1800" dirty="0">
                <a:solidFill>
                  <a:srgbClr val="222222"/>
                </a:solidFill>
                <a:latin typeface="Calibri" panose="020F0502020204030204" pitchFamily="34" charset="0"/>
                <a:ea typeface="Calibri" panose="020F0502020204030204" pitchFamily="34" charset="0"/>
                <a:cs typeface="Calibri" panose="020F0502020204030204" pitchFamily="34" charset="0"/>
              </a:rPr>
              <a:t> which includes </a:t>
            </a:r>
            <a:r>
              <a:rPr lang="en-IN" sz="18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online</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theft of </a:t>
            </a:r>
            <a:r>
              <a:rPr lang="en-IN" sz="1800" dirty="0">
                <a:solidFill>
                  <a:srgbClr val="222222"/>
                </a:solidFill>
                <a:latin typeface="Calibri" panose="020F0502020204030204" pitchFamily="34" charset="0"/>
                <a:ea typeface="Calibri" panose="020F0502020204030204" pitchFamily="34" charset="0"/>
                <a:cs typeface="Calibri" panose="020F0502020204030204" pitchFamily="34" charset="0"/>
              </a:rPr>
              <a:t>the</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User ID/User Name, Password, virus attacks, hacking,  unauthorized access and fraudulent transactions.</a:t>
            </a:r>
            <a:endParaRPr lang="en-IN" sz="18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514350" lvl="1" indent="0" algn="just">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                                                           </a:t>
            </a:r>
          </a:p>
          <a:p>
            <a:pPr marL="800100" lvl="1" algn="just">
              <a:spcAft>
                <a:spcPts val="800"/>
              </a:spcAft>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Security and Identification of  Concerned  theft.</a:t>
            </a:r>
            <a:endParaRPr lang="en-IN" sz="18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800100" lvl="1" algn="just">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Inconvenience </a:t>
            </a:r>
            <a:r>
              <a:rPr lang="en-IN" sz="1800" dirty="0">
                <a:latin typeface="Calibri" panose="020F0502020204030204" pitchFamily="34" charset="0"/>
                <a:ea typeface="Calibri" panose="020F0502020204030204" pitchFamily="34" charset="0"/>
                <a:cs typeface="Calibri" panose="020F0502020204030204" pitchFamily="34" charset="0"/>
              </a:rPr>
              <a:t>in </a:t>
            </a:r>
            <a:r>
              <a:rPr lang="en-IN" sz="1800" dirty="0">
                <a:effectLst/>
                <a:latin typeface="Calibri" panose="020F0502020204030204" pitchFamily="34" charset="0"/>
                <a:ea typeface="Calibri" panose="020F0502020204030204" pitchFamily="34" charset="0"/>
                <a:cs typeface="Calibri" panose="020F0502020204030204" pitchFamily="34" charset="0"/>
              </a:rPr>
              <a:t>Banking and its procedure </a:t>
            </a:r>
          </a:p>
          <a:p>
            <a:pPr marL="800100" lvl="1" algn="just">
              <a:spcAft>
                <a:spcPts val="800"/>
              </a:spcAft>
            </a:pPr>
            <a:r>
              <a:rPr lang="en-IN" sz="1800" dirty="0">
                <a:solidFill>
                  <a:srgbClr val="222222"/>
                </a:solidFill>
                <a:latin typeface="Calibri" panose="020F0502020204030204" pitchFamily="34" charset="0"/>
                <a:ea typeface="Calibri" panose="020F0502020204030204" pitchFamily="34" charset="0"/>
                <a:cs typeface="Calibri" panose="020F0502020204030204" pitchFamily="34" charset="0"/>
              </a:rPr>
              <a:t>Time delay  in </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transactions</a:t>
            </a:r>
            <a:r>
              <a:rPr lang="en-IN"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358415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A763-6437-471D-85D6-50478476D115}"/>
              </a:ext>
            </a:extLst>
          </p:cNvPr>
          <p:cNvSpPr>
            <a:spLocks noGrp="1"/>
          </p:cNvSpPr>
          <p:nvPr>
            <p:ph type="title"/>
          </p:nvPr>
        </p:nvSpPr>
        <p:spPr>
          <a:xfrm>
            <a:off x="1802813" y="852710"/>
            <a:ext cx="8911687" cy="1280890"/>
          </a:xfrm>
        </p:spPr>
        <p:txBody>
          <a:bodyPr>
            <a:normAutofit/>
          </a:bodyPr>
          <a:lstStyle/>
          <a:p>
            <a:r>
              <a:rPr lang="en-IN" sz="1600" b="1" dirty="0"/>
              <a:t>CONCLUSION:</a:t>
            </a:r>
          </a:p>
        </p:txBody>
      </p:sp>
      <p:sp>
        <p:nvSpPr>
          <p:cNvPr id="3" name="Content Placeholder 2">
            <a:extLst>
              <a:ext uri="{FF2B5EF4-FFF2-40B4-BE49-F238E27FC236}">
                <a16:creationId xmlns:a16="http://schemas.microsoft.com/office/drawing/2014/main" id="{0E8DEBA5-EBB1-4E9E-86FF-F955F422C5B9}"/>
              </a:ext>
            </a:extLst>
          </p:cNvPr>
          <p:cNvSpPr>
            <a:spLocks noGrp="1"/>
          </p:cNvSpPr>
          <p:nvPr>
            <p:ph idx="1"/>
          </p:nvPr>
        </p:nvSpPr>
        <p:spPr>
          <a:xfrm>
            <a:off x="1638300" y="1956047"/>
            <a:ext cx="8915400" cy="3777622"/>
          </a:xfrm>
        </p:spPr>
        <p:txBody>
          <a:bodyPr/>
          <a:lstStyle/>
          <a:p>
            <a:r>
              <a:rPr lang="en-US" b="0" i="0" dirty="0">
                <a:solidFill>
                  <a:srgbClr val="2B2B2B"/>
                </a:solidFill>
                <a:effectLst/>
                <a:latin typeface="Montserrat"/>
              </a:rPr>
              <a:t>Digital transformations have changed the world and each startup has embraced the contactless payment frameworks. In the future, we will pay with our phones and NFC applications are the ticket to that wonderful future. Because of the numerous current MasterCard information breaches, now is a great time to use a solution that shields our wallets from robbery and fraud.</a:t>
            </a:r>
            <a:endParaRPr lang="en-IN" dirty="0"/>
          </a:p>
          <a:p>
            <a:endParaRPr lang="en-IN" dirty="0"/>
          </a:p>
        </p:txBody>
      </p:sp>
    </p:spTree>
    <p:extLst>
      <p:ext uri="{BB962C8B-B14F-4D97-AF65-F5344CB8AC3E}">
        <p14:creationId xmlns:p14="http://schemas.microsoft.com/office/powerpoint/2010/main" val="284863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2CB-B6D9-4ECC-B0C2-AA4C59DD5FE3}"/>
              </a:ext>
            </a:extLst>
          </p:cNvPr>
          <p:cNvSpPr>
            <a:spLocks noGrp="1"/>
          </p:cNvSpPr>
          <p:nvPr>
            <p:ph type="title"/>
          </p:nvPr>
        </p:nvSpPr>
        <p:spPr>
          <a:xfrm>
            <a:off x="1638300" y="875757"/>
            <a:ext cx="8915399" cy="958222"/>
          </a:xfrm>
        </p:spPr>
        <p:txBody>
          <a:bodyPr>
            <a:normAutofit/>
          </a:bodyPr>
          <a:lstStyle/>
          <a:p>
            <a:r>
              <a:rPr lang="en-IN" sz="1600" b="1" dirty="0"/>
              <a:t>OUR  PROPOSED  SYSTEM:</a:t>
            </a:r>
          </a:p>
        </p:txBody>
      </p:sp>
      <p:sp>
        <p:nvSpPr>
          <p:cNvPr id="3" name="Content Placeholder 2">
            <a:extLst>
              <a:ext uri="{FF2B5EF4-FFF2-40B4-BE49-F238E27FC236}">
                <a16:creationId xmlns:a16="http://schemas.microsoft.com/office/drawing/2014/main" id="{76F0442D-2F19-4A2C-82BF-3CCED71F913E}"/>
              </a:ext>
            </a:extLst>
          </p:cNvPr>
          <p:cNvSpPr>
            <a:spLocks noGrp="1"/>
          </p:cNvSpPr>
          <p:nvPr>
            <p:ph idx="1"/>
          </p:nvPr>
        </p:nvSpPr>
        <p:spPr>
          <a:xfrm>
            <a:off x="1460746" y="1500326"/>
            <a:ext cx="9866312" cy="4233342"/>
          </a:xfrm>
        </p:spPr>
        <p:txBody>
          <a:bodyPr>
            <a:normAutofit fontScale="92500"/>
          </a:bodyPr>
          <a:lstStyle/>
          <a:p>
            <a:pPr marL="0" indent="0">
              <a:buNone/>
            </a:pPr>
            <a:endParaRPr lang="en-IN" dirty="0">
              <a:latin typeface="Calibri" panose="020F0502020204030204" pitchFamily="34" charset="0"/>
              <a:cs typeface="Calibri" panose="020F0502020204030204" pitchFamily="34" charset="0"/>
            </a:endParaRPr>
          </a:p>
          <a:p>
            <a:pPr marL="0" indent="0">
              <a:buNone/>
            </a:pPr>
            <a:r>
              <a:rPr lang="en-IN" sz="1800" dirty="0">
                <a:latin typeface="Calibri" panose="020F0502020204030204" pitchFamily="34" charset="0"/>
                <a:cs typeface="Calibri" panose="020F0502020204030204" pitchFamily="34" charset="0"/>
              </a:rPr>
              <a:t>       we are using card emulation method and  tag reader/writer method  in NFC for our  convenience.</a:t>
            </a:r>
          </a:p>
          <a:p>
            <a:r>
              <a:rPr lang="en-US" sz="1800" dirty="0">
                <a:latin typeface="Calibri" panose="020F0502020204030204" pitchFamily="34" charset="0"/>
                <a:cs typeface="Calibri" panose="020F0502020204030204" pitchFamily="34" charset="0"/>
              </a:rPr>
              <a:t>But in this we are  using Peer-to-Peer method for the application.</a:t>
            </a:r>
          </a:p>
          <a:p>
            <a:r>
              <a:rPr lang="en-US" sz="1800" dirty="0">
                <a:latin typeface="Calibri" panose="020F0502020204030204" pitchFamily="34" charset="0"/>
                <a:cs typeface="Calibri" panose="020F0502020204030204" pitchFamily="34" charset="0"/>
              </a:rPr>
              <a:t>In peer-to-peer mode data commutes between two NFC enabled active devices. But it is rarely used because of tough competition given by other wireless technologies like Bluetooth as it is more widely spread compared to NFC. </a:t>
            </a:r>
          </a:p>
          <a:p>
            <a:r>
              <a:rPr lang="en-US" sz="1800" dirty="0">
                <a:latin typeface="Calibri" panose="020F0502020204030204" pitchFamily="34" charset="0"/>
                <a:cs typeface="Calibri" panose="020F0502020204030204" pitchFamily="34" charset="0"/>
              </a:rPr>
              <a:t>There  are payment transaction using NFC already existed. But there is no any specific application for that.</a:t>
            </a:r>
          </a:p>
          <a:p>
            <a:r>
              <a:rPr lang="en-US" sz="1800" dirty="0">
                <a:latin typeface="Calibri" panose="020F0502020204030204" pitchFamily="34" charset="0"/>
                <a:cs typeface="Calibri" panose="020F0502020204030204" pitchFamily="34" charset="0"/>
              </a:rPr>
              <a:t>Our </a:t>
            </a:r>
            <a:r>
              <a:rPr lang="en-US" dirty="0">
                <a:latin typeface="Calibri" panose="020F0502020204030204" pitchFamily="34" charset="0"/>
                <a:cs typeface="Calibri" panose="020F0502020204030204" pitchFamily="34" charset="0"/>
              </a:rPr>
              <a:t>propose solution </a:t>
            </a:r>
            <a:r>
              <a:rPr lang="en-US" sz="1800" dirty="0">
                <a:latin typeface="Calibri" panose="020F0502020204030204" pitchFamily="34" charset="0"/>
                <a:cs typeface="Calibri" panose="020F0502020204030204" pitchFamily="34" charset="0"/>
              </a:rPr>
              <a:t> is to build an </a:t>
            </a:r>
            <a:r>
              <a:rPr lang="en-US" sz="1800" dirty="0" err="1">
                <a:latin typeface="Calibri" panose="020F0502020204030204" pitchFamily="34" charset="0"/>
                <a:cs typeface="Calibri" panose="020F0502020204030204" pitchFamily="34" charset="0"/>
              </a:rPr>
              <a:t>enterprice</a:t>
            </a:r>
            <a:r>
              <a:rPr lang="en-US" sz="1800" dirty="0">
                <a:latin typeface="Calibri" panose="020F0502020204030204" pitchFamily="34" charset="0"/>
                <a:cs typeface="Calibri" panose="020F0502020204030204" pitchFamily="34" charset="0"/>
              </a:rPr>
              <a:t> banking system </a:t>
            </a:r>
            <a:r>
              <a:rPr lang="en-US" dirty="0">
                <a:latin typeface="Calibri" panose="020F0502020204030204" pitchFamily="34" charset="0"/>
                <a:cs typeface="Calibri" panose="020F0502020204030204" pitchFamily="34" charset="0"/>
              </a:rPr>
              <a:t>with centralized </a:t>
            </a:r>
            <a:r>
              <a:rPr lang="en-US" dirty="0" err="1">
                <a:latin typeface="Calibri" panose="020F0502020204030204" pitchFamily="34" charset="0"/>
                <a:cs typeface="Calibri" panose="020F0502020204030204" pitchFamily="34" charset="0"/>
              </a:rPr>
              <a:t>cerver</a:t>
            </a:r>
            <a:r>
              <a:rPr lang="en-US" dirty="0">
                <a:latin typeface="Calibri" panose="020F0502020204030204" pitchFamily="34" charset="0"/>
                <a:cs typeface="Calibri" panose="020F0502020204030204" pitchFamily="34" charset="0"/>
              </a:rPr>
              <a:t> in order to give feasible transaction .we are incorporating </a:t>
            </a:r>
            <a:r>
              <a:rPr lang="en-US" dirty="0" err="1">
                <a:latin typeface="Calibri" panose="020F0502020204030204" pitchFamily="34" charset="0"/>
                <a:cs typeface="Calibri" panose="020F0502020204030204" pitchFamily="34" charset="0"/>
              </a:rPr>
              <a:t>nfc</a:t>
            </a:r>
            <a:r>
              <a:rPr lang="en-US" dirty="0">
                <a:latin typeface="Calibri" panose="020F0502020204030204" pitchFamily="34" charset="0"/>
                <a:cs typeface="Calibri" panose="020F0502020204030204" pitchFamily="34" charset="0"/>
              </a:rPr>
              <a:t> based devices for </a:t>
            </a:r>
            <a:r>
              <a:rPr lang="en-US" dirty="0" err="1">
                <a:latin typeface="Calibri" panose="020F0502020204030204" pitchFamily="34" charset="0"/>
                <a:cs typeface="Calibri" panose="020F0502020204030204" pitchFamily="34" charset="0"/>
              </a:rPr>
              <a:t>transaction.</a:t>
            </a:r>
            <a:r>
              <a:rPr lang="en-US" sz="1800" dirty="0" err="1">
                <a:latin typeface="Calibri" panose="020F0502020204030204" pitchFamily="34" charset="0"/>
                <a:cs typeface="Calibri" panose="020F0502020204030204" pitchFamily="34" charset="0"/>
              </a:rPr>
              <a:t>application</a:t>
            </a:r>
            <a:r>
              <a:rPr lang="en-US" sz="1800" dirty="0">
                <a:latin typeface="Calibri" panose="020F0502020204030204" pitchFamily="34" charset="0"/>
                <a:cs typeface="Calibri" panose="020F0502020204030204" pitchFamily="34" charset="0"/>
              </a:rPr>
              <a:t> for the transaction, it makes it easy enough for even the nontechnical persons to use them.</a:t>
            </a:r>
          </a:p>
          <a:p>
            <a:endParaRPr lang="en-IN" dirty="0"/>
          </a:p>
        </p:txBody>
      </p:sp>
      <p:pic>
        <p:nvPicPr>
          <p:cNvPr id="5" name="Picture 4" descr="NFCdrip: Data Exfiltration Research in Near Field Communication">
            <a:extLst>
              <a:ext uri="{FF2B5EF4-FFF2-40B4-BE49-F238E27FC236}">
                <a16:creationId xmlns:a16="http://schemas.microsoft.com/office/drawing/2014/main" id="{F116E3B4-70B4-420E-BD3B-41F449F93B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7237" y="5514731"/>
            <a:ext cx="2576223" cy="1192694"/>
          </a:xfrm>
          <a:prstGeom prst="rect">
            <a:avLst/>
          </a:prstGeom>
          <a:noFill/>
          <a:ln>
            <a:noFill/>
          </a:ln>
        </p:spPr>
      </p:pic>
    </p:spTree>
    <p:extLst>
      <p:ext uri="{BB962C8B-B14F-4D97-AF65-F5344CB8AC3E}">
        <p14:creationId xmlns:p14="http://schemas.microsoft.com/office/powerpoint/2010/main" val="181244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91E9-AF4F-4D3F-A808-5B8F1EFF0658}"/>
              </a:ext>
            </a:extLst>
          </p:cNvPr>
          <p:cNvSpPr>
            <a:spLocks noGrp="1"/>
          </p:cNvSpPr>
          <p:nvPr>
            <p:ph type="title"/>
          </p:nvPr>
        </p:nvSpPr>
        <p:spPr>
          <a:xfrm>
            <a:off x="1544714" y="807867"/>
            <a:ext cx="7729287" cy="931701"/>
          </a:xfrm>
        </p:spPr>
        <p:txBody>
          <a:bodyPr>
            <a:normAutofit/>
          </a:bodyPr>
          <a:lstStyle/>
          <a:p>
            <a:r>
              <a:rPr lang="en-US" sz="1600" b="1" dirty="0">
                <a:solidFill>
                  <a:schemeClr val="tx1"/>
                </a:solidFill>
              </a:rPr>
              <a:t>Applications:</a:t>
            </a:r>
            <a:endParaRPr lang="en-IN" sz="1600" dirty="0">
              <a:solidFill>
                <a:schemeClr val="tx1"/>
              </a:solidFill>
            </a:endParaRPr>
          </a:p>
        </p:txBody>
      </p:sp>
      <p:sp>
        <p:nvSpPr>
          <p:cNvPr id="3" name="Content Placeholder 2">
            <a:extLst>
              <a:ext uri="{FF2B5EF4-FFF2-40B4-BE49-F238E27FC236}">
                <a16:creationId xmlns:a16="http://schemas.microsoft.com/office/drawing/2014/main" id="{C2E70A49-FDCC-434C-978A-1B5D44280FC0}"/>
              </a:ext>
            </a:extLst>
          </p:cNvPr>
          <p:cNvSpPr>
            <a:spLocks noGrp="1"/>
          </p:cNvSpPr>
          <p:nvPr>
            <p:ph idx="1"/>
          </p:nvPr>
        </p:nvSpPr>
        <p:spPr>
          <a:xfrm>
            <a:off x="998968" y="1203960"/>
            <a:ext cx="9851912" cy="5124104"/>
          </a:xfrm>
        </p:spPr>
        <p:txBody>
          <a:bodyPr>
            <a:normAutofit/>
          </a:bodyPr>
          <a:lstStyle/>
          <a:p>
            <a:r>
              <a:rPr lang="en-US" dirty="0">
                <a:latin typeface="Calibri" panose="020F0502020204030204" pitchFamily="34" charset="0"/>
                <a:cs typeface="Calibri" panose="020F0502020204030204" pitchFamily="34" charset="0"/>
              </a:rPr>
              <a:t>Using our mobile device </a:t>
            </a:r>
            <a:r>
              <a:rPr lang="en-US" b="1" dirty="0">
                <a:solidFill>
                  <a:schemeClr val="accent2"/>
                </a:solidFill>
                <a:latin typeface="Calibri" panose="020F0502020204030204" pitchFamily="34" charset="0"/>
                <a:cs typeface="Calibri" panose="020F0502020204030204" pitchFamily="34" charset="0"/>
              </a:rPr>
              <a:t>NFC</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as one of service adder to get benefits on </a:t>
            </a:r>
            <a:r>
              <a:rPr lang="en-US" b="1" dirty="0">
                <a:solidFill>
                  <a:schemeClr val="accent2"/>
                </a:solidFill>
                <a:latin typeface="Calibri" panose="020F0502020204030204" pitchFamily="34" charset="0"/>
                <a:cs typeface="Calibri" panose="020F0502020204030204" pitchFamily="34" charset="0"/>
              </a:rPr>
              <a:t>contact less </a:t>
            </a:r>
            <a:r>
              <a:rPr lang="en-US" dirty="0">
                <a:latin typeface="Calibri" panose="020F0502020204030204" pitchFamily="34" charset="0"/>
                <a:cs typeface="Calibri" panose="020F0502020204030204" pitchFamily="34" charset="0"/>
              </a:rPr>
              <a:t>banking.</a:t>
            </a:r>
          </a:p>
          <a:p>
            <a:r>
              <a:rPr lang="en-US" dirty="0">
                <a:latin typeface="Calibri" panose="020F0502020204030204" pitchFamily="34" charset="0"/>
                <a:cs typeface="Calibri" panose="020F0502020204030204" pitchFamily="34" charset="0"/>
              </a:rPr>
              <a:t>Need to develop application based on NFC.</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Creating a global  wallet and connect with this application so that the banking process will be centralized</a:t>
            </a:r>
          </a:p>
          <a:p>
            <a:r>
              <a:rPr lang="en-US" dirty="0">
                <a:latin typeface="Calibri" panose="020F0502020204030204" pitchFamily="34" charset="0"/>
                <a:cs typeface="Calibri" panose="020F0502020204030204" pitchFamily="34" charset="0"/>
              </a:rPr>
              <a:t>Creating a centralized server for our digital transaction which contain all the mandatory data, necessary for the transactions.</a:t>
            </a:r>
          </a:p>
          <a:p>
            <a:r>
              <a:rPr lang="en-US" dirty="0">
                <a:latin typeface="Calibri" panose="020F0502020204030204" pitchFamily="34" charset="0"/>
                <a:cs typeface="Calibri" panose="020F0502020204030204" pitchFamily="34" charset="0"/>
              </a:rPr>
              <a:t>Making the currency as digital.</a:t>
            </a:r>
          </a:p>
          <a:p>
            <a:r>
              <a:rPr lang="en-US" dirty="0">
                <a:latin typeface="Calibri" panose="020F0502020204030204" pitchFamily="34" charset="0"/>
                <a:cs typeface="Calibri" panose="020F0502020204030204" pitchFamily="34" charset="0"/>
              </a:rPr>
              <a:t>Making  an application for reliable transaction.</a:t>
            </a:r>
          </a:p>
          <a:p>
            <a:endParaRPr lang="en-IN" dirty="0"/>
          </a:p>
        </p:txBody>
      </p:sp>
      <p:pic>
        <p:nvPicPr>
          <p:cNvPr id="1026" name="Picture 2" descr="Contactless Mobile Payments: Are They Really a Good Idea?">
            <a:extLst>
              <a:ext uri="{FF2B5EF4-FFF2-40B4-BE49-F238E27FC236}">
                <a16:creationId xmlns:a16="http://schemas.microsoft.com/office/drawing/2014/main" id="{870697A6-7DF5-4FC9-B494-4F29878045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77" y="4554182"/>
            <a:ext cx="2548491" cy="143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720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5C1F-97B7-4DFA-B571-690852AF8EDC}"/>
              </a:ext>
            </a:extLst>
          </p:cNvPr>
          <p:cNvSpPr>
            <a:spLocks noGrp="1"/>
          </p:cNvSpPr>
          <p:nvPr>
            <p:ph type="title"/>
          </p:nvPr>
        </p:nvSpPr>
        <p:spPr/>
        <p:txBody>
          <a:bodyPr/>
          <a:lstStyle/>
          <a:p>
            <a:r>
              <a:rPr lang="en-IN"/>
              <a:t>Problem finding:</a:t>
            </a:r>
          </a:p>
        </p:txBody>
      </p:sp>
      <p:sp>
        <p:nvSpPr>
          <p:cNvPr id="3" name="Content Placeholder 2">
            <a:extLst>
              <a:ext uri="{FF2B5EF4-FFF2-40B4-BE49-F238E27FC236}">
                <a16:creationId xmlns:a16="http://schemas.microsoft.com/office/drawing/2014/main" id="{BD12C656-D342-4047-B334-1307DA06387B}"/>
              </a:ext>
            </a:extLst>
          </p:cNvPr>
          <p:cNvSpPr>
            <a:spLocks noGrp="1"/>
          </p:cNvSpPr>
          <p:nvPr>
            <p:ph idx="1"/>
          </p:nvPr>
        </p:nvSpPr>
        <p:spPr/>
        <p:txBody>
          <a:bodyPr/>
          <a:lstStyle/>
          <a:p>
            <a:r>
              <a:rPr lang="en-IN" dirty="0" err="1"/>
              <a:t>Everry</a:t>
            </a:r>
            <a:r>
              <a:rPr lang="en-IN" dirty="0"/>
              <a:t> time we </a:t>
            </a:r>
            <a:r>
              <a:rPr lang="en-IN" dirty="0" err="1"/>
              <a:t>cound</a:t>
            </a:r>
            <a:r>
              <a:rPr lang="en-IN" dirty="0"/>
              <a:t> not reliable on paper </a:t>
            </a:r>
            <a:r>
              <a:rPr lang="en-IN" dirty="0" err="1"/>
              <a:t>curreny</a:t>
            </a:r>
            <a:r>
              <a:rPr lang="en-IN" dirty="0"/>
              <a:t>.</a:t>
            </a:r>
          </a:p>
          <a:p>
            <a:endParaRPr lang="en-IN" dirty="0"/>
          </a:p>
        </p:txBody>
      </p:sp>
    </p:spTree>
    <p:extLst>
      <p:ext uri="{BB962C8B-B14F-4D97-AF65-F5344CB8AC3E}">
        <p14:creationId xmlns:p14="http://schemas.microsoft.com/office/powerpoint/2010/main" val="137959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3931F-53B6-4887-80C9-18587957F8F4}"/>
              </a:ext>
            </a:extLst>
          </p:cNvPr>
          <p:cNvSpPr>
            <a:spLocks noGrp="1"/>
          </p:cNvSpPr>
          <p:nvPr>
            <p:ph type="title"/>
          </p:nvPr>
        </p:nvSpPr>
        <p:spPr>
          <a:xfrm>
            <a:off x="1509204" y="795130"/>
            <a:ext cx="9042639" cy="552163"/>
          </a:xfrm>
        </p:spPr>
        <p:txBody>
          <a:bodyPr>
            <a:normAutofit/>
          </a:bodyPr>
          <a:lstStyle/>
          <a:p>
            <a:r>
              <a:rPr lang="en-US" sz="1600" b="1" dirty="0">
                <a:solidFill>
                  <a:schemeClr val="tx1"/>
                </a:solidFill>
              </a:rPr>
              <a:t>TECHNOLOGY STACK:</a:t>
            </a:r>
            <a:endParaRPr lang="en-IN" sz="1600" b="1" dirty="0">
              <a:solidFill>
                <a:schemeClr val="tx1"/>
              </a:solidFill>
            </a:endParaRPr>
          </a:p>
        </p:txBody>
      </p:sp>
      <p:sp>
        <p:nvSpPr>
          <p:cNvPr id="3" name="Content Placeholder 2">
            <a:extLst>
              <a:ext uri="{FF2B5EF4-FFF2-40B4-BE49-F238E27FC236}">
                <a16:creationId xmlns:a16="http://schemas.microsoft.com/office/drawing/2014/main" id="{E0413031-8A46-44EF-9475-29D9B33D02C1}"/>
              </a:ext>
            </a:extLst>
          </p:cNvPr>
          <p:cNvSpPr>
            <a:spLocks noGrp="1"/>
          </p:cNvSpPr>
          <p:nvPr>
            <p:ph idx="1"/>
          </p:nvPr>
        </p:nvSpPr>
        <p:spPr>
          <a:xfrm>
            <a:off x="849071" y="1558457"/>
            <a:ext cx="8596668" cy="5039674"/>
          </a:xfrm>
        </p:spPr>
        <p:txBody>
          <a:bodyPr/>
          <a:lstStyle/>
          <a:p>
            <a:pPr marL="457200" indent="8382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COMPUTE POWER :  Google </a:t>
            </a:r>
            <a:r>
              <a:rPr lang="en-IN" dirty="0">
                <a:latin typeface="Calibri" panose="020F0502020204030204" pitchFamily="34" charset="0"/>
                <a:ea typeface="Calibri" panose="020F0502020204030204" pitchFamily="34" charset="0"/>
                <a:cs typeface="Calibri" panose="020F0502020204030204" pitchFamily="34" charset="0"/>
              </a:rPr>
              <a:t>C</a:t>
            </a:r>
            <a:r>
              <a:rPr lang="en-IN" sz="1800" dirty="0">
                <a:effectLst/>
                <a:latin typeface="Calibri" panose="020F0502020204030204" pitchFamily="34" charset="0"/>
                <a:ea typeface="Calibri" panose="020F0502020204030204" pitchFamily="34" charset="0"/>
                <a:cs typeface="Calibri" panose="020F0502020204030204" pitchFamily="34" charset="0"/>
              </a:rPr>
              <a:t>loud </a:t>
            </a:r>
            <a:r>
              <a:rPr lang="en-IN" dirty="0">
                <a:latin typeface="Calibri" panose="020F0502020204030204" pitchFamily="34" charset="0"/>
                <a:ea typeface="Calibri" panose="020F0502020204030204" pitchFamily="34" charset="0"/>
                <a:cs typeface="Calibri" panose="020F0502020204030204" pitchFamily="34" charset="0"/>
              </a:rPr>
              <a:t>C</a:t>
            </a:r>
            <a:r>
              <a:rPr lang="en-IN" sz="1800" dirty="0">
                <a:effectLst/>
                <a:latin typeface="Calibri" panose="020F0502020204030204" pitchFamily="34" charset="0"/>
                <a:ea typeface="Calibri" panose="020F0502020204030204" pitchFamily="34" charset="0"/>
                <a:cs typeface="Calibri" panose="020F0502020204030204" pitchFamily="34" charset="0"/>
              </a:rPr>
              <a:t>omputing.</a:t>
            </a:r>
          </a:p>
          <a:p>
            <a:pPr marL="457200" indent="83820">
              <a:lnSpc>
                <a:spcPct val="107000"/>
              </a:lnSpc>
              <a:spcAft>
                <a:spcPts val="800"/>
              </a:spcAft>
            </a:pPr>
            <a:r>
              <a:rPr lang="en-IN" dirty="0" err="1">
                <a:latin typeface="Calibri" panose="020F0502020204030204" pitchFamily="34" charset="0"/>
                <a:ea typeface="Calibri" panose="020F0502020204030204" pitchFamily="34" charset="0"/>
                <a:cs typeface="Calibri" panose="020F0502020204030204" pitchFamily="34" charset="0"/>
              </a:rPr>
              <a:t>Progaraming</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languages:java</a:t>
            </a:r>
            <a:endParaRPr lang="en-IN" dirty="0">
              <a:latin typeface="Calibri" panose="020F0502020204030204" pitchFamily="34" charset="0"/>
              <a:ea typeface="Calibri" panose="020F0502020204030204" pitchFamily="34" charset="0"/>
              <a:cs typeface="Calibri" panose="020F0502020204030204" pitchFamily="34" charset="0"/>
            </a:endParaRPr>
          </a:p>
          <a:p>
            <a:pPr marL="457200" indent="8382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Web </a:t>
            </a:r>
            <a:r>
              <a:rPr lang="en-IN" sz="1800" dirty="0" err="1">
                <a:effectLst/>
                <a:latin typeface="Calibri" panose="020F0502020204030204" pitchFamily="34" charset="0"/>
                <a:ea typeface="Calibri" panose="020F0502020204030204" pitchFamily="34" charset="0"/>
                <a:cs typeface="Calibri" panose="020F0502020204030204" pitchFamily="34" charset="0"/>
              </a:rPr>
              <a:t>technologies:html,c</a:t>
            </a:r>
            <a:r>
              <a:rPr lang="en-IN" dirty="0" err="1">
                <a:latin typeface="Calibri" panose="020F0502020204030204" pitchFamily="34" charset="0"/>
                <a:ea typeface="Calibri" panose="020F0502020204030204" pitchFamily="34" charset="0"/>
                <a:cs typeface="Calibri" panose="020F0502020204030204" pitchFamily="34" charset="0"/>
              </a:rPr>
              <a:t>ss,ajax</a:t>
            </a:r>
            <a:r>
              <a:rPr lang="en-IN" dirty="0">
                <a:latin typeface="Calibri" panose="020F0502020204030204" pitchFamily="34" charset="0"/>
                <a:ea typeface="Calibri" panose="020F0502020204030204" pitchFamily="34" charset="0"/>
                <a:cs typeface="Calibri" panose="020F0502020204030204" pitchFamily="34" charset="0"/>
              </a:rPr>
              <a:t>(scripting </a:t>
            </a:r>
            <a:r>
              <a:rPr lang="en-IN" dirty="0" err="1">
                <a:latin typeface="Calibri" panose="020F0502020204030204" pitchFamily="34" charset="0"/>
                <a:ea typeface="Calibri" panose="020F0502020204030204" pitchFamily="34" charset="0"/>
                <a:cs typeface="Calibri" panose="020F0502020204030204" pitchFamily="34" charset="0"/>
              </a:rPr>
              <a:t>lang</a:t>
            </a:r>
            <a:r>
              <a:rPr lang="en-IN" dirty="0">
                <a:latin typeface="Calibri" panose="020F0502020204030204" pitchFamily="34" charset="0"/>
                <a:ea typeface="Calibri" panose="020F0502020204030204" pitchFamily="34" charset="0"/>
                <a:cs typeface="Calibri" panose="020F0502020204030204" pitchFamily="34" charset="0"/>
              </a:rPr>
              <a:t>)</a:t>
            </a:r>
          </a:p>
          <a:p>
            <a:pPr marL="457200" indent="8382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Database :</a:t>
            </a:r>
            <a:r>
              <a:rPr lang="en-IN" sz="1800" dirty="0" err="1">
                <a:effectLst/>
                <a:latin typeface="Calibri" panose="020F0502020204030204" pitchFamily="34" charset="0"/>
                <a:ea typeface="Calibri" panose="020F0502020204030204" pitchFamily="34" charset="0"/>
                <a:cs typeface="Calibri" panose="020F0502020204030204" pitchFamily="34" charset="0"/>
              </a:rPr>
              <a:t>mysql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83820">
              <a:lnSpc>
                <a:spcPct val="107000"/>
              </a:lnSpc>
              <a:spcAft>
                <a:spcPts val="8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8382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transaction app:  </a:t>
            </a:r>
            <a:r>
              <a:rPr lang="en-US" sz="1800" dirty="0">
                <a:effectLst/>
                <a:latin typeface="Calibri" panose="020F0502020204030204" pitchFamily="34" charset="0"/>
                <a:ea typeface="Calibri" panose="020F0502020204030204" pitchFamily="34" charset="0"/>
                <a:cs typeface="Calibri" panose="020F0502020204030204" pitchFamily="34" charset="0"/>
              </a:rPr>
              <a:t> Flutter application can be built which will be using NFC or RFID to communicate each other.</a:t>
            </a:r>
          </a:p>
          <a:p>
            <a:pPr marL="45720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09292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90F7-2125-4D18-91D1-90FE028B69DE}"/>
              </a:ext>
            </a:extLst>
          </p:cNvPr>
          <p:cNvSpPr>
            <a:spLocks noGrp="1"/>
          </p:cNvSpPr>
          <p:nvPr>
            <p:ph type="title"/>
          </p:nvPr>
        </p:nvSpPr>
        <p:spPr>
          <a:xfrm>
            <a:off x="1640156" y="779227"/>
            <a:ext cx="8911687" cy="524785"/>
          </a:xfrm>
        </p:spPr>
        <p:txBody>
          <a:bodyPr>
            <a:normAutofit/>
          </a:bodyPr>
          <a:lstStyle/>
          <a:p>
            <a:r>
              <a:rPr lang="en-IN" sz="1600" b="1" dirty="0"/>
              <a:t>FLOW DIAGRAM:</a:t>
            </a:r>
          </a:p>
        </p:txBody>
      </p:sp>
      <p:sp>
        <p:nvSpPr>
          <p:cNvPr id="3" name="Content Placeholder 2">
            <a:extLst>
              <a:ext uri="{FF2B5EF4-FFF2-40B4-BE49-F238E27FC236}">
                <a16:creationId xmlns:a16="http://schemas.microsoft.com/office/drawing/2014/main" id="{96A49E5F-9912-428D-A0CD-E464CB2B57E0}"/>
              </a:ext>
            </a:extLst>
          </p:cNvPr>
          <p:cNvSpPr>
            <a:spLocks noGrp="1"/>
          </p:cNvSpPr>
          <p:nvPr>
            <p:ph idx="1"/>
          </p:nvPr>
        </p:nvSpPr>
        <p:spPr>
          <a:xfrm>
            <a:off x="1041621" y="1717481"/>
            <a:ext cx="9405469" cy="4301655"/>
          </a:xfrm>
        </p:spPr>
        <p:txBody>
          <a:bodyPr/>
          <a:lstStyle/>
          <a:p>
            <a:pPr marL="0" indent="0" algn="l">
              <a:buNone/>
            </a:pPr>
            <a:endParaRPr lang="en-US" b="0" i="0" dirty="0">
              <a:solidFill>
                <a:srgbClr val="405261"/>
              </a:solidFill>
              <a:effectLst/>
              <a:latin typeface="Calibri" panose="020F0502020204030204" pitchFamily="34" charset="0"/>
              <a:cs typeface="Calibri" panose="020F0502020204030204" pitchFamily="34" charset="0"/>
            </a:endParaRPr>
          </a:p>
          <a:p>
            <a:endParaRPr lang="en-IN" dirty="0"/>
          </a:p>
        </p:txBody>
      </p:sp>
      <p:pic>
        <p:nvPicPr>
          <p:cNvPr id="6" name="Graphic 5" descr="Bank">
            <a:extLst>
              <a:ext uri="{FF2B5EF4-FFF2-40B4-BE49-F238E27FC236}">
                <a16:creationId xmlns:a16="http://schemas.microsoft.com/office/drawing/2014/main" id="{595E2050-5616-42E7-BE4C-5F5718D6CF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3012" y="613652"/>
            <a:ext cx="914400" cy="914400"/>
          </a:xfrm>
          <a:prstGeom prst="rect">
            <a:avLst/>
          </a:prstGeom>
        </p:spPr>
      </p:pic>
      <p:pic>
        <p:nvPicPr>
          <p:cNvPr id="8" name="Graphic 7" descr="Smart Phone">
            <a:extLst>
              <a:ext uri="{FF2B5EF4-FFF2-40B4-BE49-F238E27FC236}">
                <a16:creationId xmlns:a16="http://schemas.microsoft.com/office/drawing/2014/main" id="{80DD2985-EE76-41D9-8E2C-84084E034A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24754" y="2507177"/>
            <a:ext cx="1240730" cy="1240730"/>
          </a:xfrm>
          <a:prstGeom prst="rect">
            <a:avLst/>
          </a:prstGeom>
        </p:spPr>
      </p:pic>
      <p:pic>
        <p:nvPicPr>
          <p:cNvPr id="10" name="Graphic 9" descr="Smart Phone">
            <a:extLst>
              <a:ext uri="{FF2B5EF4-FFF2-40B4-BE49-F238E27FC236}">
                <a16:creationId xmlns:a16="http://schemas.microsoft.com/office/drawing/2014/main" id="{7CFA0DFC-5EE5-4446-BA48-BB2E4BE6B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65683" y="2507177"/>
            <a:ext cx="1042394" cy="1042394"/>
          </a:xfrm>
          <a:prstGeom prst="rect">
            <a:avLst/>
          </a:prstGeom>
        </p:spPr>
      </p:pic>
      <p:pic>
        <p:nvPicPr>
          <p:cNvPr id="12" name="Graphic 11" descr="Wireless">
            <a:extLst>
              <a:ext uri="{FF2B5EF4-FFF2-40B4-BE49-F238E27FC236}">
                <a16:creationId xmlns:a16="http://schemas.microsoft.com/office/drawing/2014/main" id="{DF578C2B-A1CA-4B12-AF2A-56B719A1DE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37312" y="1887348"/>
            <a:ext cx="552278" cy="552278"/>
          </a:xfrm>
          <a:prstGeom prst="rect">
            <a:avLst/>
          </a:prstGeom>
        </p:spPr>
      </p:pic>
      <p:pic>
        <p:nvPicPr>
          <p:cNvPr id="14" name="Graphic 13" descr="Laptop">
            <a:extLst>
              <a:ext uri="{FF2B5EF4-FFF2-40B4-BE49-F238E27FC236}">
                <a16:creationId xmlns:a16="http://schemas.microsoft.com/office/drawing/2014/main" id="{BFFBE814-2C9A-40DC-8235-B83E0DB29E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65741" y="2263115"/>
            <a:ext cx="1780092" cy="1780092"/>
          </a:xfrm>
          <a:prstGeom prst="rect">
            <a:avLst/>
          </a:prstGeom>
        </p:spPr>
      </p:pic>
      <p:pic>
        <p:nvPicPr>
          <p:cNvPr id="16" name="Graphic 15" descr="Store">
            <a:extLst>
              <a:ext uri="{FF2B5EF4-FFF2-40B4-BE49-F238E27FC236}">
                <a16:creationId xmlns:a16="http://schemas.microsoft.com/office/drawing/2014/main" id="{747E9F58-D22E-4A85-B078-BE78090C4AA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42950" y="4260949"/>
            <a:ext cx="914400" cy="914400"/>
          </a:xfrm>
          <a:prstGeom prst="rect">
            <a:avLst/>
          </a:prstGeom>
        </p:spPr>
      </p:pic>
      <p:pic>
        <p:nvPicPr>
          <p:cNvPr id="18" name="Graphic 17" descr="Line arrow Straight">
            <a:extLst>
              <a:ext uri="{FF2B5EF4-FFF2-40B4-BE49-F238E27FC236}">
                <a16:creationId xmlns:a16="http://schemas.microsoft.com/office/drawing/2014/main" id="{6864EF35-C22D-4C30-A66B-C51754FA667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186677">
            <a:off x="5941063" y="5177508"/>
            <a:ext cx="518174" cy="518174"/>
          </a:xfrm>
          <a:prstGeom prst="rect">
            <a:avLst/>
          </a:prstGeom>
        </p:spPr>
      </p:pic>
      <p:pic>
        <p:nvPicPr>
          <p:cNvPr id="20" name="Graphic 19" descr="Line arrow Straight">
            <a:extLst>
              <a:ext uri="{FF2B5EF4-FFF2-40B4-BE49-F238E27FC236}">
                <a16:creationId xmlns:a16="http://schemas.microsoft.com/office/drawing/2014/main" id="{0EFB1136-B5AD-4D2D-AE49-B0463037193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5873456" y="3860427"/>
            <a:ext cx="531926" cy="306887"/>
          </a:xfrm>
          <a:prstGeom prst="rect">
            <a:avLst/>
          </a:prstGeom>
        </p:spPr>
      </p:pic>
      <p:pic>
        <p:nvPicPr>
          <p:cNvPr id="22" name="Graphic 21" descr="Transfer">
            <a:extLst>
              <a:ext uri="{FF2B5EF4-FFF2-40B4-BE49-F238E27FC236}">
                <a16:creationId xmlns:a16="http://schemas.microsoft.com/office/drawing/2014/main" id="{7FCF6612-9CBF-4345-8131-E20E48BD4B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41220" y="2863744"/>
            <a:ext cx="621437" cy="552278"/>
          </a:xfrm>
          <a:prstGeom prst="rect">
            <a:avLst/>
          </a:prstGeom>
        </p:spPr>
      </p:pic>
      <p:pic>
        <p:nvPicPr>
          <p:cNvPr id="24" name="Graphic 23" descr="Transfer">
            <a:extLst>
              <a:ext uri="{FF2B5EF4-FFF2-40B4-BE49-F238E27FC236}">
                <a16:creationId xmlns:a16="http://schemas.microsoft.com/office/drawing/2014/main" id="{E6FC8BD1-0895-4A1B-91DB-25AFF204174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72580" y="2803946"/>
            <a:ext cx="693103" cy="693103"/>
          </a:xfrm>
          <a:prstGeom prst="rect">
            <a:avLst/>
          </a:prstGeom>
        </p:spPr>
      </p:pic>
      <p:pic>
        <p:nvPicPr>
          <p:cNvPr id="26" name="Graphic 25" descr="Transfer">
            <a:extLst>
              <a:ext uri="{FF2B5EF4-FFF2-40B4-BE49-F238E27FC236}">
                <a16:creationId xmlns:a16="http://schemas.microsoft.com/office/drawing/2014/main" id="{0A345D84-A358-4169-8F09-FE4C5E402D8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400000">
            <a:off x="5785280" y="1551897"/>
            <a:ext cx="621437" cy="621437"/>
          </a:xfrm>
          <a:prstGeom prst="rect">
            <a:avLst/>
          </a:prstGeom>
        </p:spPr>
      </p:pic>
      <p:sp>
        <p:nvSpPr>
          <p:cNvPr id="28" name="TextBox 27">
            <a:extLst>
              <a:ext uri="{FF2B5EF4-FFF2-40B4-BE49-F238E27FC236}">
                <a16:creationId xmlns:a16="http://schemas.microsoft.com/office/drawing/2014/main" id="{26F87D4B-E2E5-4C6A-A3C3-FECD34BA63B1}"/>
              </a:ext>
            </a:extLst>
          </p:cNvPr>
          <p:cNvSpPr txBox="1"/>
          <p:nvPr/>
        </p:nvSpPr>
        <p:spPr>
          <a:xfrm>
            <a:off x="3334691" y="3867355"/>
            <a:ext cx="1395544" cy="261610"/>
          </a:xfrm>
          <a:prstGeom prst="rect">
            <a:avLst/>
          </a:prstGeom>
          <a:noFill/>
        </p:spPr>
        <p:txBody>
          <a:bodyPr wrap="square" rtlCol="0">
            <a:spAutoFit/>
          </a:bodyPr>
          <a:lstStyle/>
          <a:p>
            <a:r>
              <a:rPr lang="en-IN" sz="1100" b="1" dirty="0">
                <a:solidFill>
                  <a:srgbClr val="002060"/>
                </a:solidFill>
                <a:latin typeface="Calibri" panose="020F0502020204030204" pitchFamily="34" charset="0"/>
                <a:cs typeface="Calibri" panose="020F0502020204030204" pitchFamily="34" charset="0"/>
              </a:rPr>
              <a:t>Mobile with NFC</a:t>
            </a:r>
          </a:p>
        </p:txBody>
      </p:sp>
      <p:sp>
        <p:nvSpPr>
          <p:cNvPr id="30" name="TextBox 29">
            <a:extLst>
              <a:ext uri="{FF2B5EF4-FFF2-40B4-BE49-F238E27FC236}">
                <a16:creationId xmlns:a16="http://schemas.microsoft.com/office/drawing/2014/main" id="{2364BF1D-7BB1-4DF6-AE2D-67F00884B516}"/>
              </a:ext>
            </a:extLst>
          </p:cNvPr>
          <p:cNvSpPr txBox="1"/>
          <p:nvPr/>
        </p:nvSpPr>
        <p:spPr>
          <a:xfrm>
            <a:off x="5623012" y="282730"/>
            <a:ext cx="2073370" cy="261610"/>
          </a:xfrm>
          <a:prstGeom prst="rect">
            <a:avLst/>
          </a:prstGeom>
          <a:noFill/>
        </p:spPr>
        <p:txBody>
          <a:bodyPr wrap="square" rtlCol="0">
            <a:spAutoFit/>
          </a:bodyPr>
          <a:lstStyle/>
          <a:p>
            <a:r>
              <a:rPr lang="en-IN" sz="1100" b="1" dirty="0">
                <a:solidFill>
                  <a:srgbClr val="002060"/>
                </a:solidFill>
                <a:latin typeface="Calibri" panose="020F0502020204030204" pitchFamily="34" charset="0"/>
                <a:cs typeface="Calibri" panose="020F0502020204030204" pitchFamily="34" charset="0"/>
              </a:rPr>
              <a:t>Bank Server</a:t>
            </a:r>
          </a:p>
        </p:txBody>
      </p:sp>
      <p:sp>
        <p:nvSpPr>
          <p:cNvPr id="32" name="TextBox 31">
            <a:extLst>
              <a:ext uri="{FF2B5EF4-FFF2-40B4-BE49-F238E27FC236}">
                <a16:creationId xmlns:a16="http://schemas.microsoft.com/office/drawing/2014/main" id="{9FA652AE-D9B3-4BC6-884D-946492A9B513}"/>
              </a:ext>
            </a:extLst>
          </p:cNvPr>
          <p:cNvSpPr txBox="1"/>
          <p:nvPr/>
        </p:nvSpPr>
        <p:spPr>
          <a:xfrm>
            <a:off x="5416330" y="2249263"/>
            <a:ext cx="1780092" cy="261610"/>
          </a:xfrm>
          <a:prstGeom prst="rect">
            <a:avLst/>
          </a:prstGeom>
          <a:noFill/>
        </p:spPr>
        <p:txBody>
          <a:bodyPr wrap="square" rtlCol="0">
            <a:spAutoFit/>
          </a:bodyPr>
          <a:lstStyle/>
          <a:p>
            <a:r>
              <a:rPr lang="en-IN" sz="1100" b="1" dirty="0">
                <a:solidFill>
                  <a:srgbClr val="002060"/>
                </a:solidFill>
                <a:latin typeface="Arial Black" panose="020B0A04020102020204" pitchFamily="34" charset="0"/>
              </a:rPr>
              <a:t>Payment Server</a:t>
            </a:r>
          </a:p>
        </p:txBody>
      </p:sp>
      <p:sp>
        <p:nvSpPr>
          <p:cNvPr id="34" name="TextBox 33">
            <a:extLst>
              <a:ext uri="{FF2B5EF4-FFF2-40B4-BE49-F238E27FC236}">
                <a16:creationId xmlns:a16="http://schemas.microsoft.com/office/drawing/2014/main" id="{28CA19C7-2233-4769-A149-9B3B368E3B27}"/>
              </a:ext>
            </a:extLst>
          </p:cNvPr>
          <p:cNvSpPr txBox="1"/>
          <p:nvPr/>
        </p:nvSpPr>
        <p:spPr>
          <a:xfrm>
            <a:off x="6704731" y="4583514"/>
            <a:ext cx="914400" cy="261610"/>
          </a:xfrm>
          <a:prstGeom prst="rect">
            <a:avLst/>
          </a:prstGeom>
          <a:noFill/>
        </p:spPr>
        <p:txBody>
          <a:bodyPr wrap="square" rtlCol="0">
            <a:spAutoFit/>
          </a:bodyPr>
          <a:lstStyle/>
          <a:p>
            <a:r>
              <a:rPr lang="en-IN" sz="1100" b="1" dirty="0">
                <a:solidFill>
                  <a:srgbClr val="002060"/>
                </a:solidFill>
                <a:latin typeface="Calibri" panose="020F0502020204030204" pitchFamily="34" charset="0"/>
                <a:cs typeface="Calibri" panose="020F0502020204030204" pitchFamily="34" charset="0"/>
              </a:rPr>
              <a:t>Point of Sale</a:t>
            </a:r>
          </a:p>
        </p:txBody>
      </p:sp>
      <p:sp>
        <p:nvSpPr>
          <p:cNvPr id="36" name="TextBox 35">
            <a:extLst>
              <a:ext uri="{FF2B5EF4-FFF2-40B4-BE49-F238E27FC236}">
                <a16:creationId xmlns:a16="http://schemas.microsoft.com/office/drawing/2014/main" id="{3E75BF9A-3292-445C-9352-8FB5DABD8C77}"/>
              </a:ext>
            </a:extLst>
          </p:cNvPr>
          <p:cNvSpPr txBox="1"/>
          <p:nvPr/>
        </p:nvSpPr>
        <p:spPr>
          <a:xfrm>
            <a:off x="6700160" y="5997202"/>
            <a:ext cx="1303562" cy="261610"/>
          </a:xfrm>
          <a:prstGeom prst="rect">
            <a:avLst/>
          </a:prstGeom>
          <a:noFill/>
        </p:spPr>
        <p:txBody>
          <a:bodyPr wrap="none" rtlCol="0">
            <a:spAutoFit/>
          </a:bodyPr>
          <a:lstStyle/>
          <a:p>
            <a:r>
              <a:rPr lang="en-IN" sz="1100" b="1" dirty="0">
                <a:solidFill>
                  <a:srgbClr val="002060"/>
                </a:solidFill>
                <a:latin typeface="Calibri" panose="020F0502020204030204" pitchFamily="34" charset="0"/>
                <a:cs typeface="Calibri" panose="020F0502020204030204" pitchFamily="34" charset="0"/>
              </a:rPr>
              <a:t>Contactless Reader</a:t>
            </a:r>
          </a:p>
        </p:txBody>
      </p:sp>
      <p:pic>
        <p:nvPicPr>
          <p:cNvPr id="38" name="Graphic 37" descr="Closed book">
            <a:extLst>
              <a:ext uri="{FF2B5EF4-FFF2-40B4-BE49-F238E27FC236}">
                <a16:creationId xmlns:a16="http://schemas.microsoft.com/office/drawing/2014/main" id="{F9E604FF-4893-4947-A638-881D7BB3B6C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742950" y="5751365"/>
            <a:ext cx="914400" cy="914400"/>
          </a:xfrm>
          <a:prstGeom prst="rect">
            <a:avLst/>
          </a:prstGeom>
        </p:spPr>
      </p:pic>
    </p:spTree>
    <p:extLst>
      <p:ext uri="{BB962C8B-B14F-4D97-AF65-F5344CB8AC3E}">
        <p14:creationId xmlns:p14="http://schemas.microsoft.com/office/powerpoint/2010/main" val="96596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3CFB-DD80-42BE-B457-757C02A1BDC1}"/>
              </a:ext>
            </a:extLst>
          </p:cNvPr>
          <p:cNvSpPr>
            <a:spLocks noGrp="1"/>
          </p:cNvSpPr>
          <p:nvPr>
            <p:ph type="title"/>
          </p:nvPr>
        </p:nvSpPr>
        <p:spPr>
          <a:xfrm>
            <a:off x="1661823" y="659958"/>
            <a:ext cx="9739422" cy="675861"/>
          </a:xfrm>
        </p:spPr>
        <p:txBody>
          <a:bodyPr>
            <a:normAutofit/>
          </a:bodyPr>
          <a:lstStyle/>
          <a:p>
            <a:br>
              <a:rPr lang="en-US" sz="1050" b="0" i="0" dirty="0">
                <a:solidFill>
                  <a:srgbClr val="000000"/>
                </a:solidFill>
                <a:effectLst/>
                <a:latin typeface="Open Sans Extrabold"/>
              </a:rPr>
            </a:br>
            <a:r>
              <a:rPr lang="en-US" sz="1050" dirty="0" err="1">
                <a:solidFill>
                  <a:srgbClr val="000000"/>
                </a:solidFill>
                <a:latin typeface="Open Sans Extrabold"/>
              </a:rPr>
              <a:t>c</a:t>
            </a:r>
            <a:r>
              <a:rPr lang="en-US" sz="1600" b="1" i="0" dirty="0" err="1">
                <a:solidFill>
                  <a:srgbClr val="000000"/>
                </a:solidFill>
                <a:effectLst/>
                <a:latin typeface="Open Sans Extrabold"/>
              </a:rPr>
              <a:t>cloud</a:t>
            </a:r>
            <a:r>
              <a:rPr lang="en-US" sz="1600" b="1" i="0" dirty="0">
                <a:solidFill>
                  <a:srgbClr val="000000"/>
                </a:solidFill>
                <a:effectLst/>
                <a:latin typeface="Open Sans Extrabold"/>
              </a:rPr>
              <a:t> based banking system:</a:t>
            </a:r>
            <a:endParaRPr lang="en-IN" sz="1600" b="1" dirty="0"/>
          </a:p>
        </p:txBody>
      </p:sp>
      <p:sp>
        <p:nvSpPr>
          <p:cNvPr id="3" name="Content Placeholder 2">
            <a:extLst>
              <a:ext uri="{FF2B5EF4-FFF2-40B4-BE49-F238E27FC236}">
                <a16:creationId xmlns:a16="http://schemas.microsoft.com/office/drawing/2014/main" id="{3AF61E43-220C-4FF0-B2EE-6E22F1A3CA5B}"/>
              </a:ext>
            </a:extLst>
          </p:cNvPr>
          <p:cNvSpPr>
            <a:spLocks noGrp="1"/>
          </p:cNvSpPr>
          <p:nvPr>
            <p:ph idx="1"/>
          </p:nvPr>
        </p:nvSpPr>
        <p:spPr>
          <a:xfrm>
            <a:off x="874644" y="1828801"/>
            <a:ext cx="10526602" cy="4651512"/>
          </a:xfrm>
        </p:spPr>
        <p:txBody>
          <a:bodyPr>
            <a:normAutofit/>
          </a:bodyPr>
          <a:lstStyle/>
          <a:p>
            <a:pPr algn="l"/>
            <a:r>
              <a:rPr lang="en-US" b="0" i="0" dirty="0">
                <a:solidFill>
                  <a:srgbClr val="405261"/>
                </a:solidFill>
                <a:effectLst/>
                <a:latin typeface="Calibri" panose="020F0502020204030204" pitchFamily="34" charset="0"/>
                <a:cs typeface="Calibri" panose="020F0502020204030204" pitchFamily="34" charset="0"/>
              </a:rPr>
              <a:t>When both reader and payment devices are close together and activated, then there is an exchange of encrypted data from the NFC chips which completes the payment.</a:t>
            </a:r>
          </a:p>
          <a:p>
            <a:pPr algn="l"/>
            <a:r>
              <a:rPr lang="en-US" b="0" i="0" dirty="0">
                <a:solidFill>
                  <a:srgbClr val="405261"/>
                </a:solidFill>
                <a:effectLst/>
                <a:latin typeface="Calibri" panose="020F0502020204030204" pitchFamily="34" charset="0"/>
                <a:cs typeface="Calibri" panose="020F0502020204030204" pitchFamily="34" charset="0"/>
              </a:rPr>
              <a:t>This process makes the checkout </a:t>
            </a:r>
            <a:r>
              <a:rPr lang="en-US" dirty="0">
                <a:solidFill>
                  <a:srgbClr val="405261"/>
                </a:solidFill>
                <a:latin typeface="Calibri" panose="020F0502020204030204" pitchFamily="34" charset="0"/>
                <a:cs typeface="Calibri" panose="020F0502020204030204" pitchFamily="34" charset="0"/>
              </a:rPr>
              <a:t>within a blink</a:t>
            </a:r>
            <a:r>
              <a:rPr lang="en-US" b="0" i="0" dirty="0">
                <a:solidFill>
                  <a:srgbClr val="405261"/>
                </a:solidFill>
                <a:effectLst/>
                <a:latin typeface="Calibri" panose="020F0502020204030204" pitchFamily="34" charset="0"/>
                <a:cs typeface="Calibri" panose="020F0502020204030204" pitchFamily="34" charset="0"/>
              </a:rPr>
              <a:t>, thus making NFC payments as one of the</a:t>
            </a:r>
            <a:r>
              <a:rPr lang="en-US" b="0" i="0" dirty="0">
                <a:solidFill>
                  <a:schemeClr val="accent2"/>
                </a:solidFill>
                <a:effectLst/>
                <a:latin typeface="Calibri" panose="020F0502020204030204" pitchFamily="34" charset="0"/>
                <a:cs typeface="Calibri" panose="020F0502020204030204" pitchFamily="34" charset="0"/>
              </a:rPr>
              <a:t> </a:t>
            </a:r>
            <a:r>
              <a:rPr lang="en-US" dirty="0">
                <a:solidFill>
                  <a:schemeClr val="accent2"/>
                </a:solidFill>
                <a:latin typeface="Calibri" panose="020F0502020204030204" pitchFamily="34" charset="0"/>
                <a:cs typeface="Calibri" panose="020F0502020204030204" pitchFamily="34" charset="0"/>
              </a:rPr>
              <a:t>most secure and convenient payment methods</a:t>
            </a:r>
            <a:r>
              <a:rPr lang="en-US" b="0" i="0" dirty="0">
                <a:solidFill>
                  <a:srgbClr val="405261"/>
                </a:solidFill>
                <a:effectLst/>
                <a:latin typeface="Calibri" panose="020F0502020204030204" pitchFamily="34" charset="0"/>
                <a:cs typeface="Calibri" panose="020F0502020204030204" pitchFamily="34" charset="0"/>
              </a:rPr>
              <a:t>. </a:t>
            </a:r>
          </a:p>
          <a:p>
            <a:pPr algn="l"/>
            <a:r>
              <a:rPr lang="en-US" b="0" i="0" dirty="0">
                <a:solidFill>
                  <a:srgbClr val="405261"/>
                </a:solidFill>
                <a:effectLst/>
                <a:latin typeface="Calibri" panose="020F0502020204030204" pitchFamily="34" charset="0"/>
                <a:cs typeface="Calibri" panose="020F0502020204030204" pitchFamily="34" charset="0"/>
              </a:rPr>
              <a:t>The contactless connection between the two devices is established with the help of radio waves which are similar to RFID labels that are used in warehouse, store, and other wireless tracking applications. NFC chips use a specific RFID frequency of 13.56MHz that works only when both the chips are placed very close to each other</a:t>
            </a:r>
            <a:r>
              <a:rPr lang="en-US" b="0" i="0" dirty="0">
                <a:solidFill>
                  <a:srgbClr val="405261"/>
                </a:solidFill>
                <a:effectLst/>
                <a:latin typeface="GraphikRegular"/>
              </a:rPr>
              <a:t>.</a:t>
            </a:r>
          </a:p>
          <a:p>
            <a:r>
              <a:rPr lang="en-US" b="0" i="0" dirty="0">
                <a:solidFill>
                  <a:srgbClr val="405261"/>
                </a:solidFill>
                <a:effectLst/>
                <a:latin typeface="Calibri" panose="020F0502020204030204" pitchFamily="34" charset="0"/>
                <a:cs typeface="Calibri" panose="020F0502020204030204" pitchFamily="34" charset="0"/>
              </a:rPr>
              <a:t>Many </a:t>
            </a:r>
            <a:r>
              <a:rPr lang="en-US" dirty="0">
                <a:solidFill>
                  <a:srgbClr val="FDA901"/>
                </a:solidFill>
                <a:latin typeface="Calibri" panose="020F0502020204030204" pitchFamily="34" charset="0"/>
                <a:cs typeface="Calibri" panose="020F0502020204030204" pitchFamily="34" charset="0"/>
              </a:rPr>
              <a:t>digital </a:t>
            </a:r>
            <a:r>
              <a:rPr lang="en-US" dirty="0" err="1">
                <a:solidFill>
                  <a:srgbClr val="FDA901"/>
                </a:solidFill>
                <a:latin typeface="Calibri" panose="020F0502020204030204" pitchFamily="34" charset="0"/>
                <a:cs typeface="Calibri" panose="020F0502020204030204" pitchFamily="34" charset="0"/>
              </a:rPr>
              <a:t>eWallet</a:t>
            </a:r>
            <a:r>
              <a:rPr lang="en-US" dirty="0">
                <a:solidFill>
                  <a:srgbClr val="FDA901"/>
                </a:solidFill>
                <a:latin typeface="Calibri" panose="020F0502020204030204" pitchFamily="34" charset="0"/>
                <a:cs typeface="Calibri" panose="020F0502020204030204" pitchFamily="34" charset="0"/>
              </a:rPr>
              <a:t> payment apps</a:t>
            </a:r>
            <a:r>
              <a:rPr lang="en-US" dirty="0">
                <a:solidFill>
                  <a:srgbClr val="405261"/>
                </a:solidFill>
                <a:latin typeface="Calibri" panose="020F0502020204030204" pitchFamily="34" charset="0"/>
                <a:cs typeface="Calibri" panose="020F0502020204030204" pitchFamily="34" charset="0"/>
              </a:rPr>
              <a:t> </a:t>
            </a:r>
            <a:r>
              <a:rPr lang="en-US" b="0" i="0" dirty="0">
                <a:solidFill>
                  <a:srgbClr val="405261"/>
                </a:solidFill>
                <a:effectLst/>
                <a:latin typeface="Calibri" panose="020F0502020204030204" pitchFamily="34" charset="0"/>
                <a:cs typeface="Calibri" panose="020F0502020204030204" pitchFamily="34" charset="0"/>
              </a:rPr>
              <a:t>use NFC for added security as digital wallets only communicate with NFC readers when the user unlocks the app on the device and selects the payment card to be used for payment.</a:t>
            </a:r>
            <a:endParaRPr lang="en-IN" dirty="0">
              <a:latin typeface="Calibri" panose="020F0502020204030204" pitchFamily="34" charset="0"/>
              <a:cs typeface="Calibri" panose="020F0502020204030204" pitchFamily="34" charset="0"/>
            </a:endParaRPr>
          </a:p>
          <a:p>
            <a:pPr algn="l"/>
            <a:endParaRPr lang="en-US" b="0" i="0" dirty="0">
              <a:solidFill>
                <a:srgbClr val="405261"/>
              </a:solidFill>
              <a:effectLst/>
              <a:latin typeface="GraphikRegular"/>
            </a:endParaRPr>
          </a:p>
        </p:txBody>
      </p:sp>
    </p:spTree>
    <p:extLst>
      <p:ext uri="{BB962C8B-B14F-4D97-AF65-F5344CB8AC3E}">
        <p14:creationId xmlns:p14="http://schemas.microsoft.com/office/powerpoint/2010/main" val="142449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AE55-948D-4177-8521-A65AFC8C1A35}"/>
              </a:ext>
            </a:extLst>
          </p:cNvPr>
          <p:cNvSpPr>
            <a:spLocks noGrp="1"/>
          </p:cNvSpPr>
          <p:nvPr>
            <p:ph type="title"/>
          </p:nvPr>
        </p:nvSpPr>
        <p:spPr>
          <a:xfrm>
            <a:off x="1633490" y="816637"/>
            <a:ext cx="6758071" cy="511231"/>
          </a:xfrm>
        </p:spPr>
        <p:txBody>
          <a:bodyPr>
            <a:normAutofit/>
          </a:bodyPr>
          <a:lstStyle/>
          <a:p>
            <a:r>
              <a:rPr lang="en-IN" sz="1600" b="1" dirty="0">
                <a:solidFill>
                  <a:schemeClr val="tx1"/>
                </a:solidFill>
                <a:effectLst/>
                <a:ea typeface="Calibri" panose="020F0502020204030204" pitchFamily="34" charset="0"/>
                <a:cs typeface="Times New Roman" panose="02020603050405020304" pitchFamily="18" charset="0"/>
              </a:rPr>
              <a:t>ADVANTAGES OF  PROPOSED SOLUTION :</a:t>
            </a:r>
            <a:endParaRPr lang="en-IN" sz="1600" b="1" dirty="0">
              <a:solidFill>
                <a:schemeClr val="tx1"/>
              </a:solidFill>
            </a:endParaRPr>
          </a:p>
        </p:txBody>
      </p:sp>
      <p:sp>
        <p:nvSpPr>
          <p:cNvPr id="3" name="Content Placeholder 2">
            <a:extLst>
              <a:ext uri="{FF2B5EF4-FFF2-40B4-BE49-F238E27FC236}">
                <a16:creationId xmlns:a16="http://schemas.microsoft.com/office/drawing/2014/main" id="{05B3E303-886C-4754-B8D3-344B9678B4AF}"/>
              </a:ext>
            </a:extLst>
          </p:cNvPr>
          <p:cNvSpPr>
            <a:spLocks noGrp="1"/>
          </p:cNvSpPr>
          <p:nvPr>
            <p:ph idx="1"/>
          </p:nvPr>
        </p:nvSpPr>
        <p:spPr>
          <a:xfrm>
            <a:off x="1025718" y="1542553"/>
            <a:ext cx="8248284" cy="4498810"/>
          </a:xfrm>
        </p:spPr>
        <p:txBody>
          <a:bodyPr>
            <a:normAutofit/>
          </a:bodyPr>
          <a:lstStyle/>
          <a:p>
            <a:r>
              <a:rPr lang="en-US" dirty="0"/>
              <a:t> </a:t>
            </a:r>
            <a:r>
              <a:rPr lang="en-US" dirty="0">
                <a:latin typeface="Calibri" panose="020F0502020204030204" pitchFamily="34" charset="0"/>
                <a:cs typeface="Calibri" panose="020F0502020204030204" pitchFamily="34" charset="0"/>
              </a:rPr>
              <a:t>More secure since NFC transaction  Middle Man in the attach would be </a:t>
            </a:r>
            <a:r>
              <a:rPr lang="en-US" dirty="0" err="1">
                <a:latin typeface="Calibri" panose="020F0502020204030204" pitchFamily="34" charset="0"/>
                <a:cs typeface="Calibri" panose="020F0502020204030204" pitchFamily="34" charset="0"/>
              </a:rPr>
              <a:t>tevious</a:t>
            </a:r>
            <a:r>
              <a:rPr lang="en-US" dirty="0">
                <a:latin typeface="Calibri" panose="020F0502020204030204" pitchFamily="34" charset="0"/>
                <a:cs typeface="Calibri" panose="020F0502020204030204" pitchFamily="34" charset="0"/>
              </a:rPr>
              <a:t>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Highly </a:t>
            </a:r>
            <a:r>
              <a:rPr lang="en-US" dirty="0" err="1">
                <a:latin typeface="Calibri" panose="020F0502020204030204" pitchFamily="34" charset="0"/>
                <a:cs typeface="Calibri" panose="020F0502020204030204" pitchFamily="34" charset="0"/>
              </a:rPr>
              <a:t>avilablity</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Contact less transaction</a:t>
            </a:r>
          </a:p>
          <a:p>
            <a:r>
              <a:rPr lang="en-US" dirty="0">
                <a:latin typeface="Calibri" panose="020F0502020204030204" pitchFamily="34" charset="0"/>
                <a:cs typeface="Calibri" panose="020F0502020204030204" pitchFamily="34" charset="0"/>
              </a:rPr>
              <a:t> Control with financial regulations based on the country /regional government can be made.</a:t>
            </a:r>
          </a:p>
          <a:p>
            <a:r>
              <a:rPr lang="en-US" dirty="0">
                <a:latin typeface="Calibri" panose="020F0502020204030204" pitchFamily="34" charset="0"/>
                <a:cs typeface="Calibri" panose="020F0502020204030204" pitchFamily="34" charset="0"/>
              </a:rPr>
              <a:t> End to end encryption.</a:t>
            </a:r>
          </a:p>
          <a:p>
            <a:r>
              <a:rPr lang="en-US" dirty="0">
                <a:latin typeface="Calibri" panose="020F0502020204030204" pitchFamily="34" charset="0"/>
                <a:cs typeface="Calibri" panose="020F0502020204030204" pitchFamily="34" charset="0"/>
              </a:rPr>
              <a:t>Hacking would be difficult  due to </a:t>
            </a:r>
            <a:r>
              <a:rPr lang="en-US" dirty="0" err="1">
                <a:latin typeface="Calibri" panose="020F0502020204030204" pitchFamily="34" charset="0"/>
                <a:cs typeface="Calibri" panose="020F0502020204030204" pitchFamily="34" charset="0"/>
              </a:rPr>
              <a:t>survillance</a:t>
            </a:r>
            <a:r>
              <a:rPr lang="en-US" dirty="0">
                <a:latin typeface="Calibri" panose="020F0502020204030204" pitchFamily="34" charset="0"/>
                <a:cs typeface="Calibri" panose="020F0502020204030204" pitchFamily="34" charset="0"/>
              </a:rPr>
              <a:t> </a:t>
            </a:r>
            <a:r>
              <a:rPr lang="en-US" dirty="0"/>
              <a:t>.</a:t>
            </a:r>
            <a:endParaRPr lang="en-IN" dirty="0"/>
          </a:p>
        </p:txBody>
      </p:sp>
    </p:spTree>
    <p:extLst>
      <p:ext uri="{BB962C8B-B14F-4D97-AF65-F5344CB8AC3E}">
        <p14:creationId xmlns:p14="http://schemas.microsoft.com/office/powerpoint/2010/main" val="99574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4702-CEC8-48F4-AA1F-2A15C6E76898}"/>
              </a:ext>
            </a:extLst>
          </p:cNvPr>
          <p:cNvSpPr>
            <a:spLocks noGrp="1"/>
          </p:cNvSpPr>
          <p:nvPr>
            <p:ph type="title"/>
          </p:nvPr>
        </p:nvSpPr>
        <p:spPr>
          <a:xfrm>
            <a:off x="1651247" y="816637"/>
            <a:ext cx="9853365" cy="486920"/>
          </a:xfrm>
        </p:spPr>
        <p:txBody>
          <a:bodyPr>
            <a:normAutofit/>
          </a:bodyPr>
          <a:lstStyle/>
          <a:p>
            <a:r>
              <a:rPr lang="en-IN" sz="1600" b="1" dirty="0">
                <a:solidFill>
                  <a:schemeClr val="tx1"/>
                </a:solidFill>
                <a:effectLst/>
                <a:ea typeface="Calibri" panose="020F0502020204030204" pitchFamily="34" charset="0"/>
                <a:cs typeface="Times New Roman" panose="02020603050405020304" pitchFamily="18" charset="0"/>
              </a:rPr>
              <a:t>FUTURE  ENHANCEMENT:</a:t>
            </a:r>
            <a:endParaRPr lang="en-IN" sz="1600" b="1" dirty="0">
              <a:solidFill>
                <a:schemeClr val="tx1"/>
              </a:solidFill>
            </a:endParaRPr>
          </a:p>
        </p:txBody>
      </p:sp>
      <p:sp>
        <p:nvSpPr>
          <p:cNvPr id="3" name="Content Placeholder 2">
            <a:extLst>
              <a:ext uri="{FF2B5EF4-FFF2-40B4-BE49-F238E27FC236}">
                <a16:creationId xmlns:a16="http://schemas.microsoft.com/office/drawing/2014/main" id="{F0C6A403-7458-4A36-95A4-64EDBA3F623E}"/>
              </a:ext>
            </a:extLst>
          </p:cNvPr>
          <p:cNvSpPr>
            <a:spLocks noGrp="1"/>
          </p:cNvSpPr>
          <p:nvPr>
            <p:ph idx="1"/>
          </p:nvPr>
        </p:nvSpPr>
        <p:spPr>
          <a:xfrm>
            <a:off x="803083" y="1478944"/>
            <a:ext cx="8550432" cy="4579558"/>
          </a:xfrm>
        </p:spPr>
        <p:txBody>
          <a:bodyPr/>
          <a:lstStyle/>
          <a:p>
            <a:pPr marL="826770" indent="-285750">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This Project can be connected with any of cloud Technology and can have end-to-end encryption algorithms added to have strong security.</a:t>
            </a:r>
          </a:p>
          <a:p>
            <a:pPr marL="826770" indent="-285750">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Also we can have </a:t>
            </a:r>
            <a:r>
              <a:rPr lang="en-IN" sz="1800" dirty="0">
                <a:effectLst/>
                <a:latin typeface="Calibri" panose="020F0502020204030204" pitchFamily="34" charset="0"/>
                <a:ea typeface="Calibri" panose="020F0502020204030204" pitchFamily="34" charset="0"/>
                <a:cs typeface="Calibri" panose="020F0502020204030204" pitchFamily="34" charset="0"/>
              </a:rPr>
              <a:t>disaster recovery management for this project in which we will have multiple region deployment serves across the globe In which we can restore the transaction servers within few minutes without affecting the customers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pic>
        <p:nvPicPr>
          <p:cNvPr id="4" name="Picture 3" descr="All you need to know about NFC payments">
            <a:extLst>
              <a:ext uri="{FF2B5EF4-FFF2-40B4-BE49-F238E27FC236}">
                <a16:creationId xmlns:a16="http://schemas.microsoft.com/office/drawing/2014/main" id="{B94578F3-634F-4B0C-A1CC-A713119627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4637" y="3787983"/>
            <a:ext cx="3801047" cy="2445907"/>
          </a:xfrm>
          <a:prstGeom prst="rect">
            <a:avLst/>
          </a:prstGeom>
          <a:noFill/>
          <a:ln>
            <a:noFill/>
          </a:ln>
        </p:spPr>
      </p:pic>
    </p:spTree>
    <p:extLst>
      <p:ext uri="{BB962C8B-B14F-4D97-AF65-F5344CB8AC3E}">
        <p14:creationId xmlns:p14="http://schemas.microsoft.com/office/powerpoint/2010/main" val="11601712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439</TotalTime>
  <Words>702</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Century Gothic</vt:lpstr>
      <vt:lpstr>GraphikRegular</vt:lpstr>
      <vt:lpstr>Montserrat</vt:lpstr>
      <vt:lpstr>Open Sans Extrabold</vt:lpstr>
      <vt:lpstr>Gallery</vt:lpstr>
      <vt:lpstr>PROBLEM OVERVIEW:</vt:lpstr>
      <vt:lpstr>OUR  PROPOSED  SYSTEM:</vt:lpstr>
      <vt:lpstr>Applications:</vt:lpstr>
      <vt:lpstr>Problem finding:</vt:lpstr>
      <vt:lpstr>TECHNOLOGY STACK:</vt:lpstr>
      <vt:lpstr>FLOW DIAGRAM:</vt:lpstr>
      <vt:lpstr> ccloud based banking system:</vt:lpstr>
      <vt:lpstr>ADVANTAGES OF  PROPOSED SOLUTION :</vt:lpstr>
      <vt:lpstr>FUTURE  ENHANCEMENT: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OVERVIEW:</dc:title>
  <dc:creator>Aravindh Romeo</dc:creator>
  <cp:lastModifiedBy>Abinaya Dass</cp:lastModifiedBy>
  <cp:revision>38</cp:revision>
  <dcterms:created xsi:type="dcterms:W3CDTF">2020-09-13T09:07:23Z</dcterms:created>
  <dcterms:modified xsi:type="dcterms:W3CDTF">2020-09-23T02:23:13Z</dcterms:modified>
</cp:coreProperties>
</file>