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i Naya" initials="" lastIdx="1" clrIdx="0">
    <p:extLst>
      <p:ext uri="{19B8F6BF-5375-455C-9EA6-DF929625EA0E}">
        <p15:presenceInfo xmlns:p15="http://schemas.microsoft.com/office/powerpoint/2012/main" userId="a560774743c1ae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commentAuthors" Target="commentAuthor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cat>
            <c:strRef>
              <c:f>'[excel pie chart.xlsx]in'!$A$1:$AI$1</c:f>
              <c:strCache>
                <c:ptCount val="35"/>
                <c:pt idx="0">
                  <c:v>name</c:v>
                </c:pt>
                <c:pt idx="1">
                  <c:v>Age</c:v>
                </c:pt>
                <c:pt idx="2">
                  <c:v>Attrition</c:v>
                </c:pt>
                <c:pt idx="3">
                  <c:v>BusinessTravel</c:v>
                </c:pt>
                <c:pt idx="4">
                  <c:v>DailyRate</c:v>
                </c:pt>
                <c:pt idx="5">
                  <c:v>Department</c:v>
                </c:pt>
                <c:pt idx="6">
                  <c:v>DistanceFromHome</c:v>
                </c:pt>
                <c:pt idx="7">
                  <c:v>Education</c:v>
                </c:pt>
                <c:pt idx="8">
                  <c:v>EducationField</c:v>
                </c:pt>
                <c:pt idx="9">
                  <c:v>EmployeeCount</c:v>
                </c:pt>
                <c:pt idx="12">
                  <c:v>HourlyRate</c:v>
                </c:pt>
                <c:pt idx="13">
                  <c:v>JobInvolvement</c:v>
                </c:pt>
                <c:pt idx="14">
                  <c:v>JobLevel</c:v>
                </c:pt>
                <c:pt idx="15">
                  <c:v>JobRole</c:v>
                </c:pt>
                <c:pt idx="16">
                  <c:v>JobSatisfaction</c:v>
                </c:pt>
                <c:pt idx="17">
                  <c:v>MaritalStatus</c:v>
                </c:pt>
                <c:pt idx="18">
                  <c:v>MonthlyIncome</c:v>
                </c:pt>
                <c:pt idx="19">
                  <c:v>MonthlyRate</c:v>
                </c:pt>
                <c:pt idx="20">
                  <c:v>NumCompaniesWorked</c:v>
                </c:pt>
                <c:pt idx="21">
                  <c:v>Over18</c:v>
                </c:pt>
                <c:pt idx="22">
                  <c:v>OverTime</c:v>
                </c:pt>
                <c:pt idx="23">
                  <c:v>PercentSalaryHike</c:v>
                </c:pt>
                <c:pt idx="24">
                  <c:v>PerformanceRating</c:v>
                </c:pt>
                <c:pt idx="25">
                  <c:v>RelationshipSatisfaction</c:v>
                </c:pt>
                <c:pt idx="26">
                  <c:v>StandardHours</c:v>
                </c:pt>
                <c:pt idx="27">
                  <c:v>StockOptionLevel</c:v>
                </c:pt>
                <c:pt idx="28">
                  <c:v>TotalWorkingYears</c:v>
                </c:pt>
                <c:pt idx="29">
                  <c:v>TrainingTimesLastYear</c:v>
                </c:pt>
                <c:pt idx="30">
                  <c:v>WorkLifeBalance</c:v>
                </c:pt>
                <c:pt idx="31">
                  <c:v>YearsAtCompany</c:v>
                </c:pt>
                <c:pt idx="32">
                  <c:v>YearsInCurrentRole</c:v>
                </c:pt>
                <c:pt idx="33">
                  <c:v>YearsSinceLastPromotion</c:v>
                </c:pt>
                <c:pt idx="34">
                  <c:v>YearsWithCurrManager</c:v>
                </c:pt>
              </c:strCache>
            </c:strRef>
          </c:cat>
          <c:val>
            <c:numRef>
              <c:f>'[excel pie chart.xlsx]in'!$A$2:$AI$2</c:f>
              <c:numCache>
                <c:formatCode>General</c:formatCode>
                <c:ptCount val="35"/>
                <c:pt idx="0">
                  <c:v>0</c:v>
                </c:pt>
                <c:pt idx="1">
                  <c:v>41</c:v>
                </c:pt>
                <c:pt idx="2">
                  <c:v>0</c:v>
                </c:pt>
                <c:pt idx="3">
                  <c:v>0</c:v>
                </c:pt>
                <c:pt idx="4">
                  <c:v>1102</c:v>
                </c:pt>
                <c:pt idx="5">
                  <c:v>0</c:v>
                </c:pt>
                <c:pt idx="6">
                  <c:v>1</c:v>
                </c:pt>
                <c:pt idx="7">
                  <c:v>2</c:v>
                </c:pt>
                <c:pt idx="8">
                  <c:v>0</c:v>
                </c:pt>
                <c:pt idx="9">
                  <c:v>1</c:v>
                </c:pt>
                <c:pt idx="12">
                  <c:v>94</c:v>
                </c:pt>
                <c:pt idx="13">
                  <c:v>3</c:v>
                </c:pt>
                <c:pt idx="14">
                  <c:v>2</c:v>
                </c:pt>
                <c:pt idx="15">
                  <c:v>0</c:v>
                </c:pt>
                <c:pt idx="16">
                  <c:v>4</c:v>
                </c:pt>
                <c:pt idx="17">
                  <c:v>0</c:v>
                </c:pt>
                <c:pt idx="18">
                  <c:v>5993</c:v>
                </c:pt>
                <c:pt idx="19">
                  <c:v>19479</c:v>
                </c:pt>
                <c:pt idx="20">
                  <c:v>8</c:v>
                </c:pt>
                <c:pt idx="21">
                  <c:v>0</c:v>
                </c:pt>
                <c:pt idx="22">
                  <c:v>0</c:v>
                </c:pt>
                <c:pt idx="23">
                  <c:v>11</c:v>
                </c:pt>
                <c:pt idx="24">
                  <c:v>3</c:v>
                </c:pt>
                <c:pt idx="25">
                  <c:v>1</c:v>
                </c:pt>
                <c:pt idx="26">
                  <c:v>80</c:v>
                </c:pt>
                <c:pt idx="27">
                  <c:v>0</c:v>
                </c:pt>
                <c:pt idx="28">
                  <c:v>8</c:v>
                </c:pt>
                <c:pt idx="29">
                  <c:v>0</c:v>
                </c:pt>
                <c:pt idx="30">
                  <c:v>1</c:v>
                </c:pt>
                <c:pt idx="31">
                  <c:v>6</c:v>
                </c:pt>
                <c:pt idx="32">
                  <c:v>4</c:v>
                </c:pt>
                <c:pt idx="33">
                  <c:v>0</c:v>
                </c:pt>
                <c:pt idx="34">
                  <c:v>5</c:v>
                </c:pt>
              </c:numCache>
            </c:numRef>
          </c:val>
          <c:extLst>
            <c:ext xmlns:c16="http://schemas.microsoft.com/office/drawing/2014/chart" uri="{C3380CC4-5D6E-409C-BE32-E72D297353CC}">
              <c16:uniqueId val="{00000000-3E3C-F746-9248-27DD58888236}"/>
            </c:ext>
          </c:extLst>
        </c:ser>
        <c:ser>
          <c:idx val="1"/>
          <c:order val="1"/>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cat>
            <c:strRef>
              <c:f>'[excel pie chart.xlsx]in'!$A$1:$AI$1</c:f>
              <c:strCache>
                <c:ptCount val="35"/>
                <c:pt idx="0">
                  <c:v>name</c:v>
                </c:pt>
                <c:pt idx="1">
                  <c:v>Age</c:v>
                </c:pt>
                <c:pt idx="2">
                  <c:v>Attrition</c:v>
                </c:pt>
                <c:pt idx="3">
                  <c:v>BusinessTravel</c:v>
                </c:pt>
                <c:pt idx="4">
                  <c:v>DailyRate</c:v>
                </c:pt>
                <c:pt idx="5">
                  <c:v>Department</c:v>
                </c:pt>
                <c:pt idx="6">
                  <c:v>DistanceFromHome</c:v>
                </c:pt>
                <c:pt idx="7">
                  <c:v>Education</c:v>
                </c:pt>
                <c:pt idx="8">
                  <c:v>EducationField</c:v>
                </c:pt>
                <c:pt idx="9">
                  <c:v>EmployeeCount</c:v>
                </c:pt>
                <c:pt idx="12">
                  <c:v>HourlyRate</c:v>
                </c:pt>
                <c:pt idx="13">
                  <c:v>JobInvolvement</c:v>
                </c:pt>
                <c:pt idx="14">
                  <c:v>JobLevel</c:v>
                </c:pt>
                <c:pt idx="15">
                  <c:v>JobRole</c:v>
                </c:pt>
                <c:pt idx="16">
                  <c:v>JobSatisfaction</c:v>
                </c:pt>
                <c:pt idx="17">
                  <c:v>MaritalStatus</c:v>
                </c:pt>
                <c:pt idx="18">
                  <c:v>MonthlyIncome</c:v>
                </c:pt>
                <c:pt idx="19">
                  <c:v>MonthlyRate</c:v>
                </c:pt>
                <c:pt idx="20">
                  <c:v>NumCompaniesWorked</c:v>
                </c:pt>
                <c:pt idx="21">
                  <c:v>Over18</c:v>
                </c:pt>
                <c:pt idx="22">
                  <c:v>OverTime</c:v>
                </c:pt>
                <c:pt idx="23">
                  <c:v>PercentSalaryHike</c:v>
                </c:pt>
                <c:pt idx="24">
                  <c:v>PerformanceRating</c:v>
                </c:pt>
                <c:pt idx="25">
                  <c:v>RelationshipSatisfaction</c:v>
                </c:pt>
                <c:pt idx="26">
                  <c:v>StandardHours</c:v>
                </c:pt>
                <c:pt idx="27">
                  <c:v>StockOptionLevel</c:v>
                </c:pt>
                <c:pt idx="28">
                  <c:v>TotalWorkingYears</c:v>
                </c:pt>
                <c:pt idx="29">
                  <c:v>TrainingTimesLastYear</c:v>
                </c:pt>
                <c:pt idx="30">
                  <c:v>WorkLifeBalance</c:v>
                </c:pt>
                <c:pt idx="31">
                  <c:v>YearsAtCompany</c:v>
                </c:pt>
                <c:pt idx="32">
                  <c:v>YearsInCurrentRole</c:v>
                </c:pt>
                <c:pt idx="33">
                  <c:v>YearsSinceLastPromotion</c:v>
                </c:pt>
                <c:pt idx="34">
                  <c:v>YearsWithCurrManager</c:v>
                </c:pt>
              </c:strCache>
            </c:strRef>
          </c:cat>
          <c:val>
            <c:numRef>
              <c:f>'[excel pie chart.xlsx]in'!$A$3:$AI$3</c:f>
              <c:numCache>
                <c:formatCode>General</c:formatCode>
                <c:ptCount val="35"/>
                <c:pt idx="0">
                  <c:v>0</c:v>
                </c:pt>
                <c:pt idx="1">
                  <c:v>49</c:v>
                </c:pt>
                <c:pt idx="2">
                  <c:v>0</c:v>
                </c:pt>
                <c:pt idx="3">
                  <c:v>0</c:v>
                </c:pt>
                <c:pt idx="4">
                  <c:v>279</c:v>
                </c:pt>
                <c:pt idx="5">
                  <c:v>0</c:v>
                </c:pt>
                <c:pt idx="6">
                  <c:v>8</c:v>
                </c:pt>
                <c:pt idx="7">
                  <c:v>1</c:v>
                </c:pt>
                <c:pt idx="8">
                  <c:v>0</c:v>
                </c:pt>
                <c:pt idx="9">
                  <c:v>1</c:v>
                </c:pt>
                <c:pt idx="12">
                  <c:v>61</c:v>
                </c:pt>
                <c:pt idx="13">
                  <c:v>2</c:v>
                </c:pt>
                <c:pt idx="14">
                  <c:v>2</c:v>
                </c:pt>
                <c:pt idx="15">
                  <c:v>0</c:v>
                </c:pt>
                <c:pt idx="16">
                  <c:v>2</c:v>
                </c:pt>
                <c:pt idx="17">
                  <c:v>0</c:v>
                </c:pt>
                <c:pt idx="18">
                  <c:v>5130</c:v>
                </c:pt>
                <c:pt idx="19">
                  <c:v>24907</c:v>
                </c:pt>
                <c:pt idx="20">
                  <c:v>1</c:v>
                </c:pt>
                <c:pt idx="21">
                  <c:v>0</c:v>
                </c:pt>
                <c:pt idx="22">
                  <c:v>0</c:v>
                </c:pt>
                <c:pt idx="23">
                  <c:v>23</c:v>
                </c:pt>
                <c:pt idx="24">
                  <c:v>4</c:v>
                </c:pt>
                <c:pt idx="25">
                  <c:v>4</c:v>
                </c:pt>
                <c:pt idx="26">
                  <c:v>80</c:v>
                </c:pt>
                <c:pt idx="27">
                  <c:v>1</c:v>
                </c:pt>
                <c:pt idx="28">
                  <c:v>10</c:v>
                </c:pt>
                <c:pt idx="29">
                  <c:v>3</c:v>
                </c:pt>
                <c:pt idx="30">
                  <c:v>3</c:v>
                </c:pt>
                <c:pt idx="31">
                  <c:v>10</c:v>
                </c:pt>
                <c:pt idx="32">
                  <c:v>7</c:v>
                </c:pt>
                <c:pt idx="33">
                  <c:v>1</c:v>
                </c:pt>
                <c:pt idx="34">
                  <c:v>7</c:v>
                </c:pt>
              </c:numCache>
            </c:numRef>
          </c:val>
          <c:extLst>
            <c:ext xmlns:c16="http://schemas.microsoft.com/office/drawing/2014/chart" uri="{C3380CC4-5D6E-409C-BE32-E72D297353CC}">
              <c16:uniqueId val="{00000001-3E3C-F746-9248-27DD58888236}"/>
            </c:ext>
          </c:extLst>
        </c:ser>
        <c:ser>
          <c:idx val="2"/>
          <c:order val="2"/>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cat>
            <c:strRef>
              <c:f>'[excel pie chart.xlsx]in'!$A$1:$AI$1</c:f>
              <c:strCache>
                <c:ptCount val="35"/>
                <c:pt idx="0">
                  <c:v>name</c:v>
                </c:pt>
                <c:pt idx="1">
                  <c:v>Age</c:v>
                </c:pt>
                <c:pt idx="2">
                  <c:v>Attrition</c:v>
                </c:pt>
                <c:pt idx="3">
                  <c:v>BusinessTravel</c:v>
                </c:pt>
                <c:pt idx="4">
                  <c:v>DailyRate</c:v>
                </c:pt>
                <c:pt idx="5">
                  <c:v>Department</c:v>
                </c:pt>
                <c:pt idx="6">
                  <c:v>DistanceFromHome</c:v>
                </c:pt>
                <c:pt idx="7">
                  <c:v>Education</c:v>
                </c:pt>
                <c:pt idx="8">
                  <c:v>EducationField</c:v>
                </c:pt>
                <c:pt idx="9">
                  <c:v>EmployeeCount</c:v>
                </c:pt>
                <c:pt idx="12">
                  <c:v>HourlyRate</c:v>
                </c:pt>
                <c:pt idx="13">
                  <c:v>JobInvolvement</c:v>
                </c:pt>
                <c:pt idx="14">
                  <c:v>JobLevel</c:v>
                </c:pt>
                <c:pt idx="15">
                  <c:v>JobRole</c:v>
                </c:pt>
                <c:pt idx="16">
                  <c:v>JobSatisfaction</c:v>
                </c:pt>
                <c:pt idx="17">
                  <c:v>MaritalStatus</c:v>
                </c:pt>
                <c:pt idx="18">
                  <c:v>MonthlyIncome</c:v>
                </c:pt>
                <c:pt idx="19">
                  <c:v>MonthlyRate</c:v>
                </c:pt>
                <c:pt idx="20">
                  <c:v>NumCompaniesWorked</c:v>
                </c:pt>
                <c:pt idx="21">
                  <c:v>Over18</c:v>
                </c:pt>
                <c:pt idx="22">
                  <c:v>OverTime</c:v>
                </c:pt>
                <c:pt idx="23">
                  <c:v>PercentSalaryHike</c:v>
                </c:pt>
                <c:pt idx="24">
                  <c:v>PerformanceRating</c:v>
                </c:pt>
                <c:pt idx="25">
                  <c:v>RelationshipSatisfaction</c:v>
                </c:pt>
                <c:pt idx="26">
                  <c:v>StandardHours</c:v>
                </c:pt>
                <c:pt idx="27">
                  <c:v>StockOptionLevel</c:v>
                </c:pt>
                <c:pt idx="28">
                  <c:v>TotalWorkingYears</c:v>
                </c:pt>
                <c:pt idx="29">
                  <c:v>TrainingTimesLastYear</c:v>
                </c:pt>
                <c:pt idx="30">
                  <c:v>WorkLifeBalance</c:v>
                </c:pt>
                <c:pt idx="31">
                  <c:v>YearsAtCompany</c:v>
                </c:pt>
                <c:pt idx="32">
                  <c:v>YearsInCurrentRole</c:v>
                </c:pt>
                <c:pt idx="33">
                  <c:v>YearsSinceLastPromotion</c:v>
                </c:pt>
                <c:pt idx="34">
                  <c:v>YearsWithCurrManager</c:v>
                </c:pt>
              </c:strCache>
            </c:strRef>
          </c:cat>
          <c:val>
            <c:numRef>
              <c:f>'[excel pie chart.xlsx]in'!$A$4:$AI$4</c:f>
              <c:numCache>
                <c:formatCode>General</c:formatCode>
                <c:ptCount val="35"/>
                <c:pt idx="0">
                  <c:v>0</c:v>
                </c:pt>
                <c:pt idx="1">
                  <c:v>37</c:v>
                </c:pt>
                <c:pt idx="2">
                  <c:v>0</c:v>
                </c:pt>
                <c:pt idx="3">
                  <c:v>0</c:v>
                </c:pt>
                <c:pt idx="4">
                  <c:v>1373</c:v>
                </c:pt>
                <c:pt idx="5">
                  <c:v>0</c:v>
                </c:pt>
                <c:pt idx="6">
                  <c:v>2</c:v>
                </c:pt>
                <c:pt idx="7">
                  <c:v>2</c:v>
                </c:pt>
                <c:pt idx="8">
                  <c:v>0</c:v>
                </c:pt>
                <c:pt idx="9">
                  <c:v>1</c:v>
                </c:pt>
                <c:pt idx="12">
                  <c:v>92</c:v>
                </c:pt>
                <c:pt idx="13">
                  <c:v>2</c:v>
                </c:pt>
                <c:pt idx="14">
                  <c:v>1</c:v>
                </c:pt>
                <c:pt idx="15">
                  <c:v>0</c:v>
                </c:pt>
                <c:pt idx="16">
                  <c:v>3</c:v>
                </c:pt>
                <c:pt idx="17">
                  <c:v>0</c:v>
                </c:pt>
                <c:pt idx="18">
                  <c:v>2090</c:v>
                </c:pt>
                <c:pt idx="19">
                  <c:v>2396</c:v>
                </c:pt>
                <c:pt idx="20">
                  <c:v>6</c:v>
                </c:pt>
                <c:pt idx="21">
                  <c:v>0</c:v>
                </c:pt>
                <c:pt idx="22">
                  <c:v>0</c:v>
                </c:pt>
                <c:pt idx="23">
                  <c:v>15</c:v>
                </c:pt>
                <c:pt idx="24">
                  <c:v>3</c:v>
                </c:pt>
                <c:pt idx="25">
                  <c:v>2</c:v>
                </c:pt>
                <c:pt idx="26">
                  <c:v>80</c:v>
                </c:pt>
                <c:pt idx="27">
                  <c:v>0</c:v>
                </c:pt>
                <c:pt idx="28">
                  <c:v>7</c:v>
                </c:pt>
                <c:pt idx="29">
                  <c:v>3</c:v>
                </c:pt>
                <c:pt idx="30">
                  <c:v>3</c:v>
                </c:pt>
                <c:pt idx="31">
                  <c:v>0</c:v>
                </c:pt>
                <c:pt idx="32">
                  <c:v>0</c:v>
                </c:pt>
                <c:pt idx="33">
                  <c:v>0</c:v>
                </c:pt>
                <c:pt idx="34">
                  <c:v>0</c:v>
                </c:pt>
              </c:numCache>
            </c:numRef>
          </c:val>
          <c:extLst>
            <c:ext xmlns:c16="http://schemas.microsoft.com/office/drawing/2014/chart" uri="{C3380CC4-5D6E-409C-BE32-E72D297353CC}">
              <c16:uniqueId val="{00000002-3E3C-F746-9248-27DD58888236}"/>
            </c:ext>
          </c:extLst>
        </c:ser>
        <c:ser>
          <c:idx val="3"/>
          <c:order val="3"/>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cat>
            <c:strRef>
              <c:f>'[excel pie chart.xlsx]in'!$A$1:$AI$1</c:f>
              <c:strCache>
                <c:ptCount val="35"/>
                <c:pt idx="0">
                  <c:v>name</c:v>
                </c:pt>
                <c:pt idx="1">
                  <c:v>Age</c:v>
                </c:pt>
                <c:pt idx="2">
                  <c:v>Attrition</c:v>
                </c:pt>
                <c:pt idx="3">
                  <c:v>BusinessTravel</c:v>
                </c:pt>
                <c:pt idx="4">
                  <c:v>DailyRate</c:v>
                </c:pt>
                <c:pt idx="5">
                  <c:v>Department</c:v>
                </c:pt>
                <c:pt idx="6">
                  <c:v>DistanceFromHome</c:v>
                </c:pt>
                <c:pt idx="7">
                  <c:v>Education</c:v>
                </c:pt>
                <c:pt idx="8">
                  <c:v>EducationField</c:v>
                </c:pt>
                <c:pt idx="9">
                  <c:v>EmployeeCount</c:v>
                </c:pt>
                <c:pt idx="12">
                  <c:v>HourlyRate</c:v>
                </c:pt>
                <c:pt idx="13">
                  <c:v>JobInvolvement</c:v>
                </c:pt>
                <c:pt idx="14">
                  <c:v>JobLevel</c:v>
                </c:pt>
                <c:pt idx="15">
                  <c:v>JobRole</c:v>
                </c:pt>
                <c:pt idx="16">
                  <c:v>JobSatisfaction</c:v>
                </c:pt>
                <c:pt idx="17">
                  <c:v>MaritalStatus</c:v>
                </c:pt>
                <c:pt idx="18">
                  <c:v>MonthlyIncome</c:v>
                </c:pt>
                <c:pt idx="19">
                  <c:v>MonthlyRate</c:v>
                </c:pt>
                <c:pt idx="20">
                  <c:v>NumCompaniesWorked</c:v>
                </c:pt>
                <c:pt idx="21">
                  <c:v>Over18</c:v>
                </c:pt>
                <c:pt idx="22">
                  <c:v>OverTime</c:v>
                </c:pt>
                <c:pt idx="23">
                  <c:v>PercentSalaryHike</c:v>
                </c:pt>
                <c:pt idx="24">
                  <c:v>PerformanceRating</c:v>
                </c:pt>
                <c:pt idx="25">
                  <c:v>RelationshipSatisfaction</c:v>
                </c:pt>
                <c:pt idx="26">
                  <c:v>StandardHours</c:v>
                </c:pt>
                <c:pt idx="27">
                  <c:v>StockOptionLevel</c:v>
                </c:pt>
                <c:pt idx="28">
                  <c:v>TotalWorkingYears</c:v>
                </c:pt>
                <c:pt idx="29">
                  <c:v>TrainingTimesLastYear</c:v>
                </c:pt>
                <c:pt idx="30">
                  <c:v>WorkLifeBalance</c:v>
                </c:pt>
                <c:pt idx="31">
                  <c:v>YearsAtCompany</c:v>
                </c:pt>
                <c:pt idx="32">
                  <c:v>YearsInCurrentRole</c:v>
                </c:pt>
                <c:pt idx="33">
                  <c:v>YearsSinceLastPromotion</c:v>
                </c:pt>
                <c:pt idx="34">
                  <c:v>YearsWithCurrManager</c:v>
                </c:pt>
              </c:strCache>
            </c:strRef>
          </c:cat>
          <c:val>
            <c:numRef>
              <c:f>'[excel pie chart.xlsx]in'!$A$5:$AI$5</c:f>
              <c:numCache>
                <c:formatCode>General</c:formatCode>
                <c:ptCount val="35"/>
                <c:pt idx="0">
                  <c:v>0</c:v>
                </c:pt>
                <c:pt idx="1">
                  <c:v>33</c:v>
                </c:pt>
                <c:pt idx="2">
                  <c:v>0</c:v>
                </c:pt>
                <c:pt idx="3">
                  <c:v>0</c:v>
                </c:pt>
                <c:pt idx="4">
                  <c:v>1392</c:v>
                </c:pt>
                <c:pt idx="5">
                  <c:v>0</c:v>
                </c:pt>
                <c:pt idx="6">
                  <c:v>3</c:v>
                </c:pt>
                <c:pt idx="7">
                  <c:v>4</c:v>
                </c:pt>
                <c:pt idx="8">
                  <c:v>0</c:v>
                </c:pt>
                <c:pt idx="9">
                  <c:v>1</c:v>
                </c:pt>
                <c:pt idx="12">
                  <c:v>56</c:v>
                </c:pt>
                <c:pt idx="13">
                  <c:v>3</c:v>
                </c:pt>
                <c:pt idx="14">
                  <c:v>1</c:v>
                </c:pt>
                <c:pt idx="15">
                  <c:v>0</c:v>
                </c:pt>
                <c:pt idx="16">
                  <c:v>3</c:v>
                </c:pt>
                <c:pt idx="17">
                  <c:v>0</c:v>
                </c:pt>
                <c:pt idx="18">
                  <c:v>2909</c:v>
                </c:pt>
                <c:pt idx="19">
                  <c:v>23159</c:v>
                </c:pt>
                <c:pt idx="20">
                  <c:v>1</c:v>
                </c:pt>
                <c:pt idx="21">
                  <c:v>0</c:v>
                </c:pt>
                <c:pt idx="22">
                  <c:v>0</c:v>
                </c:pt>
                <c:pt idx="23">
                  <c:v>11</c:v>
                </c:pt>
                <c:pt idx="24">
                  <c:v>3</c:v>
                </c:pt>
                <c:pt idx="25">
                  <c:v>3</c:v>
                </c:pt>
                <c:pt idx="26">
                  <c:v>80</c:v>
                </c:pt>
                <c:pt idx="27">
                  <c:v>0</c:v>
                </c:pt>
                <c:pt idx="28">
                  <c:v>8</c:v>
                </c:pt>
                <c:pt idx="29">
                  <c:v>3</c:v>
                </c:pt>
                <c:pt idx="30">
                  <c:v>3</c:v>
                </c:pt>
                <c:pt idx="31">
                  <c:v>8</c:v>
                </c:pt>
                <c:pt idx="32">
                  <c:v>7</c:v>
                </c:pt>
                <c:pt idx="33">
                  <c:v>3</c:v>
                </c:pt>
                <c:pt idx="34">
                  <c:v>0</c:v>
                </c:pt>
              </c:numCache>
            </c:numRef>
          </c:val>
          <c:extLst>
            <c:ext xmlns:c16="http://schemas.microsoft.com/office/drawing/2014/chart" uri="{C3380CC4-5D6E-409C-BE32-E72D297353CC}">
              <c16:uniqueId val="{00000003-3E3C-F746-9248-27DD58888236}"/>
            </c:ext>
          </c:extLst>
        </c:ser>
        <c:ser>
          <c:idx val="4"/>
          <c:order val="4"/>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cat>
            <c:strRef>
              <c:f>'[excel pie chart.xlsx]in'!$A$1:$AI$1</c:f>
              <c:strCache>
                <c:ptCount val="35"/>
                <c:pt idx="0">
                  <c:v>name</c:v>
                </c:pt>
                <c:pt idx="1">
                  <c:v>Age</c:v>
                </c:pt>
                <c:pt idx="2">
                  <c:v>Attrition</c:v>
                </c:pt>
                <c:pt idx="3">
                  <c:v>BusinessTravel</c:v>
                </c:pt>
                <c:pt idx="4">
                  <c:v>DailyRate</c:v>
                </c:pt>
                <c:pt idx="5">
                  <c:v>Department</c:v>
                </c:pt>
                <c:pt idx="6">
                  <c:v>DistanceFromHome</c:v>
                </c:pt>
                <c:pt idx="7">
                  <c:v>Education</c:v>
                </c:pt>
                <c:pt idx="8">
                  <c:v>EducationField</c:v>
                </c:pt>
                <c:pt idx="9">
                  <c:v>EmployeeCount</c:v>
                </c:pt>
                <c:pt idx="12">
                  <c:v>HourlyRate</c:v>
                </c:pt>
                <c:pt idx="13">
                  <c:v>JobInvolvement</c:v>
                </c:pt>
                <c:pt idx="14">
                  <c:v>JobLevel</c:v>
                </c:pt>
                <c:pt idx="15">
                  <c:v>JobRole</c:v>
                </c:pt>
                <c:pt idx="16">
                  <c:v>JobSatisfaction</c:v>
                </c:pt>
                <c:pt idx="17">
                  <c:v>MaritalStatus</c:v>
                </c:pt>
                <c:pt idx="18">
                  <c:v>MonthlyIncome</c:v>
                </c:pt>
                <c:pt idx="19">
                  <c:v>MonthlyRate</c:v>
                </c:pt>
                <c:pt idx="20">
                  <c:v>NumCompaniesWorked</c:v>
                </c:pt>
                <c:pt idx="21">
                  <c:v>Over18</c:v>
                </c:pt>
                <c:pt idx="22">
                  <c:v>OverTime</c:v>
                </c:pt>
                <c:pt idx="23">
                  <c:v>PercentSalaryHike</c:v>
                </c:pt>
                <c:pt idx="24">
                  <c:v>PerformanceRating</c:v>
                </c:pt>
                <c:pt idx="25">
                  <c:v>RelationshipSatisfaction</c:v>
                </c:pt>
                <c:pt idx="26">
                  <c:v>StandardHours</c:v>
                </c:pt>
                <c:pt idx="27">
                  <c:v>StockOptionLevel</c:v>
                </c:pt>
                <c:pt idx="28">
                  <c:v>TotalWorkingYears</c:v>
                </c:pt>
                <c:pt idx="29">
                  <c:v>TrainingTimesLastYear</c:v>
                </c:pt>
                <c:pt idx="30">
                  <c:v>WorkLifeBalance</c:v>
                </c:pt>
                <c:pt idx="31">
                  <c:v>YearsAtCompany</c:v>
                </c:pt>
                <c:pt idx="32">
                  <c:v>YearsInCurrentRole</c:v>
                </c:pt>
                <c:pt idx="33">
                  <c:v>YearsSinceLastPromotion</c:v>
                </c:pt>
                <c:pt idx="34">
                  <c:v>YearsWithCurrManager</c:v>
                </c:pt>
              </c:strCache>
            </c:strRef>
          </c:cat>
          <c:val>
            <c:numRef>
              <c:f>'[excel pie chart.xlsx]in'!$A$6:$AI$6</c:f>
              <c:numCache>
                <c:formatCode>General</c:formatCode>
                <c:ptCount val="35"/>
                <c:pt idx="0">
                  <c:v>0</c:v>
                </c:pt>
                <c:pt idx="1">
                  <c:v>27</c:v>
                </c:pt>
                <c:pt idx="2">
                  <c:v>0</c:v>
                </c:pt>
                <c:pt idx="3">
                  <c:v>0</c:v>
                </c:pt>
                <c:pt idx="4">
                  <c:v>591</c:v>
                </c:pt>
                <c:pt idx="5">
                  <c:v>0</c:v>
                </c:pt>
                <c:pt idx="6">
                  <c:v>2</c:v>
                </c:pt>
                <c:pt idx="7">
                  <c:v>1</c:v>
                </c:pt>
                <c:pt idx="8">
                  <c:v>0</c:v>
                </c:pt>
                <c:pt idx="9">
                  <c:v>1</c:v>
                </c:pt>
                <c:pt idx="12">
                  <c:v>40</c:v>
                </c:pt>
                <c:pt idx="13">
                  <c:v>3</c:v>
                </c:pt>
                <c:pt idx="14">
                  <c:v>1</c:v>
                </c:pt>
                <c:pt idx="15">
                  <c:v>0</c:v>
                </c:pt>
                <c:pt idx="16">
                  <c:v>2</c:v>
                </c:pt>
                <c:pt idx="17">
                  <c:v>0</c:v>
                </c:pt>
                <c:pt idx="18">
                  <c:v>3468</c:v>
                </c:pt>
                <c:pt idx="19">
                  <c:v>16632</c:v>
                </c:pt>
                <c:pt idx="20">
                  <c:v>9</c:v>
                </c:pt>
                <c:pt idx="21">
                  <c:v>0</c:v>
                </c:pt>
                <c:pt idx="22">
                  <c:v>0</c:v>
                </c:pt>
                <c:pt idx="23">
                  <c:v>12</c:v>
                </c:pt>
                <c:pt idx="24">
                  <c:v>3</c:v>
                </c:pt>
                <c:pt idx="25">
                  <c:v>4</c:v>
                </c:pt>
                <c:pt idx="26">
                  <c:v>80</c:v>
                </c:pt>
                <c:pt idx="27">
                  <c:v>1</c:v>
                </c:pt>
                <c:pt idx="28">
                  <c:v>6</c:v>
                </c:pt>
                <c:pt idx="29">
                  <c:v>3</c:v>
                </c:pt>
                <c:pt idx="30">
                  <c:v>3</c:v>
                </c:pt>
                <c:pt idx="31">
                  <c:v>2</c:v>
                </c:pt>
                <c:pt idx="32">
                  <c:v>2</c:v>
                </c:pt>
                <c:pt idx="33">
                  <c:v>2</c:v>
                </c:pt>
                <c:pt idx="34">
                  <c:v>2</c:v>
                </c:pt>
              </c:numCache>
            </c:numRef>
          </c:val>
          <c:extLst>
            <c:ext xmlns:c16="http://schemas.microsoft.com/office/drawing/2014/chart" uri="{C3380CC4-5D6E-409C-BE32-E72D297353CC}">
              <c16:uniqueId val="{00000004-3E3C-F746-9248-27DD58888236}"/>
            </c:ext>
          </c:extLst>
        </c:ser>
        <c:ser>
          <c:idx val="5"/>
          <c:order val="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cat>
            <c:strRef>
              <c:f>'[excel pie chart.xlsx]in'!$A$1:$AI$1</c:f>
              <c:strCache>
                <c:ptCount val="35"/>
                <c:pt idx="0">
                  <c:v>name</c:v>
                </c:pt>
                <c:pt idx="1">
                  <c:v>Age</c:v>
                </c:pt>
                <c:pt idx="2">
                  <c:v>Attrition</c:v>
                </c:pt>
                <c:pt idx="3">
                  <c:v>BusinessTravel</c:v>
                </c:pt>
                <c:pt idx="4">
                  <c:v>DailyRate</c:v>
                </c:pt>
                <c:pt idx="5">
                  <c:v>Department</c:v>
                </c:pt>
                <c:pt idx="6">
                  <c:v>DistanceFromHome</c:v>
                </c:pt>
                <c:pt idx="7">
                  <c:v>Education</c:v>
                </c:pt>
                <c:pt idx="8">
                  <c:v>EducationField</c:v>
                </c:pt>
                <c:pt idx="9">
                  <c:v>EmployeeCount</c:v>
                </c:pt>
                <c:pt idx="12">
                  <c:v>HourlyRate</c:v>
                </c:pt>
                <c:pt idx="13">
                  <c:v>JobInvolvement</c:v>
                </c:pt>
                <c:pt idx="14">
                  <c:v>JobLevel</c:v>
                </c:pt>
                <c:pt idx="15">
                  <c:v>JobRole</c:v>
                </c:pt>
                <c:pt idx="16">
                  <c:v>JobSatisfaction</c:v>
                </c:pt>
                <c:pt idx="17">
                  <c:v>MaritalStatus</c:v>
                </c:pt>
                <c:pt idx="18">
                  <c:v>MonthlyIncome</c:v>
                </c:pt>
                <c:pt idx="19">
                  <c:v>MonthlyRate</c:v>
                </c:pt>
                <c:pt idx="20">
                  <c:v>NumCompaniesWorked</c:v>
                </c:pt>
                <c:pt idx="21">
                  <c:v>Over18</c:v>
                </c:pt>
                <c:pt idx="22">
                  <c:v>OverTime</c:v>
                </c:pt>
                <c:pt idx="23">
                  <c:v>PercentSalaryHike</c:v>
                </c:pt>
                <c:pt idx="24">
                  <c:v>PerformanceRating</c:v>
                </c:pt>
                <c:pt idx="25">
                  <c:v>RelationshipSatisfaction</c:v>
                </c:pt>
                <c:pt idx="26">
                  <c:v>StandardHours</c:v>
                </c:pt>
                <c:pt idx="27">
                  <c:v>StockOptionLevel</c:v>
                </c:pt>
                <c:pt idx="28">
                  <c:v>TotalWorkingYears</c:v>
                </c:pt>
                <c:pt idx="29">
                  <c:v>TrainingTimesLastYear</c:v>
                </c:pt>
                <c:pt idx="30">
                  <c:v>WorkLifeBalance</c:v>
                </c:pt>
                <c:pt idx="31">
                  <c:v>YearsAtCompany</c:v>
                </c:pt>
                <c:pt idx="32">
                  <c:v>YearsInCurrentRole</c:v>
                </c:pt>
                <c:pt idx="33">
                  <c:v>YearsSinceLastPromotion</c:v>
                </c:pt>
                <c:pt idx="34">
                  <c:v>YearsWithCurrManager</c:v>
                </c:pt>
              </c:strCache>
            </c:strRef>
          </c:cat>
          <c:val>
            <c:numRef>
              <c:f>'[excel pie chart.xlsx]in'!$A$7:$AI$7</c:f>
              <c:numCache>
                <c:formatCode>General</c:formatCode>
                <c:ptCount val="35"/>
                <c:pt idx="0">
                  <c:v>0</c:v>
                </c:pt>
                <c:pt idx="1">
                  <c:v>32</c:v>
                </c:pt>
                <c:pt idx="2">
                  <c:v>0</c:v>
                </c:pt>
                <c:pt idx="3">
                  <c:v>0</c:v>
                </c:pt>
                <c:pt idx="4">
                  <c:v>1005</c:v>
                </c:pt>
                <c:pt idx="5">
                  <c:v>0</c:v>
                </c:pt>
                <c:pt idx="6">
                  <c:v>2</c:v>
                </c:pt>
                <c:pt idx="7">
                  <c:v>2</c:v>
                </c:pt>
                <c:pt idx="8">
                  <c:v>0</c:v>
                </c:pt>
                <c:pt idx="9">
                  <c:v>1</c:v>
                </c:pt>
                <c:pt idx="12">
                  <c:v>79</c:v>
                </c:pt>
                <c:pt idx="13">
                  <c:v>3</c:v>
                </c:pt>
                <c:pt idx="14">
                  <c:v>1</c:v>
                </c:pt>
                <c:pt idx="15">
                  <c:v>0</c:v>
                </c:pt>
                <c:pt idx="16">
                  <c:v>4</c:v>
                </c:pt>
                <c:pt idx="17">
                  <c:v>0</c:v>
                </c:pt>
                <c:pt idx="18">
                  <c:v>3068</c:v>
                </c:pt>
                <c:pt idx="19">
                  <c:v>11864</c:v>
                </c:pt>
                <c:pt idx="20">
                  <c:v>0</c:v>
                </c:pt>
                <c:pt idx="21">
                  <c:v>0</c:v>
                </c:pt>
                <c:pt idx="22">
                  <c:v>0</c:v>
                </c:pt>
                <c:pt idx="23">
                  <c:v>13</c:v>
                </c:pt>
                <c:pt idx="24">
                  <c:v>3</c:v>
                </c:pt>
                <c:pt idx="25">
                  <c:v>3</c:v>
                </c:pt>
                <c:pt idx="26">
                  <c:v>80</c:v>
                </c:pt>
                <c:pt idx="27">
                  <c:v>0</c:v>
                </c:pt>
                <c:pt idx="28">
                  <c:v>8</c:v>
                </c:pt>
                <c:pt idx="29">
                  <c:v>2</c:v>
                </c:pt>
                <c:pt idx="30">
                  <c:v>2</c:v>
                </c:pt>
                <c:pt idx="31">
                  <c:v>7</c:v>
                </c:pt>
                <c:pt idx="32">
                  <c:v>7</c:v>
                </c:pt>
                <c:pt idx="33">
                  <c:v>3</c:v>
                </c:pt>
                <c:pt idx="34">
                  <c:v>6</c:v>
                </c:pt>
              </c:numCache>
            </c:numRef>
          </c:val>
          <c:extLst>
            <c:ext xmlns:c16="http://schemas.microsoft.com/office/drawing/2014/chart" uri="{C3380CC4-5D6E-409C-BE32-E72D297353CC}">
              <c16:uniqueId val="{00000005-3E3C-F746-9248-27DD58888236}"/>
            </c:ext>
          </c:extLst>
        </c:ser>
        <c:ser>
          <c:idx val="6"/>
          <c:order val="6"/>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cat>
            <c:strRef>
              <c:f>'[excel pie chart.xlsx]in'!$A$1:$AI$1</c:f>
              <c:strCache>
                <c:ptCount val="35"/>
                <c:pt idx="0">
                  <c:v>name</c:v>
                </c:pt>
                <c:pt idx="1">
                  <c:v>Age</c:v>
                </c:pt>
                <c:pt idx="2">
                  <c:v>Attrition</c:v>
                </c:pt>
                <c:pt idx="3">
                  <c:v>BusinessTravel</c:v>
                </c:pt>
                <c:pt idx="4">
                  <c:v>DailyRate</c:v>
                </c:pt>
                <c:pt idx="5">
                  <c:v>Department</c:v>
                </c:pt>
                <c:pt idx="6">
                  <c:v>DistanceFromHome</c:v>
                </c:pt>
                <c:pt idx="7">
                  <c:v>Education</c:v>
                </c:pt>
                <c:pt idx="8">
                  <c:v>EducationField</c:v>
                </c:pt>
                <c:pt idx="9">
                  <c:v>EmployeeCount</c:v>
                </c:pt>
                <c:pt idx="12">
                  <c:v>HourlyRate</c:v>
                </c:pt>
                <c:pt idx="13">
                  <c:v>JobInvolvement</c:v>
                </c:pt>
                <c:pt idx="14">
                  <c:v>JobLevel</c:v>
                </c:pt>
                <c:pt idx="15">
                  <c:v>JobRole</c:v>
                </c:pt>
                <c:pt idx="16">
                  <c:v>JobSatisfaction</c:v>
                </c:pt>
                <c:pt idx="17">
                  <c:v>MaritalStatus</c:v>
                </c:pt>
                <c:pt idx="18">
                  <c:v>MonthlyIncome</c:v>
                </c:pt>
                <c:pt idx="19">
                  <c:v>MonthlyRate</c:v>
                </c:pt>
                <c:pt idx="20">
                  <c:v>NumCompaniesWorked</c:v>
                </c:pt>
                <c:pt idx="21">
                  <c:v>Over18</c:v>
                </c:pt>
                <c:pt idx="22">
                  <c:v>OverTime</c:v>
                </c:pt>
                <c:pt idx="23">
                  <c:v>PercentSalaryHike</c:v>
                </c:pt>
                <c:pt idx="24">
                  <c:v>PerformanceRating</c:v>
                </c:pt>
                <c:pt idx="25">
                  <c:v>RelationshipSatisfaction</c:v>
                </c:pt>
                <c:pt idx="26">
                  <c:v>StandardHours</c:v>
                </c:pt>
                <c:pt idx="27">
                  <c:v>StockOptionLevel</c:v>
                </c:pt>
                <c:pt idx="28">
                  <c:v>TotalWorkingYears</c:v>
                </c:pt>
                <c:pt idx="29">
                  <c:v>TrainingTimesLastYear</c:v>
                </c:pt>
                <c:pt idx="30">
                  <c:v>WorkLifeBalance</c:v>
                </c:pt>
                <c:pt idx="31">
                  <c:v>YearsAtCompany</c:v>
                </c:pt>
                <c:pt idx="32">
                  <c:v>YearsInCurrentRole</c:v>
                </c:pt>
                <c:pt idx="33">
                  <c:v>YearsSinceLastPromotion</c:v>
                </c:pt>
                <c:pt idx="34">
                  <c:v>YearsWithCurrManager</c:v>
                </c:pt>
              </c:strCache>
            </c:strRef>
          </c:cat>
          <c:val>
            <c:numRef>
              <c:f>'[excel pie chart.xlsx]in'!$A$8:$AI$8</c:f>
              <c:numCache>
                <c:formatCode>General</c:formatCode>
                <c:ptCount val="35"/>
                <c:pt idx="0">
                  <c:v>0</c:v>
                </c:pt>
                <c:pt idx="1">
                  <c:v>59</c:v>
                </c:pt>
                <c:pt idx="2">
                  <c:v>0</c:v>
                </c:pt>
                <c:pt idx="3">
                  <c:v>0</c:v>
                </c:pt>
                <c:pt idx="4">
                  <c:v>1324</c:v>
                </c:pt>
                <c:pt idx="5">
                  <c:v>0</c:v>
                </c:pt>
                <c:pt idx="6">
                  <c:v>3</c:v>
                </c:pt>
                <c:pt idx="7">
                  <c:v>3</c:v>
                </c:pt>
                <c:pt idx="8">
                  <c:v>0</c:v>
                </c:pt>
                <c:pt idx="9">
                  <c:v>1</c:v>
                </c:pt>
                <c:pt idx="12">
                  <c:v>81</c:v>
                </c:pt>
                <c:pt idx="13">
                  <c:v>4</c:v>
                </c:pt>
                <c:pt idx="14">
                  <c:v>1</c:v>
                </c:pt>
                <c:pt idx="15">
                  <c:v>0</c:v>
                </c:pt>
                <c:pt idx="16">
                  <c:v>1</c:v>
                </c:pt>
                <c:pt idx="17">
                  <c:v>0</c:v>
                </c:pt>
                <c:pt idx="18">
                  <c:v>2670</c:v>
                </c:pt>
                <c:pt idx="19">
                  <c:v>9964</c:v>
                </c:pt>
                <c:pt idx="20">
                  <c:v>4</c:v>
                </c:pt>
                <c:pt idx="21">
                  <c:v>0</c:v>
                </c:pt>
                <c:pt idx="22">
                  <c:v>0</c:v>
                </c:pt>
                <c:pt idx="23">
                  <c:v>20</c:v>
                </c:pt>
                <c:pt idx="24">
                  <c:v>4</c:v>
                </c:pt>
                <c:pt idx="25">
                  <c:v>1</c:v>
                </c:pt>
                <c:pt idx="26">
                  <c:v>80</c:v>
                </c:pt>
                <c:pt idx="27">
                  <c:v>3</c:v>
                </c:pt>
                <c:pt idx="28">
                  <c:v>12</c:v>
                </c:pt>
                <c:pt idx="29">
                  <c:v>3</c:v>
                </c:pt>
                <c:pt idx="30">
                  <c:v>2</c:v>
                </c:pt>
                <c:pt idx="31">
                  <c:v>1</c:v>
                </c:pt>
                <c:pt idx="32">
                  <c:v>0</c:v>
                </c:pt>
                <c:pt idx="33">
                  <c:v>0</c:v>
                </c:pt>
                <c:pt idx="34">
                  <c:v>0</c:v>
                </c:pt>
              </c:numCache>
            </c:numRef>
          </c:val>
          <c:extLst>
            <c:ext xmlns:c16="http://schemas.microsoft.com/office/drawing/2014/chart" uri="{C3380CC4-5D6E-409C-BE32-E72D297353CC}">
              <c16:uniqueId val="{00000006-3E3C-F746-9248-27DD58888236}"/>
            </c:ext>
          </c:extLst>
        </c:ser>
        <c:ser>
          <c:idx val="7"/>
          <c:order val="7"/>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cat>
            <c:strRef>
              <c:f>'[excel pie chart.xlsx]in'!$A$1:$AI$1</c:f>
              <c:strCache>
                <c:ptCount val="35"/>
                <c:pt idx="0">
                  <c:v>name</c:v>
                </c:pt>
                <c:pt idx="1">
                  <c:v>Age</c:v>
                </c:pt>
                <c:pt idx="2">
                  <c:v>Attrition</c:v>
                </c:pt>
                <c:pt idx="3">
                  <c:v>BusinessTravel</c:v>
                </c:pt>
                <c:pt idx="4">
                  <c:v>DailyRate</c:v>
                </c:pt>
                <c:pt idx="5">
                  <c:v>Department</c:v>
                </c:pt>
                <c:pt idx="6">
                  <c:v>DistanceFromHome</c:v>
                </c:pt>
                <c:pt idx="7">
                  <c:v>Education</c:v>
                </c:pt>
                <c:pt idx="8">
                  <c:v>EducationField</c:v>
                </c:pt>
                <c:pt idx="9">
                  <c:v>EmployeeCount</c:v>
                </c:pt>
                <c:pt idx="12">
                  <c:v>HourlyRate</c:v>
                </c:pt>
                <c:pt idx="13">
                  <c:v>JobInvolvement</c:v>
                </c:pt>
                <c:pt idx="14">
                  <c:v>JobLevel</c:v>
                </c:pt>
                <c:pt idx="15">
                  <c:v>JobRole</c:v>
                </c:pt>
                <c:pt idx="16">
                  <c:v>JobSatisfaction</c:v>
                </c:pt>
                <c:pt idx="17">
                  <c:v>MaritalStatus</c:v>
                </c:pt>
                <c:pt idx="18">
                  <c:v>MonthlyIncome</c:v>
                </c:pt>
                <c:pt idx="19">
                  <c:v>MonthlyRate</c:v>
                </c:pt>
                <c:pt idx="20">
                  <c:v>NumCompaniesWorked</c:v>
                </c:pt>
                <c:pt idx="21">
                  <c:v>Over18</c:v>
                </c:pt>
                <c:pt idx="22">
                  <c:v>OverTime</c:v>
                </c:pt>
                <c:pt idx="23">
                  <c:v>PercentSalaryHike</c:v>
                </c:pt>
                <c:pt idx="24">
                  <c:v>PerformanceRating</c:v>
                </c:pt>
                <c:pt idx="25">
                  <c:v>RelationshipSatisfaction</c:v>
                </c:pt>
                <c:pt idx="26">
                  <c:v>StandardHours</c:v>
                </c:pt>
                <c:pt idx="27">
                  <c:v>StockOptionLevel</c:v>
                </c:pt>
                <c:pt idx="28">
                  <c:v>TotalWorkingYears</c:v>
                </c:pt>
                <c:pt idx="29">
                  <c:v>TrainingTimesLastYear</c:v>
                </c:pt>
                <c:pt idx="30">
                  <c:v>WorkLifeBalance</c:v>
                </c:pt>
                <c:pt idx="31">
                  <c:v>YearsAtCompany</c:v>
                </c:pt>
                <c:pt idx="32">
                  <c:v>YearsInCurrentRole</c:v>
                </c:pt>
                <c:pt idx="33">
                  <c:v>YearsSinceLastPromotion</c:v>
                </c:pt>
                <c:pt idx="34">
                  <c:v>YearsWithCurrManager</c:v>
                </c:pt>
              </c:strCache>
            </c:strRef>
          </c:cat>
          <c:val>
            <c:numRef>
              <c:f>'[excel pie chart.xlsx]in'!$A$9:$AI$9</c:f>
              <c:numCache>
                <c:formatCode>General</c:formatCode>
                <c:ptCount val="35"/>
                <c:pt idx="0">
                  <c:v>0</c:v>
                </c:pt>
                <c:pt idx="1">
                  <c:v>30</c:v>
                </c:pt>
                <c:pt idx="2">
                  <c:v>0</c:v>
                </c:pt>
                <c:pt idx="3">
                  <c:v>0</c:v>
                </c:pt>
                <c:pt idx="4">
                  <c:v>1358</c:v>
                </c:pt>
                <c:pt idx="5">
                  <c:v>0</c:v>
                </c:pt>
                <c:pt idx="6">
                  <c:v>24</c:v>
                </c:pt>
                <c:pt idx="7">
                  <c:v>1</c:v>
                </c:pt>
                <c:pt idx="8">
                  <c:v>0</c:v>
                </c:pt>
                <c:pt idx="9">
                  <c:v>1</c:v>
                </c:pt>
                <c:pt idx="12">
                  <c:v>67</c:v>
                </c:pt>
                <c:pt idx="13">
                  <c:v>3</c:v>
                </c:pt>
                <c:pt idx="14">
                  <c:v>1</c:v>
                </c:pt>
                <c:pt idx="15">
                  <c:v>0</c:v>
                </c:pt>
                <c:pt idx="16">
                  <c:v>3</c:v>
                </c:pt>
                <c:pt idx="17">
                  <c:v>0</c:v>
                </c:pt>
                <c:pt idx="18">
                  <c:v>2693</c:v>
                </c:pt>
                <c:pt idx="19">
                  <c:v>13335</c:v>
                </c:pt>
                <c:pt idx="20">
                  <c:v>1</c:v>
                </c:pt>
                <c:pt idx="21">
                  <c:v>0</c:v>
                </c:pt>
                <c:pt idx="22">
                  <c:v>0</c:v>
                </c:pt>
                <c:pt idx="23">
                  <c:v>22</c:v>
                </c:pt>
                <c:pt idx="24">
                  <c:v>4</c:v>
                </c:pt>
                <c:pt idx="25">
                  <c:v>2</c:v>
                </c:pt>
                <c:pt idx="26">
                  <c:v>80</c:v>
                </c:pt>
                <c:pt idx="27">
                  <c:v>1</c:v>
                </c:pt>
                <c:pt idx="28">
                  <c:v>1</c:v>
                </c:pt>
                <c:pt idx="29">
                  <c:v>2</c:v>
                </c:pt>
                <c:pt idx="30">
                  <c:v>3</c:v>
                </c:pt>
                <c:pt idx="31">
                  <c:v>1</c:v>
                </c:pt>
                <c:pt idx="32">
                  <c:v>0</c:v>
                </c:pt>
                <c:pt idx="33">
                  <c:v>0</c:v>
                </c:pt>
                <c:pt idx="34">
                  <c:v>0</c:v>
                </c:pt>
              </c:numCache>
            </c:numRef>
          </c:val>
          <c:extLst>
            <c:ext xmlns:c16="http://schemas.microsoft.com/office/drawing/2014/chart" uri="{C3380CC4-5D6E-409C-BE32-E72D297353CC}">
              <c16:uniqueId val="{00000007-3E3C-F746-9248-27DD58888236}"/>
            </c:ext>
          </c:extLst>
        </c:ser>
        <c:ser>
          <c:idx val="8"/>
          <c:order val="8"/>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cat>
            <c:strRef>
              <c:f>'[excel pie chart.xlsx]in'!$A$1:$AI$1</c:f>
              <c:strCache>
                <c:ptCount val="35"/>
                <c:pt idx="0">
                  <c:v>name</c:v>
                </c:pt>
                <c:pt idx="1">
                  <c:v>Age</c:v>
                </c:pt>
                <c:pt idx="2">
                  <c:v>Attrition</c:v>
                </c:pt>
                <c:pt idx="3">
                  <c:v>BusinessTravel</c:v>
                </c:pt>
                <c:pt idx="4">
                  <c:v>DailyRate</c:v>
                </c:pt>
                <c:pt idx="5">
                  <c:v>Department</c:v>
                </c:pt>
                <c:pt idx="6">
                  <c:v>DistanceFromHome</c:v>
                </c:pt>
                <c:pt idx="7">
                  <c:v>Education</c:v>
                </c:pt>
                <c:pt idx="8">
                  <c:v>EducationField</c:v>
                </c:pt>
                <c:pt idx="9">
                  <c:v>EmployeeCount</c:v>
                </c:pt>
                <c:pt idx="12">
                  <c:v>HourlyRate</c:v>
                </c:pt>
                <c:pt idx="13">
                  <c:v>JobInvolvement</c:v>
                </c:pt>
                <c:pt idx="14">
                  <c:v>JobLevel</c:v>
                </c:pt>
                <c:pt idx="15">
                  <c:v>JobRole</c:v>
                </c:pt>
                <c:pt idx="16">
                  <c:v>JobSatisfaction</c:v>
                </c:pt>
                <c:pt idx="17">
                  <c:v>MaritalStatus</c:v>
                </c:pt>
                <c:pt idx="18">
                  <c:v>MonthlyIncome</c:v>
                </c:pt>
                <c:pt idx="19">
                  <c:v>MonthlyRate</c:v>
                </c:pt>
                <c:pt idx="20">
                  <c:v>NumCompaniesWorked</c:v>
                </c:pt>
                <c:pt idx="21">
                  <c:v>Over18</c:v>
                </c:pt>
                <c:pt idx="22">
                  <c:v>OverTime</c:v>
                </c:pt>
                <c:pt idx="23">
                  <c:v>PercentSalaryHike</c:v>
                </c:pt>
                <c:pt idx="24">
                  <c:v>PerformanceRating</c:v>
                </c:pt>
                <c:pt idx="25">
                  <c:v>RelationshipSatisfaction</c:v>
                </c:pt>
                <c:pt idx="26">
                  <c:v>StandardHours</c:v>
                </c:pt>
                <c:pt idx="27">
                  <c:v>StockOptionLevel</c:v>
                </c:pt>
                <c:pt idx="28">
                  <c:v>TotalWorkingYears</c:v>
                </c:pt>
                <c:pt idx="29">
                  <c:v>TrainingTimesLastYear</c:v>
                </c:pt>
                <c:pt idx="30">
                  <c:v>WorkLifeBalance</c:v>
                </c:pt>
                <c:pt idx="31">
                  <c:v>YearsAtCompany</c:v>
                </c:pt>
                <c:pt idx="32">
                  <c:v>YearsInCurrentRole</c:v>
                </c:pt>
                <c:pt idx="33">
                  <c:v>YearsSinceLastPromotion</c:v>
                </c:pt>
                <c:pt idx="34">
                  <c:v>YearsWithCurrManager</c:v>
                </c:pt>
              </c:strCache>
            </c:strRef>
          </c:cat>
          <c:val>
            <c:numRef>
              <c:f>'[excel pie chart.xlsx]in'!$A$10:$AI$10</c:f>
              <c:numCache>
                <c:formatCode>General</c:formatCode>
                <c:ptCount val="35"/>
                <c:pt idx="0">
                  <c:v>0</c:v>
                </c:pt>
                <c:pt idx="1">
                  <c:v>38</c:v>
                </c:pt>
                <c:pt idx="2">
                  <c:v>0</c:v>
                </c:pt>
                <c:pt idx="3">
                  <c:v>0</c:v>
                </c:pt>
                <c:pt idx="4">
                  <c:v>216</c:v>
                </c:pt>
                <c:pt idx="5">
                  <c:v>0</c:v>
                </c:pt>
                <c:pt idx="6">
                  <c:v>23</c:v>
                </c:pt>
                <c:pt idx="7">
                  <c:v>3</c:v>
                </c:pt>
                <c:pt idx="8">
                  <c:v>0</c:v>
                </c:pt>
                <c:pt idx="9">
                  <c:v>1</c:v>
                </c:pt>
                <c:pt idx="12">
                  <c:v>44</c:v>
                </c:pt>
                <c:pt idx="13">
                  <c:v>2</c:v>
                </c:pt>
                <c:pt idx="14">
                  <c:v>3</c:v>
                </c:pt>
                <c:pt idx="15">
                  <c:v>0</c:v>
                </c:pt>
                <c:pt idx="16">
                  <c:v>3</c:v>
                </c:pt>
                <c:pt idx="17">
                  <c:v>0</c:v>
                </c:pt>
                <c:pt idx="18">
                  <c:v>9526</c:v>
                </c:pt>
                <c:pt idx="19">
                  <c:v>8787</c:v>
                </c:pt>
                <c:pt idx="20">
                  <c:v>0</c:v>
                </c:pt>
                <c:pt idx="21">
                  <c:v>0</c:v>
                </c:pt>
                <c:pt idx="22">
                  <c:v>0</c:v>
                </c:pt>
                <c:pt idx="23">
                  <c:v>21</c:v>
                </c:pt>
                <c:pt idx="24">
                  <c:v>4</c:v>
                </c:pt>
                <c:pt idx="25">
                  <c:v>2</c:v>
                </c:pt>
                <c:pt idx="26">
                  <c:v>80</c:v>
                </c:pt>
                <c:pt idx="27">
                  <c:v>0</c:v>
                </c:pt>
                <c:pt idx="28">
                  <c:v>10</c:v>
                </c:pt>
                <c:pt idx="29">
                  <c:v>2</c:v>
                </c:pt>
                <c:pt idx="30">
                  <c:v>3</c:v>
                </c:pt>
                <c:pt idx="31">
                  <c:v>9</c:v>
                </c:pt>
                <c:pt idx="32">
                  <c:v>7</c:v>
                </c:pt>
                <c:pt idx="33">
                  <c:v>1</c:v>
                </c:pt>
                <c:pt idx="34">
                  <c:v>8</c:v>
                </c:pt>
              </c:numCache>
            </c:numRef>
          </c:val>
          <c:extLst>
            <c:ext xmlns:c16="http://schemas.microsoft.com/office/drawing/2014/chart" uri="{C3380CC4-5D6E-409C-BE32-E72D297353CC}">
              <c16:uniqueId val="{00000008-3E3C-F746-9248-27DD58888236}"/>
            </c:ext>
          </c:extLst>
        </c:ser>
        <c:ser>
          <c:idx val="9"/>
          <c:order val="9"/>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cat>
            <c:strRef>
              <c:f>'[excel pie chart.xlsx]in'!$A$1:$AI$1</c:f>
              <c:strCache>
                <c:ptCount val="35"/>
                <c:pt idx="0">
                  <c:v>name</c:v>
                </c:pt>
                <c:pt idx="1">
                  <c:v>Age</c:v>
                </c:pt>
                <c:pt idx="2">
                  <c:v>Attrition</c:v>
                </c:pt>
                <c:pt idx="3">
                  <c:v>BusinessTravel</c:v>
                </c:pt>
                <c:pt idx="4">
                  <c:v>DailyRate</c:v>
                </c:pt>
                <c:pt idx="5">
                  <c:v>Department</c:v>
                </c:pt>
                <c:pt idx="6">
                  <c:v>DistanceFromHome</c:v>
                </c:pt>
                <c:pt idx="7">
                  <c:v>Education</c:v>
                </c:pt>
                <c:pt idx="8">
                  <c:v>EducationField</c:v>
                </c:pt>
                <c:pt idx="9">
                  <c:v>EmployeeCount</c:v>
                </c:pt>
                <c:pt idx="12">
                  <c:v>HourlyRate</c:v>
                </c:pt>
                <c:pt idx="13">
                  <c:v>JobInvolvement</c:v>
                </c:pt>
                <c:pt idx="14">
                  <c:v>JobLevel</c:v>
                </c:pt>
                <c:pt idx="15">
                  <c:v>JobRole</c:v>
                </c:pt>
                <c:pt idx="16">
                  <c:v>JobSatisfaction</c:v>
                </c:pt>
                <c:pt idx="17">
                  <c:v>MaritalStatus</c:v>
                </c:pt>
                <c:pt idx="18">
                  <c:v>MonthlyIncome</c:v>
                </c:pt>
                <c:pt idx="19">
                  <c:v>MonthlyRate</c:v>
                </c:pt>
                <c:pt idx="20">
                  <c:v>NumCompaniesWorked</c:v>
                </c:pt>
                <c:pt idx="21">
                  <c:v>Over18</c:v>
                </c:pt>
                <c:pt idx="22">
                  <c:v>OverTime</c:v>
                </c:pt>
                <c:pt idx="23">
                  <c:v>PercentSalaryHike</c:v>
                </c:pt>
                <c:pt idx="24">
                  <c:v>PerformanceRating</c:v>
                </c:pt>
                <c:pt idx="25">
                  <c:v>RelationshipSatisfaction</c:v>
                </c:pt>
                <c:pt idx="26">
                  <c:v>StandardHours</c:v>
                </c:pt>
                <c:pt idx="27">
                  <c:v>StockOptionLevel</c:v>
                </c:pt>
                <c:pt idx="28">
                  <c:v>TotalWorkingYears</c:v>
                </c:pt>
                <c:pt idx="29">
                  <c:v>TrainingTimesLastYear</c:v>
                </c:pt>
                <c:pt idx="30">
                  <c:v>WorkLifeBalance</c:v>
                </c:pt>
                <c:pt idx="31">
                  <c:v>YearsAtCompany</c:v>
                </c:pt>
                <c:pt idx="32">
                  <c:v>YearsInCurrentRole</c:v>
                </c:pt>
                <c:pt idx="33">
                  <c:v>YearsSinceLastPromotion</c:v>
                </c:pt>
                <c:pt idx="34">
                  <c:v>YearsWithCurrManager</c:v>
                </c:pt>
              </c:strCache>
            </c:strRef>
          </c:cat>
          <c:val>
            <c:numRef>
              <c:f>'[excel pie chart.xlsx]in'!$A$11:$AI$11</c:f>
              <c:numCache>
                <c:formatCode>General</c:formatCode>
                <c:ptCount val="35"/>
                <c:pt idx="0">
                  <c:v>0</c:v>
                </c:pt>
                <c:pt idx="1">
                  <c:v>36</c:v>
                </c:pt>
                <c:pt idx="2">
                  <c:v>0</c:v>
                </c:pt>
                <c:pt idx="3">
                  <c:v>0</c:v>
                </c:pt>
                <c:pt idx="4">
                  <c:v>1299</c:v>
                </c:pt>
                <c:pt idx="5">
                  <c:v>0</c:v>
                </c:pt>
                <c:pt idx="6">
                  <c:v>27</c:v>
                </c:pt>
                <c:pt idx="7">
                  <c:v>3</c:v>
                </c:pt>
                <c:pt idx="8">
                  <c:v>0</c:v>
                </c:pt>
                <c:pt idx="9">
                  <c:v>1</c:v>
                </c:pt>
                <c:pt idx="12">
                  <c:v>94</c:v>
                </c:pt>
                <c:pt idx="13">
                  <c:v>3</c:v>
                </c:pt>
                <c:pt idx="14">
                  <c:v>2</c:v>
                </c:pt>
                <c:pt idx="15">
                  <c:v>0</c:v>
                </c:pt>
                <c:pt idx="16">
                  <c:v>3</c:v>
                </c:pt>
                <c:pt idx="17">
                  <c:v>0</c:v>
                </c:pt>
                <c:pt idx="18">
                  <c:v>5237</c:v>
                </c:pt>
                <c:pt idx="19">
                  <c:v>16577</c:v>
                </c:pt>
                <c:pt idx="20">
                  <c:v>6</c:v>
                </c:pt>
                <c:pt idx="21">
                  <c:v>0</c:v>
                </c:pt>
                <c:pt idx="22">
                  <c:v>0</c:v>
                </c:pt>
                <c:pt idx="23">
                  <c:v>13</c:v>
                </c:pt>
                <c:pt idx="24">
                  <c:v>3</c:v>
                </c:pt>
                <c:pt idx="25">
                  <c:v>2</c:v>
                </c:pt>
                <c:pt idx="26">
                  <c:v>80</c:v>
                </c:pt>
                <c:pt idx="27">
                  <c:v>2</c:v>
                </c:pt>
                <c:pt idx="28">
                  <c:v>17</c:v>
                </c:pt>
                <c:pt idx="29">
                  <c:v>3</c:v>
                </c:pt>
                <c:pt idx="30">
                  <c:v>2</c:v>
                </c:pt>
                <c:pt idx="31">
                  <c:v>7</c:v>
                </c:pt>
                <c:pt idx="32">
                  <c:v>7</c:v>
                </c:pt>
                <c:pt idx="33">
                  <c:v>7</c:v>
                </c:pt>
                <c:pt idx="34">
                  <c:v>7</c:v>
                </c:pt>
              </c:numCache>
            </c:numRef>
          </c:val>
          <c:extLst>
            <c:ext xmlns:c16="http://schemas.microsoft.com/office/drawing/2014/chart" uri="{C3380CC4-5D6E-409C-BE32-E72D297353CC}">
              <c16:uniqueId val="{00000009-3E3C-F746-9248-27DD58888236}"/>
            </c:ext>
          </c:extLst>
        </c:ser>
        <c:ser>
          <c:idx val="10"/>
          <c:order val="1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cat>
            <c:strRef>
              <c:f>'[excel pie chart.xlsx]in'!$A$1:$AI$1</c:f>
              <c:strCache>
                <c:ptCount val="35"/>
                <c:pt idx="0">
                  <c:v>name</c:v>
                </c:pt>
                <c:pt idx="1">
                  <c:v>Age</c:v>
                </c:pt>
                <c:pt idx="2">
                  <c:v>Attrition</c:v>
                </c:pt>
                <c:pt idx="3">
                  <c:v>BusinessTravel</c:v>
                </c:pt>
                <c:pt idx="4">
                  <c:v>DailyRate</c:v>
                </c:pt>
                <c:pt idx="5">
                  <c:v>Department</c:v>
                </c:pt>
                <c:pt idx="6">
                  <c:v>DistanceFromHome</c:v>
                </c:pt>
                <c:pt idx="7">
                  <c:v>Education</c:v>
                </c:pt>
                <c:pt idx="8">
                  <c:v>EducationField</c:v>
                </c:pt>
                <c:pt idx="9">
                  <c:v>EmployeeCount</c:v>
                </c:pt>
                <c:pt idx="12">
                  <c:v>HourlyRate</c:v>
                </c:pt>
                <c:pt idx="13">
                  <c:v>JobInvolvement</c:v>
                </c:pt>
                <c:pt idx="14">
                  <c:v>JobLevel</c:v>
                </c:pt>
                <c:pt idx="15">
                  <c:v>JobRole</c:v>
                </c:pt>
                <c:pt idx="16">
                  <c:v>JobSatisfaction</c:v>
                </c:pt>
                <c:pt idx="17">
                  <c:v>MaritalStatus</c:v>
                </c:pt>
                <c:pt idx="18">
                  <c:v>MonthlyIncome</c:v>
                </c:pt>
                <c:pt idx="19">
                  <c:v>MonthlyRate</c:v>
                </c:pt>
                <c:pt idx="20">
                  <c:v>NumCompaniesWorked</c:v>
                </c:pt>
                <c:pt idx="21">
                  <c:v>Over18</c:v>
                </c:pt>
                <c:pt idx="22">
                  <c:v>OverTime</c:v>
                </c:pt>
                <c:pt idx="23">
                  <c:v>PercentSalaryHike</c:v>
                </c:pt>
                <c:pt idx="24">
                  <c:v>PerformanceRating</c:v>
                </c:pt>
                <c:pt idx="25">
                  <c:v>RelationshipSatisfaction</c:v>
                </c:pt>
                <c:pt idx="26">
                  <c:v>StandardHours</c:v>
                </c:pt>
                <c:pt idx="27">
                  <c:v>StockOptionLevel</c:v>
                </c:pt>
                <c:pt idx="28">
                  <c:v>TotalWorkingYears</c:v>
                </c:pt>
                <c:pt idx="29">
                  <c:v>TrainingTimesLastYear</c:v>
                </c:pt>
                <c:pt idx="30">
                  <c:v>WorkLifeBalance</c:v>
                </c:pt>
                <c:pt idx="31">
                  <c:v>YearsAtCompany</c:v>
                </c:pt>
                <c:pt idx="32">
                  <c:v>YearsInCurrentRole</c:v>
                </c:pt>
                <c:pt idx="33">
                  <c:v>YearsSinceLastPromotion</c:v>
                </c:pt>
                <c:pt idx="34">
                  <c:v>YearsWithCurrManager</c:v>
                </c:pt>
              </c:strCache>
            </c:strRef>
          </c:cat>
          <c:val>
            <c:numRef>
              <c:f>'[excel pie chart.xlsx]in'!$A$12:$AI$12</c:f>
              <c:numCache>
                <c:formatCode>General</c:formatCode>
                <c:ptCount val="35"/>
                <c:pt idx="0">
                  <c:v>0</c:v>
                </c:pt>
                <c:pt idx="1">
                  <c:v>35</c:v>
                </c:pt>
                <c:pt idx="2">
                  <c:v>0</c:v>
                </c:pt>
                <c:pt idx="3">
                  <c:v>0</c:v>
                </c:pt>
                <c:pt idx="4">
                  <c:v>809</c:v>
                </c:pt>
                <c:pt idx="5">
                  <c:v>0</c:v>
                </c:pt>
                <c:pt idx="6">
                  <c:v>16</c:v>
                </c:pt>
                <c:pt idx="7">
                  <c:v>3</c:v>
                </c:pt>
                <c:pt idx="8">
                  <c:v>0</c:v>
                </c:pt>
                <c:pt idx="9">
                  <c:v>1</c:v>
                </c:pt>
                <c:pt idx="12">
                  <c:v>84</c:v>
                </c:pt>
                <c:pt idx="13">
                  <c:v>4</c:v>
                </c:pt>
                <c:pt idx="14">
                  <c:v>1</c:v>
                </c:pt>
                <c:pt idx="15">
                  <c:v>0</c:v>
                </c:pt>
                <c:pt idx="16">
                  <c:v>2</c:v>
                </c:pt>
                <c:pt idx="17">
                  <c:v>0</c:v>
                </c:pt>
                <c:pt idx="18">
                  <c:v>2426</c:v>
                </c:pt>
                <c:pt idx="19">
                  <c:v>16479</c:v>
                </c:pt>
                <c:pt idx="20">
                  <c:v>0</c:v>
                </c:pt>
                <c:pt idx="21">
                  <c:v>0</c:v>
                </c:pt>
                <c:pt idx="22">
                  <c:v>0</c:v>
                </c:pt>
                <c:pt idx="23">
                  <c:v>13</c:v>
                </c:pt>
                <c:pt idx="24">
                  <c:v>3</c:v>
                </c:pt>
                <c:pt idx="25">
                  <c:v>3</c:v>
                </c:pt>
                <c:pt idx="26">
                  <c:v>80</c:v>
                </c:pt>
                <c:pt idx="27">
                  <c:v>1</c:v>
                </c:pt>
                <c:pt idx="28">
                  <c:v>6</c:v>
                </c:pt>
                <c:pt idx="29">
                  <c:v>5</c:v>
                </c:pt>
                <c:pt idx="30">
                  <c:v>3</c:v>
                </c:pt>
                <c:pt idx="31">
                  <c:v>5</c:v>
                </c:pt>
                <c:pt idx="32">
                  <c:v>4</c:v>
                </c:pt>
                <c:pt idx="33">
                  <c:v>0</c:v>
                </c:pt>
                <c:pt idx="34">
                  <c:v>3</c:v>
                </c:pt>
              </c:numCache>
            </c:numRef>
          </c:val>
          <c:extLst>
            <c:ext xmlns:c16="http://schemas.microsoft.com/office/drawing/2014/chart" uri="{C3380CC4-5D6E-409C-BE32-E72D297353CC}">
              <c16:uniqueId val="{0000000A-3E3C-F746-9248-27DD58888236}"/>
            </c:ext>
          </c:extLst>
        </c:ser>
        <c:ser>
          <c:idx val="11"/>
          <c:order val="11"/>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cat>
            <c:strRef>
              <c:f>'[excel pie chart.xlsx]in'!$A$1:$AI$1</c:f>
              <c:strCache>
                <c:ptCount val="35"/>
                <c:pt idx="0">
                  <c:v>name</c:v>
                </c:pt>
                <c:pt idx="1">
                  <c:v>Age</c:v>
                </c:pt>
                <c:pt idx="2">
                  <c:v>Attrition</c:v>
                </c:pt>
                <c:pt idx="3">
                  <c:v>BusinessTravel</c:v>
                </c:pt>
                <c:pt idx="4">
                  <c:v>DailyRate</c:v>
                </c:pt>
                <c:pt idx="5">
                  <c:v>Department</c:v>
                </c:pt>
                <c:pt idx="6">
                  <c:v>DistanceFromHome</c:v>
                </c:pt>
                <c:pt idx="7">
                  <c:v>Education</c:v>
                </c:pt>
                <c:pt idx="8">
                  <c:v>EducationField</c:v>
                </c:pt>
                <c:pt idx="9">
                  <c:v>EmployeeCount</c:v>
                </c:pt>
                <c:pt idx="12">
                  <c:v>HourlyRate</c:v>
                </c:pt>
                <c:pt idx="13">
                  <c:v>JobInvolvement</c:v>
                </c:pt>
                <c:pt idx="14">
                  <c:v>JobLevel</c:v>
                </c:pt>
                <c:pt idx="15">
                  <c:v>JobRole</c:v>
                </c:pt>
                <c:pt idx="16">
                  <c:v>JobSatisfaction</c:v>
                </c:pt>
                <c:pt idx="17">
                  <c:v>MaritalStatus</c:v>
                </c:pt>
                <c:pt idx="18">
                  <c:v>MonthlyIncome</c:v>
                </c:pt>
                <c:pt idx="19">
                  <c:v>MonthlyRate</c:v>
                </c:pt>
                <c:pt idx="20">
                  <c:v>NumCompaniesWorked</c:v>
                </c:pt>
                <c:pt idx="21">
                  <c:v>Over18</c:v>
                </c:pt>
                <c:pt idx="22">
                  <c:v>OverTime</c:v>
                </c:pt>
                <c:pt idx="23">
                  <c:v>PercentSalaryHike</c:v>
                </c:pt>
                <c:pt idx="24">
                  <c:v>PerformanceRating</c:v>
                </c:pt>
                <c:pt idx="25">
                  <c:v>RelationshipSatisfaction</c:v>
                </c:pt>
                <c:pt idx="26">
                  <c:v>StandardHours</c:v>
                </c:pt>
                <c:pt idx="27">
                  <c:v>StockOptionLevel</c:v>
                </c:pt>
                <c:pt idx="28">
                  <c:v>TotalWorkingYears</c:v>
                </c:pt>
                <c:pt idx="29">
                  <c:v>TrainingTimesLastYear</c:v>
                </c:pt>
                <c:pt idx="30">
                  <c:v>WorkLifeBalance</c:v>
                </c:pt>
                <c:pt idx="31">
                  <c:v>YearsAtCompany</c:v>
                </c:pt>
                <c:pt idx="32">
                  <c:v>YearsInCurrentRole</c:v>
                </c:pt>
                <c:pt idx="33">
                  <c:v>YearsSinceLastPromotion</c:v>
                </c:pt>
                <c:pt idx="34">
                  <c:v>YearsWithCurrManager</c:v>
                </c:pt>
              </c:strCache>
            </c:strRef>
          </c:cat>
          <c:val>
            <c:numRef>
              <c:f>'[excel pie chart.xlsx]in'!$A$13:$AI$13</c:f>
              <c:numCache>
                <c:formatCode>General</c:formatCode>
                <c:ptCount val="35"/>
                <c:pt idx="0">
                  <c:v>0</c:v>
                </c:pt>
                <c:pt idx="1">
                  <c:v>29</c:v>
                </c:pt>
                <c:pt idx="2">
                  <c:v>0</c:v>
                </c:pt>
                <c:pt idx="3">
                  <c:v>0</c:v>
                </c:pt>
                <c:pt idx="4">
                  <c:v>153</c:v>
                </c:pt>
                <c:pt idx="5">
                  <c:v>0</c:v>
                </c:pt>
                <c:pt idx="6">
                  <c:v>15</c:v>
                </c:pt>
                <c:pt idx="7">
                  <c:v>2</c:v>
                </c:pt>
                <c:pt idx="8">
                  <c:v>0</c:v>
                </c:pt>
                <c:pt idx="9">
                  <c:v>1</c:v>
                </c:pt>
                <c:pt idx="12">
                  <c:v>49</c:v>
                </c:pt>
                <c:pt idx="13">
                  <c:v>2</c:v>
                </c:pt>
                <c:pt idx="14">
                  <c:v>2</c:v>
                </c:pt>
                <c:pt idx="15">
                  <c:v>0</c:v>
                </c:pt>
                <c:pt idx="16">
                  <c:v>3</c:v>
                </c:pt>
                <c:pt idx="17">
                  <c:v>0</c:v>
                </c:pt>
                <c:pt idx="18">
                  <c:v>4193</c:v>
                </c:pt>
                <c:pt idx="19">
                  <c:v>12682</c:v>
                </c:pt>
                <c:pt idx="20">
                  <c:v>0</c:v>
                </c:pt>
                <c:pt idx="21">
                  <c:v>0</c:v>
                </c:pt>
                <c:pt idx="22">
                  <c:v>0</c:v>
                </c:pt>
                <c:pt idx="23">
                  <c:v>12</c:v>
                </c:pt>
                <c:pt idx="24">
                  <c:v>3</c:v>
                </c:pt>
                <c:pt idx="25">
                  <c:v>4</c:v>
                </c:pt>
                <c:pt idx="26">
                  <c:v>80</c:v>
                </c:pt>
                <c:pt idx="27">
                  <c:v>0</c:v>
                </c:pt>
                <c:pt idx="28">
                  <c:v>10</c:v>
                </c:pt>
                <c:pt idx="29">
                  <c:v>3</c:v>
                </c:pt>
                <c:pt idx="30">
                  <c:v>3</c:v>
                </c:pt>
                <c:pt idx="31">
                  <c:v>9</c:v>
                </c:pt>
                <c:pt idx="32">
                  <c:v>5</c:v>
                </c:pt>
                <c:pt idx="33">
                  <c:v>0</c:v>
                </c:pt>
                <c:pt idx="34">
                  <c:v>8</c:v>
                </c:pt>
              </c:numCache>
            </c:numRef>
          </c:val>
          <c:extLst>
            <c:ext xmlns:c16="http://schemas.microsoft.com/office/drawing/2014/chart" uri="{C3380CC4-5D6E-409C-BE32-E72D297353CC}">
              <c16:uniqueId val="{0000000B-3E3C-F746-9248-27DD58888236}"/>
            </c:ext>
          </c:extLst>
        </c:ser>
        <c:ser>
          <c:idx val="12"/>
          <c:order val="12"/>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cat>
            <c:strRef>
              <c:f>'[excel pie chart.xlsx]in'!$A$1:$AI$1</c:f>
              <c:strCache>
                <c:ptCount val="35"/>
                <c:pt idx="0">
                  <c:v>name</c:v>
                </c:pt>
                <c:pt idx="1">
                  <c:v>Age</c:v>
                </c:pt>
                <c:pt idx="2">
                  <c:v>Attrition</c:v>
                </c:pt>
                <c:pt idx="3">
                  <c:v>BusinessTravel</c:v>
                </c:pt>
                <c:pt idx="4">
                  <c:v>DailyRate</c:v>
                </c:pt>
                <c:pt idx="5">
                  <c:v>Department</c:v>
                </c:pt>
                <c:pt idx="6">
                  <c:v>DistanceFromHome</c:v>
                </c:pt>
                <c:pt idx="7">
                  <c:v>Education</c:v>
                </c:pt>
                <c:pt idx="8">
                  <c:v>EducationField</c:v>
                </c:pt>
                <c:pt idx="9">
                  <c:v>EmployeeCount</c:v>
                </c:pt>
                <c:pt idx="12">
                  <c:v>HourlyRate</c:v>
                </c:pt>
                <c:pt idx="13">
                  <c:v>JobInvolvement</c:v>
                </c:pt>
                <c:pt idx="14">
                  <c:v>JobLevel</c:v>
                </c:pt>
                <c:pt idx="15">
                  <c:v>JobRole</c:v>
                </c:pt>
                <c:pt idx="16">
                  <c:v>JobSatisfaction</c:v>
                </c:pt>
                <c:pt idx="17">
                  <c:v>MaritalStatus</c:v>
                </c:pt>
                <c:pt idx="18">
                  <c:v>MonthlyIncome</c:v>
                </c:pt>
                <c:pt idx="19">
                  <c:v>MonthlyRate</c:v>
                </c:pt>
                <c:pt idx="20">
                  <c:v>NumCompaniesWorked</c:v>
                </c:pt>
                <c:pt idx="21">
                  <c:v>Over18</c:v>
                </c:pt>
                <c:pt idx="22">
                  <c:v>OverTime</c:v>
                </c:pt>
                <c:pt idx="23">
                  <c:v>PercentSalaryHike</c:v>
                </c:pt>
                <c:pt idx="24">
                  <c:v>PerformanceRating</c:v>
                </c:pt>
                <c:pt idx="25">
                  <c:v>RelationshipSatisfaction</c:v>
                </c:pt>
                <c:pt idx="26">
                  <c:v>StandardHours</c:v>
                </c:pt>
                <c:pt idx="27">
                  <c:v>StockOptionLevel</c:v>
                </c:pt>
                <c:pt idx="28">
                  <c:v>TotalWorkingYears</c:v>
                </c:pt>
                <c:pt idx="29">
                  <c:v>TrainingTimesLastYear</c:v>
                </c:pt>
                <c:pt idx="30">
                  <c:v>WorkLifeBalance</c:v>
                </c:pt>
                <c:pt idx="31">
                  <c:v>YearsAtCompany</c:v>
                </c:pt>
                <c:pt idx="32">
                  <c:v>YearsInCurrentRole</c:v>
                </c:pt>
                <c:pt idx="33">
                  <c:v>YearsSinceLastPromotion</c:v>
                </c:pt>
                <c:pt idx="34">
                  <c:v>YearsWithCurrManager</c:v>
                </c:pt>
              </c:strCache>
            </c:strRef>
          </c:cat>
          <c:val>
            <c:numRef>
              <c:f>'[excel pie chart.xlsx]in'!$A$14:$AI$14</c:f>
              <c:numCache>
                <c:formatCode>General</c:formatCode>
                <c:ptCount val="35"/>
                <c:pt idx="0">
                  <c:v>0</c:v>
                </c:pt>
                <c:pt idx="1">
                  <c:v>31</c:v>
                </c:pt>
                <c:pt idx="2">
                  <c:v>0</c:v>
                </c:pt>
                <c:pt idx="3">
                  <c:v>0</c:v>
                </c:pt>
                <c:pt idx="4">
                  <c:v>670</c:v>
                </c:pt>
                <c:pt idx="5">
                  <c:v>0</c:v>
                </c:pt>
                <c:pt idx="6">
                  <c:v>26</c:v>
                </c:pt>
                <c:pt idx="7">
                  <c:v>1</c:v>
                </c:pt>
                <c:pt idx="8">
                  <c:v>0</c:v>
                </c:pt>
                <c:pt idx="9">
                  <c:v>1</c:v>
                </c:pt>
                <c:pt idx="12">
                  <c:v>31</c:v>
                </c:pt>
                <c:pt idx="13">
                  <c:v>3</c:v>
                </c:pt>
                <c:pt idx="14">
                  <c:v>1</c:v>
                </c:pt>
                <c:pt idx="15">
                  <c:v>0</c:v>
                </c:pt>
                <c:pt idx="16">
                  <c:v>3</c:v>
                </c:pt>
                <c:pt idx="17">
                  <c:v>0</c:v>
                </c:pt>
                <c:pt idx="18">
                  <c:v>2911</c:v>
                </c:pt>
                <c:pt idx="19">
                  <c:v>15170</c:v>
                </c:pt>
                <c:pt idx="20">
                  <c:v>1</c:v>
                </c:pt>
                <c:pt idx="21">
                  <c:v>0</c:v>
                </c:pt>
                <c:pt idx="22">
                  <c:v>0</c:v>
                </c:pt>
                <c:pt idx="23">
                  <c:v>17</c:v>
                </c:pt>
                <c:pt idx="24">
                  <c:v>3</c:v>
                </c:pt>
                <c:pt idx="25">
                  <c:v>4</c:v>
                </c:pt>
                <c:pt idx="26">
                  <c:v>80</c:v>
                </c:pt>
                <c:pt idx="27">
                  <c:v>1</c:v>
                </c:pt>
                <c:pt idx="28">
                  <c:v>5</c:v>
                </c:pt>
                <c:pt idx="29">
                  <c:v>1</c:v>
                </c:pt>
                <c:pt idx="30">
                  <c:v>2</c:v>
                </c:pt>
                <c:pt idx="31">
                  <c:v>5</c:v>
                </c:pt>
                <c:pt idx="32">
                  <c:v>2</c:v>
                </c:pt>
                <c:pt idx="33">
                  <c:v>4</c:v>
                </c:pt>
                <c:pt idx="34">
                  <c:v>3</c:v>
                </c:pt>
              </c:numCache>
            </c:numRef>
          </c:val>
          <c:extLst>
            <c:ext xmlns:c16="http://schemas.microsoft.com/office/drawing/2014/chart" uri="{C3380CC4-5D6E-409C-BE32-E72D297353CC}">
              <c16:uniqueId val="{0000000C-3E3C-F746-9248-27DD58888236}"/>
            </c:ext>
          </c:extLst>
        </c:ser>
        <c:ser>
          <c:idx val="13"/>
          <c:order val="13"/>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cat>
            <c:strRef>
              <c:f>'[excel pie chart.xlsx]in'!$A$1:$AI$1</c:f>
              <c:strCache>
                <c:ptCount val="35"/>
                <c:pt idx="0">
                  <c:v>name</c:v>
                </c:pt>
                <c:pt idx="1">
                  <c:v>Age</c:v>
                </c:pt>
                <c:pt idx="2">
                  <c:v>Attrition</c:v>
                </c:pt>
                <c:pt idx="3">
                  <c:v>BusinessTravel</c:v>
                </c:pt>
                <c:pt idx="4">
                  <c:v>DailyRate</c:v>
                </c:pt>
                <c:pt idx="5">
                  <c:v>Department</c:v>
                </c:pt>
                <c:pt idx="6">
                  <c:v>DistanceFromHome</c:v>
                </c:pt>
                <c:pt idx="7">
                  <c:v>Education</c:v>
                </c:pt>
                <c:pt idx="8">
                  <c:v>EducationField</c:v>
                </c:pt>
                <c:pt idx="9">
                  <c:v>EmployeeCount</c:v>
                </c:pt>
                <c:pt idx="12">
                  <c:v>HourlyRate</c:v>
                </c:pt>
                <c:pt idx="13">
                  <c:v>JobInvolvement</c:v>
                </c:pt>
                <c:pt idx="14">
                  <c:v>JobLevel</c:v>
                </c:pt>
                <c:pt idx="15">
                  <c:v>JobRole</c:v>
                </c:pt>
                <c:pt idx="16">
                  <c:v>JobSatisfaction</c:v>
                </c:pt>
                <c:pt idx="17">
                  <c:v>MaritalStatus</c:v>
                </c:pt>
                <c:pt idx="18">
                  <c:v>MonthlyIncome</c:v>
                </c:pt>
                <c:pt idx="19">
                  <c:v>MonthlyRate</c:v>
                </c:pt>
                <c:pt idx="20">
                  <c:v>NumCompaniesWorked</c:v>
                </c:pt>
                <c:pt idx="21">
                  <c:v>Over18</c:v>
                </c:pt>
                <c:pt idx="22">
                  <c:v>OverTime</c:v>
                </c:pt>
                <c:pt idx="23">
                  <c:v>PercentSalaryHike</c:v>
                </c:pt>
                <c:pt idx="24">
                  <c:v>PerformanceRating</c:v>
                </c:pt>
                <c:pt idx="25">
                  <c:v>RelationshipSatisfaction</c:v>
                </c:pt>
                <c:pt idx="26">
                  <c:v>StandardHours</c:v>
                </c:pt>
                <c:pt idx="27">
                  <c:v>StockOptionLevel</c:v>
                </c:pt>
                <c:pt idx="28">
                  <c:v>TotalWorkingYears</c:v>
                </c:pt>
                <c:pt idx="29">
                  <c:v>TrainingTimesLastYear</c:v>
                </c:pt>
                <c:pt idx="30">
                  <c:v>WorkLifeBalance</c:v>
                </c:pt>
                <c:pt idx="31">
                  <c:v>YearsAtCompany</c:v>
                </c:pt>
                <c:pt idx="32">
                  <c:v>YearsInCurrentRole</c:v>
                </c:pt>
                <c:pt idx="33">
                  <c:v>YearsSinceLastPromotion</c:v>
                </c:pt>
                <c:pt idx="34">
                  <c:v>YearsWithCurrManager</c:v>
                </c:pt>
              </c:strCache>
            </c:strRef>
          </c:cat>
          <c:val>
            <c:numRef>
              <c:f>'[excel pie chart.xlsx]in'!$A$15:$AI$15</c:f>
              <c:numCache>
                <c:formatCode>General</c:formatCode>
                <c:ptCount val="35"/>
                <c:pt idx="0">
                  <c:v>0</c:v>
                </c:pt>
                <c:pt idx="1">
                  <c:v>34</c:v>
                </c:pt>
                <c:pt idx="2">
                  <c:v>0</c:v>
                </c:pt>
                <c:pt idx="3">
                  <c:v>0</c:v>
                </c:pt>
                <c:pt idx="4">
                  <c:v>1346</c:v>
                </c:pt>
                <c:pt idx="5">
                  <c:v>0</c:v>
                </c:pt>
                <c:pt idx="6">
                  <c:v>19</c:v>
                </c:pt>
                <c:pt idx="7">
                  <c:v>2</c:v>
                </c:pt>
                <c:pt idx="8">
                  <c:v>0</c:v>
                </c:pt>
                <c:pt idx="9">
                  <c:v>1</c:v>
                </c:pt>
                <c:pt idx="12">
                  <c:v>93</c:v>
                </c:pt>
                <c:pt idx="13">
                  <c:v>3</c:v>
                </c:pt>
                <c:pt idx="14">
                  <c:v>1</c:v>
                </c:pt>
                <c:pt idx="15">
                  <c:v>0</c:v>
                </c:pt>
                <c:pt idx="16">
                  <c:v>4</c:v>
                </c:pt>
                <c:pt idx="17">
                  <c:v>0</c:v>
                </c:pt>
                <c:pt idx="18">
                  <c:v>2661</c:v>
                </c:pt>
                <c:pt idx="19">
                  <c:v>8758</c:v>
                </c:pt>
                <c:pt idx="20">
                  <c:v>0</c:v>
                </c:pt>
                <c:pt idx="21">
                  <c:v>0</c:v>
                </c:pt>
                <c:pt idx="22">
                  <c:v>0</c:v>
                </c:pt>
                <c:pt idx="23">
                  <c:v>11</c:v>
                </c:pt>
                <c:pt idx="24">
                  <c:v>3</c:v>
                </c:pt>
                <c:pt idx="25">
                  <c:v>3</c:v>
                </c:pt>
                <c:pt idx="26">
                  <c:v>80</c:v>
                </c:pt>
                <c:pt idx="27">
                  <c:v>1</c:v>
                </c:pt>
                <c:pt idx="28">
                  <c:v>3</c:v>
                </c:pt>
                <c:pt idx="29">
                  <c:v>2</c:v>
                </c:pt>
                <c:pt idx="30">
                  <c:v>3</c:v>
                </c:pt>
                <c:pt idx="31">
                  <c:v>2</c:v>
                </c:pt>
                <c:pt idx="32">
                  <c:v>2</c:v>
                </c:pt>
                <c:pt idx="33">
                  <c:v>1</c:v>
                </c:pt>
                <c:pt idx="34">
                  <c:v>2</c:v>
                </c:pt>
              </c:numCache>
            </c:numRef>
          </c:val>
          <c:extLst>
            <c:ext xmlns:c16="http://schemas.microsoft.com/office/drawing/2014/chart" uri="{C3380CC4-5D6E-409C-BE32-E72D297353CC}">
              <c16:uniqueId val="{0000000D-3E3C-F746-9248-27DD58888236}"/>
            </c:ext>
          </c:extLst>
        </c:ser>
        <c:ser>
          <c:idx val="14"/>
          <c:order val="14"/>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cat>
            <c:strRef>
              <c:f>'[excel pie chart.xlsx]in'!$A$1:$AI$1</c:f>
              <c:strCache>
                <c:ptCount val="35"/>
                <c:pt idx="0">
                  <c:v>name</c:v>
                </c:pt>
                <c:pt idx="1">
                  <c:v>Age</c:v>
                </c:pt>
                <c:pt idx="2">
                  <c:v>Attrition</c:v>
                </c:pt>
                <c:pt idx="3">
                  <c:v>BusinessTravel</c:v>
                </c:pt>
                <c:pt idx="4">
                  <c:v>DailyRate</c:v>
                </c:pt>
                <c:pt idx="5">
                  <c:v>Department</c:v>
                </c:pt>
                <c:pt idx="6">
                  <c:v>DistanceFromHome</c:v>
                </c:pt>
                <c:pt idx="7">
                  <c:v>Education</c:v>
                </c:pt>
                <c:pt idx="8">
                  <c:v>EducationField</c:v>
                </c:pt>
                <c:pt idx="9">
                  <c:v>EmployeeCount</c:v>
                </c:pt>
                <c:pt idx="12">
                  <c:v>HourlyRate</c:v>
                </c:pt>
                <c:pt idx="13">
                  <c:v>JobInvolvement</c:v>
                </c:pt>
                <c:pt idx="14">
                  <c:v>JobLevel</c:v>
                </c:pt>
                <c:pt idx="15">
                  <c:v>JobRole</c:v>
                </c:pt>
                <c:pt idx="16">
                  <c:v>JobSatisfaction</c:v>
                </c:pt>
                <c:pt idx="17">
                  <c:v>MaritalStatus</c:v>
                </c:pt>
                <c:pt idx="18">
                  <c:v>MonthlyIncome</c:v>
                </c:pt>
                <c:pt idx="19">
                  <c:v>MonthlyRate</c:v>
                </c:pt>
                <c:pt idx="20">
                  <c:v>NumCompaniesWorked</c:v>
                </c:pt>
                <c:pt idx="21">
                  <c:v>Over18</c:v>
                </c:pt>
                <c:pt idx="22">
                  <c:v>OverTime</c:v>
                </c:pt>
                <c:pt idx="23">
                  <c:v>PercentSalaryHike</c:v>
                </c:pt>
                <c:pt idx="24">
                  <c:v>PerformanceRating</c:v>
                </c:pt>
                <c:pt idx="25">
                  <c:v>RelationshipSatisfaction</c:v>
                </c:pt>
                <c:pt idx="26">
                  <c:v>StandardHours</c:v>
                </c:pt>
                <c:pt idx="27">
                  <c:v>StockOptionLevel</c:v>
                </c:pt>
                <c:pt idx="28">
                  <c:v>TotalWorkingYears</c:v>
                </c:pt>
                <c:pt idx="29">
                  <c:v>TrainingTimesLastYear</c:v>
                </c:pt>
                <c:pt idx="30">
                  <c:v>WorkLifeBalance</c:v>
                </c:pt>
                <c:pt idx="31">
                  <c:v>YearsAtCompany</c:v>
                </c:pt>
                <c:pt idx="32">
                  <c:v>YearsInCurrentRole</c:v>
                </c:pt>
                <c:pt idx="33">
                  <c:v>YearsSinceLastPromotion</c:v>
                </c:pt>
                <c:pt idx="34">
                  <c:v>YearsWithCurrManager</c:v>
                </c:pt>
              </c:strCache>
            </c:strRef>
          </c:cat>
          <c:val>
            <c:numRef>
              <c:f>'[excel pie chart.xlsx]in'!$A$16:$AI$16</c:f>
              <c:numCache>
                <c:formatCode>General</c:formatCode>
                <c:ptCount val="35"/>
                <c:pt idx="0">
                  <c:v>0</c:v>
                </c:pt>
                <c:pt idx="1">
                  <c:v>28</c:v>
                </c:pt>
                <c:pt idx="2">
                  <c:v>0</c:v>
                </c:pt>
                <c:pt idx="3">
                  <c:v>0</c:v>
                </c:pt>
                <c:pt idx="4">
                  <c:v>103</c:v>
                </c:pt>
                <c:pt idx="5">
                  <c:v>0</c:v>
                </c:pt>
                <c:pt idx="6">
                  <c:v>24</c:v>
                </c:pt>
                <c:pt idx="7">
                  <c:v>3</c:v>
                </c:pt>
                <c:pt idx="8">
                  <c:v>0</c:v>
                </c:pt>
                <c:pt idx="9">
                  <c:v>1</c:v>
                </c:pt>
                <c:pt idx="12">
                  <c:v>50</c:v>
                </c:pt>
                <c:pt idx="13">
                  <c:v>2</c:v>
                </c:pt>
                <c:pt idx="14">
                  <c:v>1</c:v>
                </c:pt>
                <c:pt idx="15">
                  <c:v>0</c:v>
                </c:pt>
                <c:pt idx="16">
                  <c:v>3</c:v>
                </c:pt>
                <c:pt idx="17">
                  <c:v>0</c:v>
                </c:pt>
                <c:pt idx="18">
                  <c:v>2028</c:v>
                </c:pt>
                <c:pt idx="19">
                  <c:v>12947</c:v>
                </c:pt>
                <c:pt idx="20">
                  <c:v>5</c:v>
                </c:pt>
                <c:pt idx="21">
                  <c:v>0</c:v>
                </c:pt>
                <c:pt idx="22">
                  <c:v>0</c:v>
                </c:pt>
                <c:pt idx="23">
                  <c:v>14</c:v>
                </c:pt>
                <c:pt idx="24">
                  <c:v>3</c:v>
                </c:pt>
                <c:pt idx="25">
                  <c:v>2</c:v>
                </c:pt>
                <c:pt idx="26">
                  <c:v>80</c:v>
                </c:pt>
                <c:pt idx="27">
                  <c:v>0</c:v>
                </c:pt>
                <c:pt idx="28">
                  <c:v>6</c:v>
                </c:pt>
                <c:pt idx="29">
                  <c:v>4</c:v>
                </c:pt>
                <c:pt idx="30">
                  <c:v>3</c:v>
                </c:pt>
                <c:pt idx="31">
                  <c:v>4</c:v>
                </c:pt>
                <c:pt idx="32">
                  <c:v>2</c:v>
                </c:pt>
                <c:pt idx="33">
                  <c:v>0</c:v>
                </c:pt>
                <c:pt idx="34">
                  <c:v>3</c:v>
                </c:pt>
              </c:numCache>
            </c:numRef>
          </c:val>
          <c:extLst>
            <c:ext xmlns:c16="http://schemas.microsoft.com/office/drawing/2014/chart" uri="{C3380CC4-5D6E-409C-BE32-E72D297353CC}">
              <c16:uniqueId val="{0000000E-3E3C-F746-9248-27DD58888236}"/>
            </c:ext>
          </c:extLst>
        </c:ser>
        <c:ser>
          <c:idx val="15"/>
          <c:order val="1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cat>
            <c:strRef>
              <c:f>'[excel pie chart.xlsx]in'!$A$1:$AI$1</c:f>
              <c:strCache>
                <c:ptCount val="35"/>
                <c:pt idx="0">
                  <c:v>name</c:v>
                </c:pt>
                <c:pt idx="1">
                  <c:v>Age</c:v>
                </c:pt>
                <c:pt idx="2">
                  <c:v>Attrition</c:v>
                </c:pt>
                <c:pt idx="3">
                  <c:v>BusinessTravel</c:v>
                </c:pt>
                <c:pt idx="4">
                  <c:v>DailyRate</c:v>
                </c:pt>
                <c:pt idx="5">
                  <c:v>Department</c:v>
                </c:pt>
                <c:pt idx="6">
                  <c:v>DistanceFromHome</c:v>
                </c:pt>
                <c:pt idx="7">
                  <c:v>Education</c:v>
                </c:pt>
                <c:pt idx="8">
                  <c:v>EducationField</c:v>
                </c:pt>
                <c:pt idx="9">
                  <c:v>EmployeeCount</c:v>
                </c:pt>
                <c:pt idx="12">
                  <c:v>HourlyRate</c:v>
                </c:pt>
                <c:pt idx="13">
                  <c:v>JobInvolvement</c:v>
                </c:pt>
                <c:pt idx="14">
                  <c:v>JobLevel</c:v>
                </c:pt>
                <c:pt idx="15">
                  <c:v>JobRole</c:v>
                </c:pt>
                <c:pt idx="16">
                  <c:v>JobSatisfaction</c:v>
                </c:pt>
                <c:pt idx="17">
                  <c:v>MaritalStatus</c:v>
                </c:pt>
                <c:pt idx="18">
                  <c:v>MonthlyIncome</c:v>
                </c:pt>
                <c:pt idx="19">
                  <c:v>MonthlyRate</c:v>
                </c:pt>
                <c:pt idx="20">
                  <c:v>NumCompaniesWorked</c:v>
                </c:pt>
                <c:pt idx="21">
                  <c:v>Over18</c:v>
                </c:pt>
                <c:pt idx="22">
                  <c:v>OverTime</c:v>
                </c:pt>
                <c:pt idx="23">
                  <c:v>PercentSalaryHike</c:v>
                </c:pt>
                <c:pt idx="24">
                  <c:v>PerformanceRating</c:v>
                </c:pt>
                <c:pt idx="25">
                  <c:v>RelationshipSatisfaction</c:v>
                </c:pt>
                <c:pt idx="26">
                  <c:v>StandardHours</c:v>
                </c:pt>
                <c:pt idx="27">
                  <c:v>StockOptionLevel</c:v>
                </c:pt>
                <c:pt idx="28">
                  <c:v>TotalWorkingYears</c:v>
                </c:pt>
                <c:pt idx="29">
                  <c:v>TrainingTimesLastYear</c:v>
                </c:pt>
                <c:pt idx="30">
                  <c:v>WorkLifeBalance</c:v>
                </c:pt>
                <c:pt idx="31">
                  <c:v>YearsAtCompany</c:v>
                </c:pt>
                <c:pt idx="32">
                  <c:v>YearsInCurrentRole</c:v>
                </c:pt>
                <c:pt idx="33">
                  <c:v>YearsSinceLastPromotion</c:v>
                </c:pt>
                <c:pt idx="34">
                  <c:v>YearsWithCurrManager</c:v>
                </c:pt>
              </c:strCache>
            </c:strRef>
          </c:cat>
          <c:val>
            <c:numRef>
              <c:f>'[excel pie chart.xlsx]in'!$A$17:$AI$17</c:f>
              <c:numCache>
                <c:formatCode>General</c:formatCode>
                <c:ptCount val="35"/>
                <c:pt idx="0">
                  <c:v>0</c:v>
                </c:pt>
                <c:pt idx="1">
                  <c:v>29</c:v>
                </c:pt>
                <c:pt idx="2">
                  <c:v>0</c:v>
                </c:pt>
                <c:pt idx="3">
                  <c:v>0</c:v>
                </c:pt>
                <c:pt idx="4">
                  <c:v>1389</c:v>
                </c:pt>
                <c:pt idx="5">
                  <c:v>0</c:v>
                </c:pt>
                <c:pt idx="6">
                  <c:v>21</c:v>
                </c:pt>
                <c:pt idx="7">
                  <c:v>4</c:v>
                </c:pt>
                <c:pt idx="8">
                  <c:v>0</c:v>
                </c:pt>
                <c:pt idx="9">
                  <c:v>1</c:v>
                </c:pt>
                <c:pt idx="12">
                  <c:v>51</c:v>
                </c:pt>
                <c:pt idx="13">
                  <c:v>4</c:v>
                </c:pt>
                <c:pt idx="14">
                  <c:v>3</c:v>
                </c:pt>
                <c:pt idx="15">
                  <c:v>0</c:v>
                </c:pt>
                <c:pt idx="16">
                  <c:v>1</c:v>
                </c:pt>
                <c:pt idx="17">
                  <c:v>0</c:v>
                </c:pt>
                <c:pt idx="18">
                  <c:v>9980</c:v>
                </c:pt>
                <c:pt idx="19">
                  <c:v>10195</c:v>
                </c:pt>
                <c:pt idx="20">
                  <c:v>1</c:v>
                </c:pt>
                <c:pt idx="21">
                  <c:v>0</c:v>
                </c:pt>
                <c:pt idx="22">
                  <c:v>0</c:v>
                </c:pt>
                <c:pt idx="23">
                  <c:v>11</c:v>
                </c:pt>
                <c:pt idx="24">
                  <c:v>3</c:v>
                </c:pt>
                <c:pt idx="25">
                  <c:v>3</c:v>
                </c:pt>
                <c:pt idx="26">
                  <c:v>80</c:v>
                </c:pt>
                <c:pt idx="27">
                  <c:v>1</c:v>
                </c:pt>
                <c:pt idx="28">
                  <c:v>10</c:v>
                </c:pt>
                <c:pt idx="29">
                  <c:v>1</c:v>
                </c:pt>
                <c:pt idx="30">
                  <c:v>3</c:v>
                </c:pt>
                <c:pt idx="31">
                  <c:v>10</c:v>
                </c:pt>
                <c:pt idx="32">
                  <c:v>9</c:v>
                </c:pt>
                <c:pt idx="33">
                  <c:v>8</c:v>
                </c:pt>
                <c:pt idx="34">
                  <c:v>8</c:v>
                </c:pt>
              </c:numCache>
            </c:numRef>
          </c:val>
          <c:extLst>
            <c:ext xmlns:c16="http://schemas.microsoft.com/office/drawing/2014/chart" uri="{C3380CC4-5D6E-409C-BE32-E72D297353CC}">
              <c16:uniqueId val="{0000000F-3E3C-F746-9248-27DD58888236}"/>
            </c:ext>
          </c:extLst>
        </c:ser>
        <c:ser>
          <c:idx val="16"/>
          <c:order val="16"/>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cat>
            <c:strRef>
              <c:f>'[excel pie chart.xlsx]in'!$A$1:$AI$1</c:f>
              <c:strCache>
                <c:ptCount val="35"/>
                <c:pt idx="0">
                  <c:v>name</c:v>
                </c:pt>
                <c:pt idx="1">
                  <c:v>Age</c:v>
                </c:pt>
                <c:pt idx="2">
                  <c:v>Attrition</c:v>
                </c:pt>
                <c:pt idx="3">
                  <c:v>BusinessTravel</c:v>
                </c:pt>
                <c:pt idx="4">
                  <c:v>DailyRate</c:v>
                </c:pt>
                <c:pt idx="5">
                  <c:v>Department</c:v>
                </c:pt>
                <c:pt idx="6">
                  <c:v>DistanceFromHome</c:v>
                </c:pt>
                <c:pt idx="7">
                  <c:v>Education</c:v>
                </c:pt>
                <c:pt idx="8">
                  <c:v>EducationField</c:v>
                </c:pt>
                <c:pt idx="9">
                  <c:v>EmployeeCount</c:v>
                </c:pt>
                <c:pt idx="12">
                  <c:v>HourlyRate</c:v>
                </c:pt>
                <c:pt idx="13">
                  <c:v>JobInvolvement</c:v>
                </c:pt>
                <c:pt idx="14">
                  <c:v>JobLevel</c:v>
                </c:pt>
                <c:pt idx="15">
                  <c:v>JobRole</c:v>
                </c:pt>
                <c:pt idx="16">
                  <c:v>JobSatisfaction</c:v>
                </c:pt>
                <c:pt idx="17">
                  <c:v>MaritalStatus</c:v>
                </c:pt>
                <c:pt idx="18">
                  <c:v>MonthlyIncome</c:v>
                </c:pt>
                <c:pt idx="19">
                  <c:v>MonthlyRate</c:v>
                </c:pt>
                <c:pt idx="20">
                  <c:v>NumCompaniesWorked</c:v>
                </c:pt>
                <c:pt idx="21">
                  <c:v>Over18</c:v>
                </c:pt>
                <c:pt idx="22">
                  <c:v>OverTime</c:v>
                </c:pt>
                <c:pt idx="23">
                  <c:v>PercentSalaryHike</c:v>
                </c:pt>
                <c:pt idx="24">
                  <c:v>PerformanceRating</c:v>
                </c:pt>
                <c:pt idx="25">
                  <c:v>RelationshipSatisfaction</c:v>
                </c:pt>
                <c:pt idx="26">
                  <c:v>StandardHours</c:v>
                </c:pt>
                <c:pt idx="27">
                  <c:v>StockOptionLevel</c:v>
                </c:pt>
                <c:pt idx="28">
                  <c:v>TotalWorkingYears</c:v>
                </c:pt>
                <c:pt idx="29">
                  <c:v>TrainingTimesLastYear</c:v>
                </c:pt>
                <c:pt idx="30">
                  <c:v>WorkLifeBalance</c:v>
                </c:pt>
                <c:pt idx="31">
                  <c:v>YearsAtCompany</c:v>
                </c:pt>
                <c:pt idx="32">
                  <c:v>YearsInCurrentRole</c:v>
                </c:pt>
                <c:pt idx="33">
                  <c:v>YearsSinceLastPromotion</c:v>
                </c:pt>
                <c:pt idx="34">
                  <c:v>YearsWithCurrManager</c:v>
                </c:pt>
              </c:strCache>
            </c:strRef>
          </c:cat>
          <c:val>
            <c:numRef>
              <c:f>'[excel pie chart.xlsx]in'!$A$18:$AI$18</c:f>
              <c:numCache>
                <c:formatCode>General</c:formatCode>
                <c:ptCount val="35"/>
                <c:pt idx="0">
                  <c:v>0</c:v>
                </c:pt>
                <c:pt idx="1">
                  <c:v>32</c:v>
                </c:pt>
                <c:pt idx="2">
                  <c:v>0</c:v>
                </c:pt>
                <c:pt idx="3">
                  <c:v>0</c:v>
                </c:pt>
                <c:pt idx="4">
                  <c:v>334</c:v>
                </c:pt>
                <c:pt idx="5">
                  <c:v>0</c:v>
                </c:pt>
                <c:pt idx="6">
                  <c:v>5</c:v>
                </c:pt>
                <c:pt idx="7">
                  <c:v>2</c:v>
                </c:pt>
                <c:pt idx="8">
                  <c:v>0</c:v>
                </c:pt>
                <c:pt idx="9">
                  <c:v>1</c:v>
                </c:pt>
                <c:pt idx="12">
                  <c:v>80</c:v>
                </c:pt>
                <c:pt idx="13">
                  <c:v>4</c:v>
                </c:pt>
                <c:pt idx="14">
                  <c:v>1</c:v>
                </c:pt>
                <c:pt idx="15">
                  <c:v>0</c:v>
                </c:pt>
                <c:pt idx="16">
                  <c:v>2</c:v>
                </c:pt>
                <c:pt idx="17">
                  <c:v>0</c:v>
                </c:pt>
                <c:pt idx="18">
                  <c:v>3298</c:v>
                </c:pt>
                <c:pt idx="19">
                  <c:v>15053</c:v>
                </c:pt>
                <c:pt idx="20">
                  <c:v>0</c:v>
                </c:pt>
                <c:pt idx="21">
                  <c:v>0</c:v>
                </c:pt>
                <c:pt idx="22">
                  <c:v>0</c:v>
                </c:pt>
                <c:pt idx="23">
                  <c:v>12</c:v>
                </c:pt>
                <c:pt idx="24">
                  <c:v>3</c:v>
                </c:pt>
                <c:pt idx="25">
                  <c:v>4</c:v>
                </c:pt>
                <c:pt idx="26">
                  <c:v>80</c:v>
                </c:pt>
                <c:pt idx="27">
                  <c:v>2</c:v>
                </c:pt>
                <c:pt idx="28">
                  <c:v>7</c:v>
                </c:pt>
                <c:pt idx="29">
                  <c:v>5</c:v>
                </c:pt>
                <c:pt idx="30">
                  <c:v>2</c:v>
                </c:pt>
                <c:pt idx="31">
                  <c:v>6</c:v>
                </c:pt>
                <c:pt idx="32">
                  <c:v>2</c:v>
                </c:pt>
                <c:pt idx="33">
                  <c:v>0</c:v>
                </c:pt>
                <c:pt idx="34">
                  <c:v>5</c:v>
                </c:pt>
              </c:numCache>
            </c:numRef>
          </c:val>
          <c:extLst>
            <c:ext xmlns:c16="http://schemas.microsoft.com/office/drawing/2014/chart" uri="{C3380CC4-5D6E-409C-BE32-E72D297353CC}">
              <c16:uniqueId val="{00000010-3E3C-F746-9248-27DD58888236}"/>
            </c:ext>
          </c:extLst>
        </c:ser>
        <c:ser>
          <c:idx val="17"/>
          <c:order val="17"/>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cat>
            <c:strRef>
              <c:f>'[excel pie chart.xlsx]in'!$A$1:$AI$1</c:f>
              <c:strCache>
                <c:ptCount val="35"/>
                <c:pt idx="0">
                  <c:v>name</c:v>
                </c:pt>
                <c:pt idx="1">
                  <c:v>Age</c:v>
                </c:pt>
                <c:pt idx="2">
                  <c:v>Attrition</c:v>
                </c:pt>
                <c:pt idx="3">
                  <c:v>BusinessTravel</c:v>
                </c:pt>
                <c:pt idx="4">
                  <c:v>DailyRate</c:v>
                </c:pt>
                <c:pt idx="5">
                  <c:v>Department</c:v>
                </c:pt>
                <c:pt idx="6">
                  <c:v>DistanceFromHome</c:v>
                </c:pt>
                <c:pt idx="7">
                  <c:v>Education</c:v>
                </c:pt>
                <c:pt idx="8">
                  <c:v>EducationField</c:v>
                </c:pt>
                <c:pt idx="9">
                  <c:v>EmployeeCount</c:v>
                </c:pt>
                <c:pt idx="12">
                  <c:v>HourlyRate</c:v>
                </c:pt>
                <c:pt idx="13">
                  <c:v>JobInvolvement</c:v>
                </c:pt>
                <c:pt idx="14">
                  <c:v>JobLevel</c:v>
                </c:pt>
                <c:pt idx="15">
                  <c:v>JobRole</c:v>
                </c:pt>
                <c:pt idx="16">
                  <c:v>JobSatisfaction</c:v>
                </c:pt>
                <c:pt idx="17">
                  <c:v>MaritalStatus</c:v>
                </c:pt>
                <c:pt idx="18">
                  <c:v>MonthlyIncome</c:v>
                </c:pt>
                <c:pt idx="19">
                  <c:v>MonthlyRate</c:v>
                </c:pt>
                <c:pt idx="20">
                  <c:v>NumCompaniesWorked</c:v>
                </c:pt>
                <c:pt idx="21">
                  <c:v>Over18</c:v>
                </c:pt>
                <c:pt idx="22">
                  <c:v>OverTime</c:v>
                </c:pt>
                <c:pt idx="23">
                  <c:v>PercentSalaryHike</c:v>
                </c:pt>
                <c:pt idx="24">
                  <c:v>PerformanceRating</c:v>
                </c:pt>
                <c:pt idx="25">
                  <c:v>RelationshipSatisfaction</c:v>
                </c:pt>
                <c:pt idx="26">
                  <c:v>StandardHours</c:v>
                </c:pt>
                <c:pt idx="27">
                  <c:v>StockOptionLevel</c:v>
                </c:pt>
                <c:pt idx="28">
                  <c:v>TotalWorkingYears</c:v>
                </c:pt>
                <c:pt idx="29">
                  <c:v>TrainingTimesLastYear</c:v>
                </c:pt>
                <c:pt idx="30">
                  <c:v>WorkLifeBalance</c:v>
                </c:pt>
                <c:pt idx="31">
                  <c:v>YearsAtCompany</c:v>
                </c:pt>
                <c:pt idx="32">
                  <c:v>YearsInCurrentRole</c:v>
                </c:pt>
                <c:pt idx="33">
                  <c:v>YearsSinceLastPromotion</c:v>
                </c:pt>
                <c:pt idx="34">
                  <c:v>YearsWithCurrManager</c:v>
                </c:pt>
              </c:strCache>
            </c:strRef>
          </c:cat>
          <c:val>
            <c:numRef>
              <c:f>'[excel pie chart.xlsx]in'!$A$19:$AI$19</c:f>
              <c:numCache>
                <c:formatCode>General</c:formatCode>
                <c:ptCount val="35"/>
                <c:pt idx="0">
                  <c:v>0</c:v>
                </c:pt>
                <c:pt idx="1">
                  <c:v>22</c:v>
                </c:pt>
                <c:pt idx="2">
                  <c:v>0</c:v>
                </c:pt>
                <c:pt idx="3">
                  <c:v>0</c:v>
                </c:pt>
                <c:pt idx="4">
                  <c:v>1123</c:v>
                </c:pt>
                <c:pt idx="5">
                  <c:v>0</c:v>
                </c:pt>
                <c:pt idx="6">
                  <c:v>16</c:v>
                </c:pt>
                <c:pt idx="7">
                  <c:v>2</c:v>
                </c:pt>
                <c:pt idx="8">
                  <c:v>0</c:v>
                </c:pt>
                <c:pt idx="9">
                  <c:v>1</c:v>
                </c:pt>
                <c:pt idx="12">
                  <c:v>96</c:v>
                </c:pt>
                <c:pt idx="13">
                  <c:v>4</c:v>
                </c:pt>
                <c:pt idx="14">
                  <c:v>1</c:v>
                </c:pt>
                <c:pt idx="15">
                  <c:v>0</c:v>
                </c:pt>
                <c:pt idx="16">
                  <c:v>4</c:v>
                </c:pt>
                <c:pt idx="17">
                  <c:v>0</c:v>
                </c:pt>
                <c:pt idx="18">
                  <c:v>2935</c:v>
                </c:pt>
                <c:pt idx="19">
                  <c:v>7324</c:v>
                </c:pt>
                <c:pt idx="20">
                  <c:v>1</c:v>
                </c:pt>
                <c:pt idx="21">
                  <c:v>0</c:v>
                </c:pt>
                <c:pt idx="22">
                  <c:v>0</c:v>
                </c:pt>
                <c:pt idx="23">
                  <c:v>13</c:v>
                </c:pt>
                <c:pt idx="24">
                  <c:v>3</c:v>
                </c:pt>
                <c:pt idx="25">
                  <c:v>2</c:v>
                </c:pt>
                <c:pt idx="26">
                  <c:v>80</c:v>
                </c:pt>
                <c:pt idx="27">
                  <c:v>2</c:v>
                </c:pt>
                <c:pt idx="28">
                  <c:v>1</c:v>
                </c:pt>
                <c:pt idx="29">
                  <c:v>2</c:v>
                </c:pt>
                <c:pt idx="30">
                  <c:v>2</c:v>
                </c:pt>
                <c:pt idx="31">
                  <c:v>1</c:v>
                </c:pt>
                <c:pt idx="32">
                  <c:v>0</c:v>
                </c:pt>
                <c:pt idx="33">
                  <c:v>0</c:v>
                </c:pt>
                <c:pt idx="34">
                  <c:v>0</c:v>
                </c:pt>
              </c:numCache>
            </c:numRef>
          </c:val>
          <c:extLst>
            <c:ext xmlns:c16="http://schemas.microsoft.com/office/drawing/2014/chart" uri="{C3380CC4-5D6E-409C-BE32-E72D297353CC}">
              <c16:uniqueId val="{00000011-3E3C-F746-9248-27DD58888236}"/>
            </c:ext>
          </c:extLst>
        </c:ser>
        <c:ser>
          <c:idx val="18"/>
          <c:order val="18"/>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cat>
            <c:strRef>
              <c:f>'[excel pie chart.xlsx]in'!$A$1:$AI$1</c:f>
              <c:strCache>
                <c:ptCount val="35"/>
                <c:pt idx="0">
                  <c:v>name</c:v>
                </c:pt>
                <c:pt idx="1">
                  <c:v>Age</c:v>
                </c:pt>
                <c:pt idx="2">
                  <c:v>Attrition</c:v>
                </c:pt>
                <c:pt idx="3">
                  <c:v>BusinessTravel</c:v>
                </c:pt>
                <c:pt idx="4">
                  <c:v>DailyRate</c:v>
                </c:pt>
                <c:pt idx="5">
                  <c:v>Department</c:v>
                </c:pt>
                <c:pt idx="6">
                  <c:v>DistanceFromHome</c:v>
                </c:pt>
                <c:pt idx="7">
                  <c:v>Education</c:v>
                </c:pt>
                <c:pt idx="8">
                  <c:v>EducationField</c:v>
                </c:pt>
                <c:pt idx="9">
                  <c:v>EmployeeCount</c:v>
                </c:pt>
                <c:pt idx="12">
                  <c:v>HourlyRate</c:v>
                </c:pt>
                <c:pt idx="13">
                  <c:v>JobInvolvement</c:v>
                </c:pt>
                <c:pt idx="14">
                  <c:v>JobLevel</c:v>
                </c:pt>
                <c:pt idx="15">
                  <c:v>JobRole</c:v>
                </c:pt>
                <c:pt idx="16">
                  <c:v>JobSatisfaction</c:v>
                </c:pt>
                <c:pt idx="17">
                  <c:v>MaritalStatus</c:v>
                </c:pt>
                <c:pt idx="18">
                  <c:v>MonthlyIncome</c:v>
                </c:pt>
                <c:pt idx="19">
                  <c:v>MonthlyRate</c:v>
                </c:pt>
                <c:pt idx="20">
                  <c:v>NumCompaniesWorked</c:v>
                </c:pt>
                <c:pt idx="21">
                  <c:v>Over18</c:v>
                </c:pt>
                <c:pt idx="22">
                  <c:v>OverTime</c:v>
                </c:pt>
                <c:pt idx="23">
                  <c:v>PercentSalaryHike</c:v>
                </c:pt>
                <c:pt idx="24">
                  <c:v>PerformanceRating</c:v>
                </c:pt>
                <c:pt idx="25">
                  <c:v>RelationshipSatisfaction</c:v>
                </c:pt>
                <c:pt idx="26">
                  <c:v>StandardHours</c:v>
                </c:pt>
                <c:pt idx="27">
                  <c:v>StockOptionLevel</c:v>
                </c:pt>
                <c:pt idx="28">
                  <c:v>TotalWorkingYears</c:v>
                </c:pt>
                <c:pt idx="29">
                  <c:v>TrainingTimesLastYear</c:v>
                </c:pt>
                <c:pt idx="30">
                  <c:v>WorkLifeBalance</c:v>
                </c:pt>
                <c:pt idx="31">
                  <c:v>YearsAtCompany</c:v>
                </c:pt>
                <c:pt idx="32">
                  <c:v>YearsInCurrentRole</c:v>
                </c:pt>
                <c:pt idx="33">
                  <c:v>YearsSinceLastPromotion</c:v>
                </c:pt>
                <c:pt idx="34">
                  <c:v>YearsWithCurrManager</c:v>
                </c:pt>
              </c:strCache>
            </c:strRef>
          </c:cat>
          <c:val>
            <c:numRef>
              <c:f>'[excel pie chart.xlsx]in'!$E$21:$AM$21</c:f>
              <c:numCache>
                <c:formatCode>General</c:formatCode>
                <c:ptCount val="35"/>
              </c:numCache>
            </c:numRef>
          </c:val>
          <c:extLst>
            <c:ext xmlns:c16="http://schemas.microsoft.com/office/drawing/2014/chart" uri="{C3380CC4-5D6E-409C-BE32-E72D297353CC}">
              <c16:uniqueId val="{00000012-3E3C-F746-9248-27DD58888236}"/>
            </c:ext>
          </c:extLst>
        </c:ser>
        <c:ser>
          <c:idx val="19"/>
          <c:order val="19"/>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cat>
            <c:strRef>
              <c:f>'[excel pie chart.xlsx]in'!$A$1:$AI$1</c:f>
              <c:strCache>
                <c:ptCount val="35"/>
                <c:pt idx="0">
                  <c:v>name</c:v>
                </c:pt>
                <c:pt idx="1">
                  <c:v>Age</c:v>
                </c:pt>
                <c:pt idx="2">
                  <c:v>Attrition</c:v>
                </c:pt>
                <c:pt idx="3">
                  <c:v>BusinessTravel</c:v>
                </c:pt>
                <c:pt idx="4">
                  <c:v>DailyRate</c:v>
                </c:pt>
                <c:pt idx="5">
                  <c:v>Department</c:v>
                </c:pt>
                <c:pt idx="6">
                  <c:v>DistanceFromHome</c:v>
                </c:pt>
                <c:pt idx="7">
                  <c:v>Education</c:v>
                </c:pt>
                <c:pt idx="8">
                  <c:v>EducationField</c:v>
                </c:pt>
                <c:pt idx="9">
                  <c:v>EmployeeCount</c:v>
                </c:pt>
                <c:pt idx="12">
                  <c:v>HourlyRate</c:v>
                </c:pt>
                <c:pt idx="13">
                  <c:v>JobInvolvement</c:v>
                </c:pt>
                <c:pt idx="14">
                  <c:v>JobLevel</c:v>
                </c:pt>
                <c:pt idx="15">
                  <c:v>JobRole</c:v>
                </c:pt>
                <c:pt idx="16">
                  <c:v>JobSatisfaction</c:v>
                </c:pt>
                <c:pt idx="17">
                  <c:v>MaritalStatus</c:v>
                </c:pt>
                <c:pt idx="18">
                  <c:v>MonthlyIncome</c:v>
                </c:pt>
                <c:pt idx="19">
                  <c:v>MonthlyRate</c:v>
                </c:pt>
                <c:pt idx="20">
                  <c:v>NumCompaniesWorked</c:v>
                </c:pt>
                <c:pt idx="21">
                  <c:v>Over18</c:v>
                </c:pt>
                <c:pt idx="22">
                  <c:v>OverTime</c:v>
                </c:pt>
                <c:pt idx="23">
                  <c:v>PercentSalaryHike</c:v>
                </c:pt>
                <c:pt idx="24">
                  <c:v>PerformanceRating</c:v>
                </c:pt>
                <c:pt idx="25">
                  <c:v>RelationshipSatisfaction</c:v>
                </c:pt>
                <c:pt idx="26">
                  <c:v>StandardHours</c:v>
                </c:pt>
                <c:pt idx="27">
                  <c:v>StockOptionLevel</c:v>
                </c:pt>
                <c:pt idx="28">
                  <c:v>TotalWorkingYears</c:v>
                </c:pt>
                <c:pt idx="29">
                  <c:v>TrainingTimesLastYear</c:v>
                </c:pt>
                <c:pt idx="30">
                  <c:v>WorkLifeBalance</c:v>
                </c:pt>
                <c:pt idx="31">
                  <c:v>YearsAtCompany</c:v>
                </c:pt>
                <c:pt idx="32">
                  <c:v>YearsInCurrentRole</c:v>
                </c:pt>
                <c:pt idx="33">
                  <c:v>YearsSinceLastPromotion</c:v>
                </c:pt>
                <c:pt idx="34">
                  <c:v>YearsWithCurrManager</c:v>
                </c:pt>
              </c:strCache>
            </c:strRef>
          </c:cat>
          <c:val>
            <c:numRef>
              <c:f>'[excel pie chart.xlsx]in'!$E$22:$AM$22</c:f>
              <c:numCache>
                <c:formatCode>General</c:formatCode>
                <c:ptCount val="35"/>
              </c:numCache>
            </c:numRef>
          </c:val>
          <c:extLst>
            <c:ext xmlns:c16="http://schemas.microsoft.com/office/drawing/2014/chart" uri="{C3380CC4-5D6E-409C-BE32-E72D297353CC}">
              <c16:uniqueId val="{00000013-3E3C-F746-9248-27DD58888236}"/>
            </c:ext>
          </c:extLst>
        </c:ser>
        <c:ser>
          <c:idx val="20"/>
          <c:order val="2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cat>
            <c:strRef>
              <c:f>'[excel pie chart.xlsx]in'!$A$1:$AI$1</c:f>
              <c:strCache>
                <c:ptCount val="35"/>
                <c:pt idx="0">
                  <c:v>name</c:v>
                </c:pt>
                <c:pt idx="1">
                  <c:v>Age</c:v>
                </c:pt>
                <c:pt idx="2">
                  <c:v>Attrition</c:v>
                </c:pt>
                <c:pt idx="3">
                  <c:v>BusinessTravel</c:v>
                </c:pt>
                <c:pt idx="4">
                  <c:v>DailyRate</c:v>
                </c:pt>
                <c:pt idx="5">
                  <c:v>Department</c:v>
                </c:pt>
                <c:pt idx="6">
                  <c:v>DistanceFromHome</c:v>
                </c:pt>
                <c:pt idx="7">
                  <c:v>Education</c:v>
                </c:pt>
                <c:pt idx="8">
                  <c:v>EducationField</c:v>
                </c:pt>
                <c:pt idx="9">
                  <c:v>EmployeeCount</c:v>
                </c:pt>
                <c:pt idx="12">
                  <c:v>HourlyRate</c:v>
                </c:pt>
                <c:pt idx="13">
                  <c:v>JobInvolvement</c:v>
                </c:pt>
                <c:pt idx="14">
                  <c:v>JobLevel</c:v>
                </c:pt>
                <c:pt idx="15">
                  <c:v>JobRole</c:v>
                </c:pt>
                <c:pt idx="16">
                  <c:v>JobSatisfaction</c:v>
                </c:pt>
                <c:pt idx="17">
                  <c:v>MaritalStatus</c:v>
                </c:pt>
                <c:pt idx="18">
                  <c:v>MonthlyIncome</c:v>
                </c:pt>
                <c:pt idx="19">
                  <c:v>MonthlyRate</c:v>
                </c:pt>
                <c:pt idx="20">
                  <c:v>NumCompaniesWorked</c:v>
                </c:pt>
                <c:pt idx="21">
                  <c:v>Over18</c:v>
                </c:pt>
                <c:pt idx="22">
                  <c:v>OverTime</c:v>
                </c:pt>
                <c:pt idx="23">
                  <c:v>PercentSalaryHike</c:v>
                </c:pt>
                <c:pt idx="24">
                  <c:v>PerformanceRating</c:v>
                </c:pt>
                <c:pt idx="25">
                  <c:v>RelationshipSatisfaction</c:v>
                </c:pt>
                <c:pt idx="26">
                  <c:v>StandardHours</c:v>
                </c:pt>
                <c:pt idx="27">
                  <c:v>StockOptionLevel</c:v>
                </c:pt>
                <c:pt idx="28">
                  <c:v>TotalWorkingYears</c:v>
                </c:pt>
                <c:pt idx="29">
                  <c:v>TrainingTimesLastYear</c:v>
                </c:pt>
                <c:pt idx="30">
                  <c:v>WorkLifeBalance</c:v>
                </c:pt>
                <c:pt idx="31">
                  <c:v>YearsAtCompany</c:v>
                </c:pt>
                <c:pt idx="32">
                  <c:v>YearsInCurrentRole</c:v>
                </c:pt>
                <c:pt idx="33">
                  <c:v>YearsSinceLastPromotion</c:v>
                </c:pt>
                <c:pt idx="34">
                  <c:v>YearsWithCurrManager</c:v>
                </c:pt>
              </c:strCache>
            </c:strRef>
          </c:cat>
          <c:val>
            <c:numRef>
              <c:f>'[excel pie chart.xlsx]in'!$A$22:$B$22</c:f>
              <c:numCache>
                <c:formatCode>General</c:formatCode>
                <c:ptCount val="2"/>
              </c:numCache>
            </c:numRef>
          </c:val>
          <c:extLst>
            <c:ext xmlns:c16="http://schemas.microsoft.com/office/drawing/2014/chart" uri="{C3380CC4-5D6E-409C-BE32-E72D297353CC}">
              <c16:uniqueId val="{00000014-3E3C-F746-9248-27DD58888236}"/>
            </c:ext>
          </c:extLst>
        </c:ser>
        <c:ser>
          <c:idx val="21"/>
          <c:order val="21"/>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cat>
            <c:strRef>
              <c:f>'[excel pie chart.xlsx]in'!$A$1:$AI$1</c:f>
              <c:strCache>
                <c:ptCount val="35"/>
                <c:pt idx="0">
                  <c:v>name</c:v>
                </c:pt>
                <c:pt idx="1">
                  <c:v>Age</c:v>
                </c:pt>
                <c:pt idx="2">
                  <c:v>Attrition</c:v>
                </c:pt>
                <c:pt idx="3">
                  <c:v>BusinessTravel</c:v>
                </c:pt>
                <c:pt idx="4">
                  <c:v>DailyRate</c:v>
                </c:pt>
                <c:pt idx="5">
                  <c:v>Department</c:v>
                </c:pt>
                <c:pt idx="6">
                  <c:v>DistanceFromHome</c:v>
                </c:pt>
                <c:pt idx="7">
                  <c:v>Education</c:v>
                </c:pt>
                <c:pt idx="8">
                  <c:v>EducationField</c:v>
                </c:pt>
                <c:pt idx="9">
                  <c:v>EmployeeCount</c:v>
                </c:pt>
                <c:pt idx="12">
                  <c:v>HourlyRate</c:v>
                </c:pt>
                <c:pt idx="13">
                  <c:v>JobInvolvement</c:v>
                </c:pt>
                <c:pt idx="14">
                  <c:v>JobLevel</c:v>
                </c:pt>
                <c:pt idx="15">
                  <c:v>JobRole</c:v>
                </c:pt>
                <c:pt idx="16">
                  <c:v>JobSatisfaction</c:v>
                </c:pt>
                <c:pt idx="17">
                  <c:v>MaritalStatus</c:v>
                </c:pt>
                <c:pt idx="18">
                  <c:v>MonthlyIncome</c:v>
                </c:pt>
                <c:pt idx="19">
                  <c:v>MonthlyRate</c:v>
                </c:pt>
                <c:pt idx="20">
                  <c:v>NumCompaniesWorked</c:v>
                </c:pt>
                <c:pt idx="21">
                  <c:v>Over18</c:v>
                </c:pt>
                <c:pt idx="22">
                  <c:v>OverTime</c:v>
                </c:pt>
                <c:pt idx="23">
                  <c:v>PercentSalaryHike</c:v>
                </c:pt>
                <c:pt idx="24">
                  <c:v>PerformanceRating</c:v>
                </c:pt>
                <c:pt idx="25">
                  <c:v>RelationshipSatisfaction</c:v>
                </c:pt>
                <c:pt idx="26">
                  <c:v>StandardHours</c:v>
                </c:pt>
                <c:pt idx="27">
                  <c:v>StockOptionLevel</c:v>
                </c:pt>
                <c:pt idx="28">
                  <c:v>TotalWorkingYears</c:v>
                </c:pt>
                <c:pt idx="29">
                  <c:v>TrainingTimesLastYear</c:v>
                </c:pt>
                <c:pt idx="30">
                  <c:v>WorkLifeBalance</c:v>
                </c:pt>
                <c:pt idx="31">
                  <c:v>YearsAtCompany</c:v>
                </c:pt>
                <c:pt idx="32">
                  <c:v>YearsInCurrentRole</c:v>
                </c:pt>
                <c:pt idx="33">
                  <c:v>YearsSinceLastPromotion</c:v>
                </c:pt>
                <c:pt idx="34">
                  <c:v>YearsWithCurrManager</c:v>
                </c:pt>
              </c:strCache>
            </c:strRef>
          </c:cat>
          <c:val>
            <c:numRef>
              <c:f>'[excel pie chart.xlsx]in'!$A$23:$B$23</c:f>
              <c:numCache>
                <c:formatCode>General</c:formatCode>
                <c:ptCount val="2"/>
              </c:numCache>
            </c:numRef>
          </c:val>
          <c:extLst>
            <c:ext xmlns:c16="http://schemas.microsoft.com/office/drawing/2014/chart" uri="{C3380CC4-5D6E-409C-BE32-E72D297353CC}">
              <c16:uniqueId val="{00000015-3E3C-F746-9248-27DD58888236}"/>
            </c:ext>
          </c:extLst>
        </c:ser>
        <c:ser>
          <c:idx val="22"/>
          <c:order val="22"/>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dPt>
            <c:idx val="22"/>
            <c:bubble3D val="0"/>
            <c:spPr>
              <a:solidFill>
                <a:schemeClr val="accent5">
                  <a:lumMod val="80000"/>
                </a:schemeClr>
              </a:solidFill>
              <a:ln w="19050">
                <a:solidFill>
                  <a:schemeClr val="lt1"/>
                </a:solidFill>
              </a:ln>
              <a:effectLst/>
            </c:spPr>
          </c:dPt>
          <c:dPt>
            <c:idx val="23"/>
            <c:bubble3D val="0"/>
            <c:spPr>
              <a:solidFill>
                <a:schemeClr val="accent6">
                  <a:lumMod val="80000"/>
                </a:schemeClr>
              </a:solidFill>
              <a:ln w="19050">
                <a:solidFill>
                  <a:schemeClr val="lt1"/>
                </a:solidFill>
              </a:ln>
              <a:effectLst/>
            </c:spPr>
          </c:dPt>
          <c:dPt>
            <c:idx val="24"/>
            <c:bubble3D val="0"/>
            <c:spPr>
              <a:solidFill>
                <a:schemeClr val="accent1">
                  <a:lumMod val="60000"/>
                  <a:lumOff val="40000"/>
                </a:schemeClr>
              </a:solidFill>
              <a:ln w="19050">
                <a:solidFill>
                  <a:schemeClr val="lt1"/>
                </a:solidFill>
              </a:ln>
              <a:effectLst/>
            </c:spPr>
          </c:dPt>
          <c:dPt>
            <c:idx val="25"/>
            <c:bubble3D val="0"/>
            <c:spPr>
              <a:solidFill>
                <a:schemeClr val="accent2">
                  <a:lumMod val="60000"/>
                  <a:lumOff val="40000"/>
                </a:schemeClr>
              </a:solidFill>
              <a:ln w="19050">
                <a:solidFill>
                  <a:schemeClr val="lt1"/>
                </a:solidFill>
              </a:ln>
              <a:effectLst/>
            </c:spPr>
          </c:dPt>
          <c:dPt>
            <c:idx val="26"/>
            <c:bubble3D val="0"/>
            <c:spPr>
              <a:solidFill>
                <a:schemeClr val="accent3">
                  <a:lumMod val="60000"/>
                  <a:lumOff val="40000"/>
                </a:schemeClr>
              </a:solidFill>
              <a:ln w="19050">
                <a:solidFill>
                  <a:schemeClr val="lt1"/>
                </a:solidFill>
              </a:ln>
              <a:effectLst/>
            </c:spPr>
          </c:dPt>
          <c:dPt>
            <c:idx val="27"/>
            <c:bubble3D val="0"/>
            <c:spPr>
              <a:solidFill>
                <a:schemeClr val="accent4">
                  <a:lumMod val="60000"/>
                  <a:lumOff val="40000"/>
                </a:schemeClr>
              </a:solidFill>
              <a:ln w="19050">
                <a:solidFill>
                  <a:schemeClr val="lt1"/>
                </a:solidFill>
              </a:ln>
              <a:effectLst/>
            </c:spPr>
          </c:dPt>
          <c:dPt>
            <c:idx val="28"/>
            <c:bubble3D val="0"/>
            <c:spPr>
              <a:solidFill>
                <a:schemeClr val="accent5">
                  <a:lumMod val="60000"/>
                  <a:lumOff val="40000"/>
                </a:schemeClr>
              </a:solidFill>
              <a:ln w="19050">
                <a:solidFill>
                  <a:schemeClr val="lt1"/>
                </a:solidFill>
              </a:ln>
              <a:effectLst/>
            </c:spPr>
          </c:dPt>
          <c:dPt>
            <c:idx val="29"/>
            <c:bubble3D val="0"/>
            <c:spPr>
              <a:solidFill>
                <a:schemeClr val="accent6">
                  <a:lumMod val="60000"/>
                  <a:lumOff val="40000"/>
                </a:schemeClr>
              </a:solidFill>
              <a:ln w="19050">
                <a:solidFill>
                  <a:schemeClr val="lt1"/>
                </a:solidFill>
              </a:ln>
              <a:effectLst/>
            </c:spPr>
          </c:dPt>
          <c:dPt>
            <c:idx val="30"/>
            <c:bubble3D val="0"/>
            <c:spPr>
              <a:solidFill>
                <a:schemeClr val="accent1">
                  <a:lumMod val="50000"/>
                </a:schemeClr>
              </a:solidFill>
              <a:ln w="19050">
                <a:solidFill>
                  <a:schemeClr val="lt1"/>
                </a:solidFill>
              </a:ln>
              <a:effectLst/>
            </c:spPr>
          </c:dPt>
          <c:dPt>
            <c:idx val="31"/>
            <c:bubble3D val="0"/>
            <c:spPr>
              <a:solidFill>
                <a:schemeClr val="accent2">
                  <a:lumMod val="50000"/>
                </a:schemeClr>
              </a:solidFill>
              <a:ln w="19050">
                <a:solidFill>
                  <a:schemeClr val="lt1"/>
                </a:solidFill>
              </a:ln>
              <a:effectLst/>
            </c:spPr>
          </c:dPt>
          <c:dPt>
            <c:idx val="32"/>
            <c:bubble3D val="0"/>
            <c:spPr>
              <a:solidFill>
                <a:schemeClr val="accent3">
                  <a:lumMod val="50000"/>
                </a:schemeClr>
              </a:solidFill>
              <a:ln w="19050">
                <a:solidFill>
                  <a:schemeClr val="lt1"/>
                </a:solidFill>
              </a:ln>
              <a:effectLst/>
            </c:spPr>
          </c:dPt>
          <c:dPt>
            <c:idx val="33"/>
            <c:bubble3D val="0"/>
            <c:spPr>
              <a:solidFill>
                <a:schemeClr val="accent4">
                  <a:lumMod val="50000"/>
                </a:schemeClr>
              </a:solidFill>
              <a:ln w="19050">
                <a:solidFill>
                  <a:schemeClr val="lt1"/>
                </a:solidFill>
              </a:ln>
              <a:effectLst/>
            </c:spPr>
          </c:dPt>
          <c:dPt>
            <c:idx val="34"/>
            <c:bubble3D val="0"/>
            <c:spPr>
              <a:solidFill>
                <a:schemeClr val="accent5">
                  <a:lumMod val="50000"/>
                </a:schemeClr>
              </a:solidFill>
              <a:ln w="19050">
                <a:solidFill>
                  <a:schemeClr val="lt1"/>
                </a:solidFill>
              </a:ln>
              <a:effectLst/>
            </c:spPr>
          </c:dPt>
          <c:cat>
            <c:strRef>
              <c:f>'[excel pie chart.xlsx]in'!$A$1:$AI$1</c:f>
              <c:strCache>
                <c:ptCount val="35"/>
                <c:pt idx="0">
                  <c:v>name</c:v>
                </c:pt>
                <c:pt idx="1">
                  <c:v>Age</c:v>
                </c:pt>
                <c:pt idx="2">
                  <c:v>Attrition</c:v>
                </c:pt>
                <c:pt idx="3">
                  <c:v>BusinessTravel</c:v>
                </c:pt>
                <c:pt idx="4">
                  <c:v>DailyRate</c:v>
                </c:pt>
                <c:pt idx="5">
                  <c:v>Department</c:v>
                </c:pt>
                <c:pt idx="6">
                  <c:v>DistanceFromHome</c:v>
                </c:pt>
                <c:pt idx="7">
                  <c:v>Education</c:v>
                </c:pt>
                <c:pt idx="8">
                  <c:v>EducationField</c:v>
                </c:pt>
                <c:pt idx="9">
                  <c:v>EmployeeCount</c:v>
                </c:pt>
                <c:pt idx="12">
                  <c:v>HourlyRate</c:v>
                </c:pt>
                <c:pt idx="13">
                  <c:v>JobInvolvement</c:v>
                </c:pt>
                <c:pt idx="14">
                  <c:v>JobLevel</c:v>
                </c:pt>
                <c:pt idx="15">
                  <c:v>JobRole</c:v>
                </c:pt>
                <c:pt idx="16">
                  <c:v>JobSatisfaction</c:v>
                </c:pt>
                <c:pt idx="17">
                  <c:v>MaritalStatus</c:v>
                </c:pt>
                <c:pt idx="18">
                  <c:v>MonthlyIncome</c:v>
                </c:pt>
                <c:pt idx="19">
                  <c:v>MonthlyRate</c:v>
                </c:pt>
                <c:pt idx="20">
                  <c:v>NumCompaniesWorked</c:v>
                </c:pt>
                <c:pt idx="21">
                  <c:v>Over18</c:v>
                </c:pt>
                <c:pt idx="22">
                  <c:v>OverTime</c:v>
                </c:pt>
                <c:pt idx="23">
                  <c:v>PercentSalaryHike</c:v>
                </c:pt>
                <c:pt idx="24">
                  <c:v>PerformanceRating</c:v>
                </c:pt>
                <c:pt idx="25">
                  <c:v>RelationshipSatisfaction</c:v>
                </c:pt>
                <c:pt idx="26">
                  <c:v>StandardHours</c:v>
                </c:pt>
                <c:pt idx="27">
                  <c:v>StockOptionLevel</c:v>
                </c:pt>
                <c:pt idx="28">
                  <c:v>TotalWorkingYears</c:v>
                </c:pt>
                <c:pt idx="29">
                  <c:v>TrainingTimesLastYear</c:v>
                </c:pt>
                <c:pt idx="30">
                  <c:v>WorkLifeBalance</c:v>
                </c:pt>
                <c:pt idx="31">
                  <c:v>YearsAtCompany</c:v>
                </c:pt>
                <c:pt idx="32">
                  <c:v>YearsInCurrentRole</c:v>
                </c:pt>
                <c:pt idx="33">
                  <c:v>YearsSinceLastPromotion</c:v>
                </c:pt>
                <c:pt idx="34">
                  <c:v>YearsWithCurrManager</c:v>
                </c:pt>
              </c:strCache>
            </c:strRef>
          </c:cat>
          <c:val>
            <c:numRef>
              <c:f>'[excel pie chart.xlsx]in'!$A$24:$AI$24</c:f>
              <c:numCache>
                <c:formatCode>General</c:formatCode>
                <c:ptCount val="35"/>
              </c:numCache>
            </c:numRef>
          </c:val>
          <c:extLst>
            <c:ext xmlns:c16="http://schemas.microsoft.com/office/drawing/2014/chart" uri="{C3380CC4-5D6E-409C-BE32-E72D297353CC}">
              <c16:uniqueId val="{00000016-3E3C-F746-9248-27DD5888823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8-31T15:12:19.710" idx="1">
    <p:pos x="924" y="2202"/>
    <p:text>hii</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8/31/2024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8/31/2024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8/31/2024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92469-1082-79DD-68BC-92C926C81914}"/>
              </a:ext>
            </a:extLst>
          </p:cNvPr>
          <p:cNvSpPr>
            <a:spLocks noGrp="1"/>
          </p:cNvSpPr>
          <p:nvPr>
            <p:ph type="ctrTitle"/>
          </p:nvPr>
        </p:nvSpPr>
        <p:spPr>
          <a:xfrm>
            <a:off x="2187004" y="695105"/>
            <a:ext cx="8389090" cy="2733896"/>
          </a:xfrm>
        </p:spPr>
        <p:txBody>
          <a:bodyPr/>
          <a:lstStyle/>
          <a:p>
            <a:r>
              <a:rPr lang="en-GB" b="1" dirty="0" err="1">
                <a:solidFill>
                  <a:schemeClr val="accent2">
                    <a:lumMod val="60000"/>
                    <a:lumOff val="40000"/>
                  </a:schemeClr>
                </a:solidFill>
              </a:rPr>
              <a:t>Emploees</a:t>
            </a:r>
            <a:r>
              <a:rPr lang="en-GB" b="1" dirty="0">
                <a:solidFill>
                  <a:schemeClr val="accent2">
                    <a:lumMod val="60000"/>
                    <a:lumOff val="40000"/>
                  </a:schemeClr>
                </a:solidFill>
              </a:rPr>
              <a:t> Data Analysis</a:t>
            </a:r>
            <a:br>
              <a:rPr lang="en-GB" b="1" dirty="0">
                <a:solidFill>
                  <a:schemeClr val="accent2">
                    <a:lumMod val="60000"/>
                    <a:lumOff val="40000"/>
                  </a:schemeClr>
                </a:solidFill>
              </a:rPr>
            </a:br>
            <a:r>
              <a:rPr lang="en-GB" b="1" dirty="0">
                <a:solidFill>
                  <a:schemeClr val="accent2">
                    <a:lumMod val="60000"/>
                    <a:lumOff val="40000"/>
                  </a:schemeClr>
                </a:solidFill>
              </a:rPr>
              <a:t>          Using Excel</a:t>
            </a:r>
            <a:br>
              <a:rPr lang="en-GB" b="1" dirty="0">
                <a:solidFill>
                  <a:schemeClr val="accent2">
                    <a:lumMod val="60000"/>
                    <a:lumOff val="40000"/>
                  </a:schemeClr>
                </a:solidFill>
              </a:rPr>
            </a:br>
            <a:endParaRPr lang="en-US" b="1" dirty="0">
              <a:solidFill>
                <a:schemeClr val="accent2">
                  <a:lumMod val="60000"/>
                  <a:lumOff val="40000"/>
                </a:schemeClr>
              </a:solidFill>
            </a:endParaRPr>
          </a:p>
        </p:txBody>
      </p:sp>
      <p:sp>
        <p:nvSpPr>
          <p:cNvPr id="3" name="Subtitle 2">
            <a:extLst>
              <a:ext uri="{FF2B5EF4-FFF2-40B4-BE49-F238E27FC236}">
                <a16:creationId xmlns:a16="http://schemas.microsoft.com/office/drawing/2014/main" id="{52EB486B-C4A5-A234-6F1B-587F61C7054C}"/>
              </a:ext>
            </a:extLst>
          </p:cNvPr>
          <p:cNvSpPr>
            <a:spLocks noGrp="1"/>
          </p:cNvSpPr>
          <p:nvPr>
            <p:ph type="subTitle" idx="1"/>
          </p:nvPr>
        </p:nvSpPr>
        <p:spPr>
          <a:xfrm>
            <a:off x="1954725" y="3429001"/>
            <a:ext cx="10237275" cy="1888700"/>
          </a:xfrm>
        </p:spPr>
        <p:txBody>
          <a:bodyPr>
            <a:normAutofit lnSpcReduction="10000"/>
          </a:bodyPr>
          <a:lstStyle/>
          <a:p>
            <a:r>
              <a:rPr lang="en-GB" dirty="0"/>
              <a:t>Student name :</a:t>
            </a:r>
            <a:r>
              <a:rPr lang="en-GB" dirty="0" err="1"/>
              <a:t>A.abinaya</a:t>
            </a:r>
            <a:endParaRPr lang="en-GB" dirty="0"/>
          </a:p>
          <a:p>
            <a:r>
              <a:rPr lang="en-GB" dirty="0"/>
              <a:t>Register no : 312214269</a:t>
            </a:r>
          </a:p>
          <a:p>
            <a:r>
              <a:rPr lang="en-GB" dirty="0" err="1"/>
              <a:t>Nm.id</a:t>
            </a:r>
            <a:r>
              <a:rPr lang="en-GB" dirty="0"/>
              <a:t> : 93E867DCC28F86C96B445D46788850AC</a:t>
            </a:r>
          </a:p>
          <a:p>
            <a:r>
              <a:rPr lang="en-GB" dirty="0"/>
              <a:t>Department : B. Com |commerce|(a/f) </a:t>
            </a:r>
          </a:p>
          <a:p>
            <a:r>
              <a:rPr lang="en-GB" dirty="0"/>
              <a:t>College : </a:t>
            </a:r>
            <a:r>
              <a:rPr lang="en-GB" dirty="0" err="1"/>
              <a:t>st.</a:t>
            </a:r>
            <a:r>
              <a:rPr lang="en-GB" dirty="0"/>
              <a:t> Thomas college of arts and science</a:t>
            </a:r>
          </a:p>
          <a:p>
            <a:endParaRPr lang="en-US" dirty="0"/>
          </a:p>
        </p:txBody>
      </p:sp>
    </p:spTree>
    <p:extLst>
      <p:ext uri="{BB962C8B-B14F-4D97-AF65-F5344CB8AC3E}">
        <p14:creationId xmlns:p14="http://schemas.microsoft.com/office/powerpoint/2010/main" val="1046206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8E71E-4B91-244B-23BF-410D176FA265}"/>
              </a:ext>
            </a:extLst>
          </p:cNvPr>
          <p:cNvSpPr>
            <a:spLocks noGrp="1"/>
          </p:cNvSpPr>
          <p:nvPr>
            <p:ph type="title"/>
          </p:nvPr>
        </p:nvSpPr>
        <p:spPr/>
        <p:txBody>
          <a:bodyPr/>
          <a:lstStyle/>
          <a:p>
            <a:r>
              <a:rPr lang="en-GB" dirty="0"/>
              <a:t>RESULTS</a:t>
            </a:r>
            <a:endParaRPr lang="en-US" dirty="0"/>
          </a:p>
        </p:txBody>
      </p:sp>
      <p:graphicFrame>
        <p:nvGraphicFramePr>
          <p:cNvPr id="6" name="Content Placeholder 5">
            <a:extLst>
              <a:ext uri="{FF2B5EF4-FFF2-40B4-BE49-F238E27FC236}">
                <a16:creationId xmlns:a16="http://schemas.microsoft.com/office/drawing/2014/main" id="{592B2B89-2205-B32E-FE25-5EECF06B62C6}"/>
              </a:ext>
            </a:extLst>
          </p:cNvPr>
          <p:cNvGraphicFramePr>
            <a:graphicFrameLocks noGrp="1"/>
          </p:cNvGraphicFramePr>
          <p:nvPr>
            <p:ph idx="1"/>
            <p:extLst>
              <p:ext uri="{D42A27DB-BD31-4B8C-83A1-F6EECF244321}">
                <p14:modId xmlns:p14="http://schemas.microsoft.com/office/powerpoint/2010/main" val="1970036850"/>
              </p:ext>
            </p:extLst>
          </p:nvPr>
        </p:nvGraphicFramePr>
        <p:xfrm>
          <a:off x="1155700" y="2603500"/>
          <a:ext cx="8824913"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90147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AA8E-0911-EB48-94EC-87969507208C}"/>
              </a:ext>
            </a:extLst>
          </p:cNvPr>
          <p:cNvSpPr>
            <a:spLocks noGrp="1"/>
          </p:cNvSpPr>
          <p:nvPr>
            <p:ph type="title"/>
          </p:nvPr>
        </p:nvSpPr>
        <p:spPr/>
        <p:txBody>
          <a:bodyPr/>
          <a:lstStyle/>
          <a:p>
            <a:r>
              <a:rPr lang="en-GB" dirty="0"/>
              <a:t>CONCLUSION</a:t>
            </a:r>
            <a:endParaRPr lang="en-US" dirty="0"/>
          </a:p>
        </p:txBody>
      </p:sp>
      <p:sp>
        <p:nvSpPr>
          <p:cNvPr id="3" name="Content Placeholder 2">
            <a:extLst>
              <a:ext uri="{FF2B5EF4-FFF2-40B4-BE49-F238E27FC236}">
                <a16:creationId xmlns:a16="http://schemas.microsoft.com/office/drawing/2014/main" id="{742C1E6A-B6DD-C9D8-6DB9-F41F9EF40A0D}"/>
              </a:ext>
            </a:extLst>
          </p:cNvPr>
          <p:cNvSpPr>
            <a:spLocks noGrp="1"/>
          </p:cNvSpPr>
          <p:nvPr>
            <p:ph idx="1"/>
          </p:nvPr>
        </p:nvSpPr>
        <p:spPr/>
        <p:txBody>
          <a:bodyPr/>
          <a:lstStyle/>
          <a:p>
            <a:r>
              <a:rPr lang="en-GB" dirty="0"/>
              <a:t>In this project we have analysed about the employees incentive percentage based on the working performance and skills.</a:t>
            </a:r>
            <a:endParaRPr lang="en-US" dirty="0"/>
          </a:p>
        </p:txBody>
      </p:sp>
    </p:spTree>
    <p:extLst>
      <p:ext uri="{BB962C8B-B14F-4D97-AF65-F5344CB8AC3E}">
        <p14:creationId xmlns:p14="http://schemas.microsoft.com/office/powerpoint/2010/main" val="256222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E850F-A25B-27C5-06FC-4938D17CD8E7}"/>
              </a:ext>
            </a:extLst>
          </p:cNvPr>
          <p:cNvSpPr>
            <a:spLocks noGrp="1"/>
          </p:cNvSpPr>
          <p:nvPr>
            <p:ph type="title"/>
          </p:nvPr>
        </p:nvSpPr>
        <p:spPr>
          <a:xfrm>
            <a:off x="1766184" y="1364854"/>
            <a:ext cx="10042779" cy="5603166"/>
          </a:xfrm>
        </p:spPr>
        <p:txBody>
          <a:bodyPr/>
          <a:lstStyle/>
          <a:p>
            <a:r>
              <a:rPr lang="en-GB" i="1" dirty="0">
                <a:solidFill>
                  <a:schemeClr val="tx2"/>
                </a:solidFill>
              </a:rPr>
              <a:t>Project Title :</a:t>
            </a:r>
            <a:br>
              <a:rPr lang="en-GB" i="1" dirty="0">
                <a:solidFill>
                  <a:schemeClr val="tx2"/>
                </a:solidFill>
              </a:rPr>
            </a:br>
            <a:br>
              <a:rPr lang="en-GB" i="1" dirty="0">
                <a:solidFill>
                  <a:schemeClr val="tx2"/>
                </a:solidFill>
              </a:rPr>
            </a:br>
            <a:r>
              <a:rPr lang="en-GB" i="1" dirty="0">
                <a:solidFill>
                  <a:schemeClr val="tx2"/>
                </a:solidFill>
              </a:rPr>
              <a:t>  Employee incentive Analysis </a:t>
            </a:r>
            <a:r>
              <a:rPr lang="en-GB" i="1">
                <a:solidFill>
                  <a:schemeClr val="tx2"/>
                </a:solidFill>
              </a:rPr>
              <a:t>Using </a:t>
            </a:r>
            <a:r>
              <a:rPr lang="en-GB" i="1" dirty="0">
                <a:solidFill>
                  <a:schemeClr val="tx2"/>
                </a:solidFill>
              </a:rPr>
              <a:t>excel. </a:t>
            </a:r>
            <a:endParaRPr lang="en-US" i="1" dirty="0">
              <a:solidFill>
                <a:schemeClr val="tx2"/>
              </a:solidFill>
            </a:endParaRPr>
          </a:p>
        </p:txBody>
      </p:sp>
    </p:spTree>
    <p:extLst>
      <p:ext uri="{BB962C8B-B14F-4D97-AF65-F5344CB8AC3E}">
        <p14:creationId xmlns:p14="http://schemas.microsoft.com/office/powerpoint/2010/main" val="3896218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61ACA-9F32-DBFA-E67A-5F3C666B6E79}"/>
              </a:ext>
            </a:extLst>
          </p:cNvPr>
          <p:cNvSpPr>
            <a:spLocks noGrp="1"/>
          </p:cNvSpPr>
          <p:nvPr>
            <p:ph type="title"/>
          </p:nvPr>
        </p:nvSpPr>
        <p:spPr/>
        <p:txBody>
          <a:bodyPr/>
          <a:lstStyle/>
          <a:p>
            <a:r>
              <a:rPr lang="en-GB" dirty="0"/>
              <a:t>PROBLEM STATEMENT</a:t>
            </a:r>
            <a:endParaRPr lang="en-US" dirty="0"/>
          </a:p>
        </p:txBody>
      </p:sp>
      <p:sp>
        <p:nvSpPr>
          <p:cNvPr id="3" name="Content Placeholder 2">
            <a:extLst>
              <a:ext uri="{FF2B5EF4-FFF2-40B4-BE49-F238E27FC236}">
                <a16:creationId xmlns:a16="http://schemas.microsoft.com/office/drawing/2014/main" id="{DA318D35-05BC-F790-20C8-5246BEE11187}"/>
              </a:ext>
            </a:extLst>
          </p:cNvPr>
          <p:cNvSpPr>
            <a:spLocks noGrp="1"/>
          </p:cNvSpPr>
          <p:nvPr>
            <p:ph idx="1"/>
          </p:nvPr>
        </p:nvSpPr>
        <p:spPr/>
        <p:txBody>
          <a:bodyPr/>
          <a:lstStyle/>
          <a:p>
            <a:pPr marL="0" indent="0">
              <a:buNone/>
            </a:pPr>
            <a:r>
              <a:rPr lang="en-GB" dirty="0"/>
              <a:t>                                                   
The aim of this thesis is to analysis the level of employee satisfaction and work motivation. It abo deals with the employee growth and company growth. To show employee incentives based on the work</a:t>
            </a:r>
            <a:endParaRPr lang="en-US" dirty="0"/>
          </a:p>
        </p:txBody>
      </p:sp>
    </p:spTree>
    <p:extLst>
      <p:ext uri="{BB962C8B-B14F-4D97-AF65-F5344CB8AC3E}">
        <p14:creationId xmlns:p14="http://schemas.microsoft.com/office/powerpoint/2010/main" val="2325280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A295A-3086-7EBE-21B8-34EDC8BBDAD4}"/>
              </a:ext>
            </a:extLst>
          </p:cNvPr>
          <p:cNvSpPr>
            <a:spLocks noGrp="1"/>
          </p:cNvSpPr>
          <p:nvPr>
            <p:ph type="title"/>
          </p:nvPr>
        </p:nvSpPr>
        <p:spPr/>
        <p:txBody>
          <a:bodyPr/>
          <a:lstStyle/>
          <a:p>
            <a:r>
              <a:rPr lang="en-GB" dirty="0"/>
              <a:t>PROJECT OVERVIEW</a:t>
            </a:r>
            <a:endParaRPr lang="en-US" dirty="0"/>
          </a:p>
        </p:txBody>
      </p:sp>
      <p:sp>
        <p:nvSpPr>
          <p:cNvPr id="3" name="Content Placeholder 2">
            <a:extLst>
              <a:ext uri="{FF2B5EF4-FFF2-40B4-BE49-F238E27FC236}">
                <a16:creationId xmlns:a16="http://schemas.microsoft.com/office/drawing/2014/main" id="{38CBA610-BEE0-2139-EC61-CA2BE355736C}"/>
              </a:ext>
            </a:extLst>
          </p:cNvPr>
          <p:cNvSpPr>
            <a:spLocks noGrp="1"/>
          </p:cNvSpPr>
          <p:nvPr>
            <p:ph idx="1"/>
          </p:nvPr>
        </p:nvSpPr>
        <p:spPr/>
        <p:txBody>
          <a:bodyPr/>
          <a:lstStyle/>
          <a:p>
            <a:r>
              <a:rPr lang="en-GB" dirty="0"/>
              <a:t>Employee incentives and benefits encompass the various rewards, perks, and advantages offered to employees </a:t>
            </a:r>
            <a:r>
              <a:rPr lang="en-GB" dirty="0" err="1"/>
              <a:t>i</a:t>
            </a:r>
            <a:r>
              <a:rPr lang="en-GB" dirty="0"/>
              <a:t> addition to their regular salary or wages. Incentives ca improve employee performance by providing tangible rewards or recognition for achieving specific goals or milestones. They create a sense of purpose and motive among employees, driving them to put in extra effort t accomplish tasks and exceed expectations. This project overall view is to have analysis about employee Incentives.</a:t>
            </a:r>
            <a:endParaRPr lang="en-US" dirty="0"/>
          </a:p>
        </p:txBody>
      </p:sp>
    </p:spTree>
    <p:extLst>
      <p:ext uri="{BB962C8B-B14F-4D97-AF65-F5344CB8AC3E}">
        <p14:creationId xmlns:p14="http://schemas.microsoft.com/office/powerpoint/2010/main" val="1172652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7F7F-2624-3296-FCFF-21C5EA584598}"/>
              </a:ext>
            </a:extLst>
          </p:cNvPr>
          <p:cNvSpPr>
            <a:spLocks noGrp="1"/>
          </p:cNvSpPr>
          <p:nvPr>
            <p:ph type="title"/>
          </p:nvPr>
        </p:nvSpPr>
        <p:spPr/>
        <p:txBody>
          <a:bodyPr/>
          <a:lstStyle/>
          <a:p>
            <a:r>
              <a:rPr lang="en-GB" dirty="0"/>
              <a:t>WHO ARE THE END USERS? </a:t>
            </a:r>
            <a:endParaRPr lang="en-US" dirty="0"/>
          </a:p>
        </p:txBody>
      </p:sp>
      <p:sp>
        <p:nvSpPr>
          <p:cNvPr id="3" name="Content Placeholder 2">
            <a:extLst>
              <a:ext uri="{FF2B5EF4-FFF2-40B4-BE49-F238E27FC236}">
                <a16:creationId xmlns:a16="http://schemas.microsoft.com/office/drawing/2014/main" id="{FD1AD2A7-B14B-0C17-EB89-230F029B153D}"/>
              </a:ext>
            </a:extLst>
          </p:cNvPr>
          <p:cNvSpPr>
            <a:spLocks noGrp="1"/>
          </p:cNvSpPr>
          <p:nvPr>
            <p:ph idx="1"/>
          </p:nvPr>
        </p:nvSpPr>
        <p:spPr/>
        <p:txBody>
          <a:bodyPr/>
          <a:lstStyle/>
          <a:p>
            <a:r>
              <a:rPr lang="en-GB" dirty="0"/>
              <a:t>The persons who got benefit by this employee incentive analysis project are:
Managers in the organisation.
• Employees.
• Employers</a:t>
            </a:r>
            <a:endParaRPr lang="en-US" dirty="0"/>
          </a:p>
        </p:txBody>
      </p:sp>
    </p:spTree>
    <p:extLst>
      <p:ext uri="{BB962C8B-B14F-4D97-AF65-F5344CB8AC3E}">
        <p14:creationId xmlns:p14="http://schemas.microsoft.com/office/powerpoint/2010/main" val="4238553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9D750-BEA7-2113-7263-CA07D175F64D}"/>
              </a:ext>
            </a:extLst>
          </p:cNvPr>
          <p:cNvSpPr>
            <a:spLocks noGrp="1"/>
          </p:cNvSpPr>
          <p:nvPr>
            <p:ph type="title"/>
          </p:nvPr>
        </p:nvSpPr>
        <p:spPr/>
        <p:txBody>
          <a:bodyPr/>
          <a:lstStyle/>
          <a:p>
            <a:r>
              <a:rPr lang="en-GB" dirty="0"/>
              <a:t>OUR SOLUTION AND ITS VALUE PROPOSITION</a:t>
            </a:r>
            <a:endParaRPr lang="en-US" dirty="0"/>
          </a:p>
        </p:txBody>
      </p:sp>
      <p:sp>
        <p:nvSpPr>
          <p:cNvPr id="3" name="Content Placeholder 2">
            <a:extLst>
              <a:ext uri="{FF2B5EF4-FFF2-40B4-BE49-F238E27FC236}">
                <a16:creationId xmlns:a16="http://schemas.microsoft.com/office/drawing/2014/main" id="{4137BB2F-14BF-8406-FF6C-E6AF7BC9BC34}"/>
              </a:ext>
            </a:extLst>
          </p:cNvPr>
          <p:cNvSpPr>
            <a:spLocks noGrp="1"/>
          </p:cNvSpPr>
          <p:nvPr>
            <p:ph idx="1"/>
          </p:nvPr>
        </p:nvSpPr>
        <p:spPr/>
        <p:txBody>
          <a:bodyPr>
            <a:normAutofit/>
          </a:bodyPr>
          <a:lstStyle/>
          <a:p>
            <a:r>
              <a:rPr lang="en-GB" dirty="0"/>
              <a:t>The tools which are used to make this employee </a:t>
            </a:r>
            <a:r>
              <a:rPr lang="en-GB" dirty="0" err="1"/>
              <a:t>incenti</a:t>
            </a:r>
            <a:r>
              <a:rPr lang="en-GB" dirty="0"/>
              <a:t> analysis project are:
Conditional formatting- to find out missing value.
Filter-remove.
Formula- to find out the incentive calculation.
Pivot-to summary.
Graph-to data visualization.</a:t>
            </a:r>
            <a:endParaRPr lang="en-US" dirty="0"/>
          </a:p>
        </p:txBody>
      </p:sp>
    </p:spTree>
    <p:extLst>
      <p:ext uri="{BB962C8B-B14F-4D97-AF65-F5344CB8AC3E}">
        <p14:creationId xmlns:p14="http://schemas.microsoft.com/office/powerpoint/2010/main" val="1797249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A29A-D9B5-6068-8151-D7D1465E1BA2}"/>
              </a:ext>
            </a:extLst>
          </p:cNvPr>
          <p:cNvSpPr>
            <a:spLocks noGrp="1"/>
          </p:cNvSpPr>
          <p:nvPr>
            <p:ph type="title"/>
          </p:nvPr>
        </p:nvSpPr>
        <p:spPr/>
        <p:txBody>
          <a:bodyPr/>
          <a:lstStyle/>
          <a:p>
            <a:r>
              <a:rPr lang="en-GB" dirty="0"/>
              <a:t>DATASET DESCRIPTION</a:t>
            </a:r>
            <a:endParaRPr lang="en-US" dirty="0"/>
          </a:p>
        </p:txBody>
      </p:sp>
      <p:sp>
        <p:nvSpPr>
          <p:cNvPr id="3" name="Content Placeholder 2">
            <a:extLst>
              <a:ext uri="{FF2B5EF4-FFF2-40B4-BE49-F238E27FC236}">
                <a16:creationId xmlns:a16="http://schemas.microsoft.com/office/drawing/2014/main" id="{9CE77776-0A2C-A854-5BAC-B75CAB69A625}"/>
              </a:ext>
            </a:extLst>
          </p:cNvPr>
          <p:cNvSpPr>
            <a:spLocks noGrp="1"/>
          </p:cNvSpPr>
          <p:nvPr>
            <p:ph idx="1"/>
          </p:nvPr>
        </p:nvSpPr>
        <p:spPr/>
        <p:txBody>
          <a:bodyPr>
            <a:normAutofit fontScale="70000" lnSpcReduction="20000"/>
          </a:bodyPr>
          <a:lstStyle/>
          <a:p>
            <a:r>
              <a:rPr lang="en-GB" dirty="0"/>
              <a:t>EMPLOYEE INCENTIVE DATABASE-KAGGLE
14-FEATURES
9-FEATURES
Employee id-test format.
Calls attended.
AHT score.
Sales.
Quality,
Client escalation.
Eligibility,
</a:t>
            </a:r>
            <a:r>
              <a:rPr lang="en-GB" dirty="0" err="1"/>
              <a:t>Payout</a:t>
            </a:r>
            <a:r>
              <a:rPr lang="en-GB" dirty="0"/>
              <a:t> amount %.
Max </a:t>
            </a:r>
            <a:r>
              <a:rPr lang="en-GB" dirty="0" err="1"/>
              <a:t>payout</a:t>
            </a:r>
            <a:r>
              <a:rPr lang="en-GB" dirty="0"/>
              <a:t>.</a:t>
            </a:r>
            <a:endParaRPr lang="en-US" dirty="0"/>
          </a:p>
        </p:txBody>
      </p:sp>
    </p:spTree>
    <p:extLst>
      <p:ext uri="{BB962C8B-B14F-4D97-AF65-F5344CB8AC3E}">
        <p14:creationId xmlns:p14="http://schemas.microsoft.com/office/powerpoint/2010/main" val="3721945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457A0-85BD-CF2C-1DD8-DF3572248618}"/>
              </a:ext>
            </a:extLst>
          </p:cNvPr>
          <p:cNvSpPr>
            <a:spLocks noGrp="1"/>
          </p:cNvSpPr>
          <p:nvPr>
            <p:ph type="title"/>
          </p:nvPr>
        </p:nvSpPr>
        <p:spPr/>
        <p:txBody>
          <a:bodyPr/>
          <a:lstStyle/>
          <a:p>
            <a:r>
              <a:rPr lang="en-GB" dirty="0"/>
              <a:t>MODELLING</a:t>
            </a:r>
            <a:endParaRPr lang="en-US" dirty="0"/>
          </a:p>
        </p:txBody>
      </p:sp>
      <p:sp>
        <p:nvSpPr>
          <p:cNvPr id="3" name="Content Placeholder 2">
            <a:extLst>
              <a:ext uri="{FF2B5EF4-FFF2-40B4-BE49-F238E27FC236}">
                <a16:creationId xmlns:a16="http://schemas.microsoft.com/office/drawing/2014/main" id="{1AA43FF7-8577-1499-3667-FA1829BFE66E}"/>
              </a:ext>
            </a:extLst>
          </p:cNvPr>
          <p:cNvSpPr>
            <a:spLocks noGrp="1"/>
          </p:cNvSpPr>
          <p:nvPr>
            <p:ph idx="1"/>
          </p:nvPr>
        </p:nvSpPr>
        <p:spPr/>
        <p:txBody>
          <a:bodyPr/>
          <a:lstStyle/>
          <a:p>
            <a:r>
              <a:rPr lang="en-GB" dirty="0"/>
              <a:t>DATA COLLECTION: </a:t>
            </a:r>
          </a:p>
          <a:p>
            <a:endParaRPr lang="en-GB" dirty="0"/>
          </a:p>
          <a:p>
            <a:r>
              <a:rPr lang="en-GB" dirty="0"/>
              <a:t>Data sheet tab is the main sheet tab in Incentive analysis because all the important calculations to calculate the final </a:t>
            </a:r>
            <a:r>
              <a:rPr lang="en-GB" dirty="0" err="1"/>
              <a:t>payout</a:t>
            </a:r>
            <a:r>
              <a:rPr lang="en-GB" dirty="0"/>
              <a:t> of employee are available in this sheet tab. In this sheet tab there 2 sections – Input data and Formulas.</a:t>
            </a:r>
            <a:endParaRPr lang="en-US" dirty="0"/>
          </a:p>
        </p:txBody>
      </p:sp>
    </p:spTree>
    <p:extLst>
      <p:ext uri="{BB962C8B-B14F-4D97-AF65-F5344CB8AC3E}">
        <p14:creationId xmlns:p14="http://schemas.microsoft.com/office/powerpoint/2010/main" val="228092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A109E-7AEE-FCC8-CB92-65DA1E2A8B5B}"/>
              </a:ext>
            </a:extLst>
          </p:cNvPr>
          <p:cNvSpPr>
            <a:spLocks noGrp="1"/>
          </p:cNvSpPr>
          <p:nvPr>
            <p:ph type="title"/>
          </p:nvPr>
        </p:nvSpPr>
        <p:spPr/>
        <p:txBody>
          <a:bodyPr/>
          <a:lstStyle/>
          <a:p>
            <a:r>
              <a:rPr lang="en-GB" dirty="0"/>
              <a:t>FEATURES COLLECTION:</a:t>
            </a:r>
            <a:endParaRPr lang="en-US" dirty="0"/>
          </a:p>
        </p:txBody>
      </p:sp>
      <p:sp>
        <p:nvSpPr>
          <p:cNvPr id="3" name="Content Placeholder 2">
            <a:extLst>
              <a:ext uri="{FF2B5EF4-FFF2-40B4-BE49-F238E27FC236}">
                <a16:creationId xmlns:a16="http://schemas.microsoft.com/office/drawing/2014/main" id="{009CCA06-EB0E-7D77-151D-7379BB6B7D6A}"/>
              </a:ext>
            </a:extLst>
          </p:cNvPr>
          <p:cNvSpPr>
            <a:spLocks noGrp="1"/>
          </p:cNvSpPr>
          <p:nvPr>
            <p:ph idx="1"/>
          </p:nvPr>
        </p:nvSpPr>
        <p:spPr/>
        <p:txBody>
          <a:bodyPr/>
          <a:lstStyle/>
          <a:p>
            <a:r>
              <a:rPr lang="en-GB" dirty="0"/>
              <a:t>Input data bus the headers’ </a:t>
            </a:r>
            <a:r>
              <a:rPr lang="en-GB" dirty="0" err="1"/>
              <a:t>color</a:t>
            </a:r>
            <a:r>
              <a:rPr lang="en-GB" dirty="0"/>
              <a:t> dark blue. In this section employee level information like-EMP Name, A (absent count for the month, Calls, AMT, Sale, Quality and Client Escalation to be entered manually.
Formulas has the headers’ </a:t>
            </a:r>
            <a:r>
              <a:rPr lang="en-GB" dirty="0" err="1"/>
              <a:t>color</a:t>
            </a:r>
            <a:r>
              <a:rPr lang="en-GB" dirty="0"/>
              <a:t> sky blue. In this section employee level inforтабою </a:t>
            </a:r>
            <a:r>
              <a:rPr lang="en-GB"/>
              <a:t>Hike-Calls Sowed, </a:t>
            </a:r>
            <a:r>
              <a:rPr lang="en-GB" dirty="0"/>
              <a:t>AHT Score Sale Spore, Quality: Amity Source and Client Exhalation score, Total Score, Eligibility ton the base of absent count) and Pay out will be candidate automatically on the hose of input data and weightages.</a:t>
            </a:r>
            <a:endParaRPr lang="en-US" dirty="0"/>
          </a:p>
        </p:txBody>
      </p:sp>
    </p:spTree>
    <p:extLst>
      <p:ext uri="{BB962C8B-B14F-4D97-AF65-F5344CB8AC3E}">
        <p14:creationId xmlns:p14="http://schemas.microsoft.com/office/powerpoint/2010/main" val="12746459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TF10001029">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TF10001029</vt:lpstr>
      <vt:lpstr>Emploees Data Analysis           Using Excel </vt:lpstr>
      <vt:lpstr>Project Title :    Employee incentive Analysis Using excel. </vt:lpstr>
      <vt:lpstr>PROBLEM STATEMENT</vt:lpstr>
      <vt:lpstr>PROJECT OVERVIEW</vt:lpstr>
      <vt:lpstr>WHO ARE THE END USERS? </vt:lpstr>
      <vt:lpstr>OUR SOLUTION AND ITS VALUE PROPOSITION</vt:lpstr>
      <vt:lpstr>DATASET DESCRIPTION</vt:lpstr>
      <vt:lpstr>MODELLING</vt:lpstr>
      <vt:lpstr>FEATURES COLLECTION: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Emploees Data Analysis           Using Excel </dc:title>
  <dc:creator>Abi Naya</dc:creator>
  <cp:lastModifiedBy>Abi Naya</cp:lastModifiedBy>
  <cp:revision>4</cp:revision>
  <dcterms:created xsi:type="dcterms:W3CDTF">2024-08-31T09:34:34Z</dcterms:created>
  <dcterms:modified xsi:type="dcterms:W3CDTF">2024-08-31T12:23:15Z</dcterms:modified>
</cp:coreProperties>
</file>