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697"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8"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699"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0"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1"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2"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83"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84" name="Holder 3"/>
          <p:cNvSpPr>
            <a:spLocks noGrp="1"/>
          </p:cNvSpPr>
          <p:nvPr>
            <p:ph type="body" idx="1"/>
          </p:nvPr>
        </p:nvSpPr>
        <p:spPr>
          <a:xfrm>
            <a:off x="609600" y="1577340"/>
            <a:ext cx="10972800" cy="266700"/>
          </a:xfrm>
        </p:spPr>
        <p:txBody>
          <a:bodyPr bIns="0" lIns="0" rIns="0" tIns="0"/>
          <a:p/>
        </p:txBody>
      </p:sp>
      <p:sp>
        <p:nvSpPr>
          <p:cNvPr id="1048685"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6"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87"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88"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89"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690"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691"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3"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694"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5"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6"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2225039"/>
          </a:xfrm>
          <a:prstGeom prst="rect"/>
          <a:noFill/>
        </p:spPr>
        <p:txBody>
          <a:bodyPr rtlCol="0" wrap="square">
            <a:spAutoFit/>
          </a:bodyPr>
          <a:p>
            <a:r>
              <a:rPr sz="2400" lang="en-US"/>
              <a:t>STUDENT NAME:</a:t>
            </a:r>
            <a:r>
              <a:rPr sz="2400" lang="en-US"/>
              <a:t>M</a:t>
            </a:r>
            <a:r>
              <a:rPr sz="2400" lang="en-US"/>
              <a:t>K</a:t>
            </a:r>
            <a:r>
              <a:rPr sz="2400" lang="en-US"/>
              <a:t> </a:t>
            </a:r>
            <a:r>
              <a:rPr sz="2400" lang="en-US"/>
              <a:t>A</a:t>
            </a:r>
            <a:r>
              <a:rPr sz="2400" lang="en-US"/>
              <a:t>b</a:t>
            </a:r>
            <a:r>
              <a:rPr sz="2400" lang="en-US"/>
              <a:t>i</a:t>
            </a:r>
            <a:r>
              <a:rPr sz="2400" lang="en-US"/>
              <a:t>naya</a:t>
            </a:r>
            <a:endParaRPr dirty="0" sz="2400" lang="en-US"/>
          </a:p>
          <a:p>
            <a:r>
              <a:rPr dirty="0" sz="2400" lang="en-US"/>
              <a:t>REGISTER NO:</a:t>
            </a:r>
            <a:r>
              <a:rPr dirty="0" sz="2400" lang="en-US"/>
              <a:t>3</a:t>
            </a:r>
            <a:r>
              <a:rPr dirty="0" sz="2400" lang="en-US"/>
              <a:t>1</a:t>
            </a:r>
            <a:r>
              <a:rPr dirty="0" sz="2400" lang="en-US"/>
              <a:t>2</a:t>
            </a:r>
            <a:r>
              <a:rPr dirty="0" sz="2400" lang="en-US"/>
              <a:t>2</a:t>
            </a:r>
            <a:r>
              <a:rPr dirty="0" sz="2400" lang="en-US"/>
              <a:t>0</a:t>
            </a:r>
            <a:r>
              <a:rPr dirty="0" sz="2400" lang="en-US"/>
              <a:t>1</a:t>
            </a:r>
            <a:r>
              <a:rPr dirty="0" sz="2400" lang="en-US"/>
              <a:t>5</a:t>
            </a:r>
            <a:r>
              <a:rPr dirty="0" sz="2400" lang="en-US"/>
              <a:t>9</a:t>
            </a:r>
            <a:r>
              <a:rPr dirty="0" sz="2400" lang="en-US"/>
              <a:t>3</a:t>
            </a:r>
            <a:endParaRPr altLang="en-US" lang="zh-CN"/>
          </a:p>
          <a:p>
            <a:r>
              <a:rPr dirty="0" sz="2400" lang="en-US"/>
              <a:t>DEPARTMENT:</a:t>
            </a:r>
            <a:r>
              <a:rPr dirty="0" sz="2400" lang="en-US"/>
              <a:t> Commerce</a:t>
            </a:r>
            <a:endParaRPr altLang="en-US" lang="zh-CN"/>
          </a:p>
          <a:p>
            <a:r>
              <a:rPr dirty="0" sz="2400" lang="en-US"/>
              <a:t>COLLEGE</a:t>
            </a:r>
            <a:r>
              <a:rPr dirty="0" sz="2400" lang="en-US"/>
              <a:t>P</a:t>
            </a:r>
            <a:r>
              <a:rPr dirty="0" sz="2400" lang="en-US"/>
              <a:t>r</a:t>
            </a:r>
            <a:r>
              <a:rPr dirty="0" sz="2400" lang="en-US"/>
              <a:t>o</a:t>
            </a:r>
            <a:r>
              <a:rPr dirty="0" sz="2400" lang="en-US"/>
              <a:t>f</a:t>
            </a:r>
            <a:r>
              <a:rPr dirty="0" sz="2400" lang="en-US"/>
              <a:t>:</a:t>
            </a:r>
            <a:r>
              <a:rPr dirty="0" sz="2400" lang="en-US"/>
              <a:t>D</a:t>
            </a:r>
            <a:r>
              <a:rPr dirty="0" sz="2400" lang="en-US"/>
              <a:t>h</a:t>
            </a:r>
            <a:r>
              <a:rPr dirty="0" sz="2400" lang="en-US"/>
              <a:t>a</a:t>
            </a:r>
            <a:r>
              <a:rPr dirty="0" sz="2400" lang="en-US"/>
              <a:t>n</a:t>
            </a:r>
            <a:r>
              <a:rPr dirty="0" sz="2400" lang="en-US"/>
              <a:t>a</a:t>
            </a:r>
            <a:r>
              <a:rPr dirty="0" sz="2400" lang="en-US"/>
              <a:t>p</a:t>
            </a:r>
            <a:r>
              <a:rPr dirty="0" sz="2400" lang="en-US"/>
              <a:t>a</a:t>
            </a:r>
            <a:r>
              <a:rPr dirty="0" sz="2400" lang="en-US"/>
              <a:t>l</a:t>
            </a:r>
            <a:r>
              <a:rPr dirty="0" sz="2400" lang="en-US"/>
              <a:t>a</a:t>
            </a:r>
            <a:r>
              <a:rPr dirty="0" sz="2400" lang="en-US"/>
              <a:t>n</a:t>
            </a:r>
            <a:r>
              <a:rPr dirty="0" sz="2400" lang="en-US"/>
              <a:t> </a:t>
            </a:r>
            <a:r>
              <a:rPr dirty="0" sz="2400" lang="en-US"/>
              <a:t>C</a:t>
            </a:r>
            <a:r>
              <a:rPr dirty="0" sz="2400" lang="en-US"/>
              <a:t>o</a:t>
            </a:r>
            <a:r>
              <a:rPr dirty="0" sz="2400" lang="en-US"/>
              <a:t>l</a:t>
            </a:r>
            <a:r>
              <a:rPr dirty="0" sz="2400" lang="en-US"/>
              <a:t>l</a:t>
            </a:r>
            <a:r>
              <a:rPr dirty="0" sz="2400" lang="en-US"/>
              <a:t>ege </a:t>
            </a:r>
            <a:r>
              <a:rPr dirty="0" sz="2400" lang="en-US"/>
              <a:t>of </a:t>
            </a:r>
            <a:r>
              <a:rPr dirty="0" sz="2400" lang="en-US"/>
              <a:t>S</a:t>
            </a:r>
            <a:r>
              <a:rPr dirty="0" sz="2400" lang="en-US"/>
              <a:t>c</a:t>
            </a:r>
            <a:r>
              <a:rPr dirty="0" sz="2400" lang="en-US"/>
              <a:t>ience </a:t>
            </a:r>
            <a:r>
              <a:rPr dirty="0" sz="2400" lang="en-US"/>
              <a:t>and </a:t>
            </a:r>
            <a:r>
              <a:rPr dirty="0" sz="2400" lang="en-US"/>
              <a:t>M</a:t>
            </a:r>
            <a:r>
              <a:rPr dirty="0" sz="2400" lang="en-US"/>
              <a:t>a</a:t>
            </a:r>
            <a:r>
              <a:rPr dirty="0" sz="2400" lang="en-US"/>
              <a:t>n</a:t>
            </a:r>
            <a:r>
              <a:rPr dirty="0" sz="2400" lang="en-US"/>
              <a:t>a</a:t>
            </a:r>
            <a:r>
              <a:rPr dirty="0" sz="2400" lang="en-US"/>
              <a:t>gement </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4"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5" name="object 8"/>
          <p:cNvSpPr txBox="1"/>
          <p:nvPr/>
        </p:nvSpPr>
        <p:spPr>
          <a:xfrm>
            <a:off x="1081205" y="291146"/>
            <a:ext cx="4241480" cy="737236"/>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76"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710" name=""/>
          <p:cNvSpPr txBox="1"/>
          <p:nvPr/>
        </p:nvSpPr>
        <p:spPr>
          <a:xfrm rot="21560256">
            <a:off x="731453" y="813801"/>
            <a:ext cx="10468062" cy="13502638"/>
          </a:xfrm>
          <a:prstGeom prst="rect"/>
        </p:spPr>
        <p:txBody>
          <a:bodyPr rtlCol="0" wrap="square">
            <a:spAutoFit/>
          </a:bodyPr>
          <a:p>
            <a:r>
              <a:rPr sz="2800" lang="en-IN">
                <a:solidFill>
                  <a:srgbClr val="000000"/>
                </a:solidFill>
              </a:rPr>
              <a:t>**Modeling** in various contexts refers to the process of creating a representation or simulation of a system, concept, or process. Here are a few common types of modeling:
1. **Statistical and Machine Learning Modeling**:
   - **Purpose**: To build models that predict outcomes or classify data based on input features.
   - **Process**: Involves selecting appropriate algorithms, training models on data, validating performance, and fine-tuning parameters.
   - **Examples**: Regression models, classification models, clustering models.
2. **Data Modeling**:
   - **Purpose**: To design and structure data for databases or data systems.
   - **Process**: Involves defining entities, attributes, and relationships, and creating schemas that represent data flows and storage.
   - **Examples**: Entity-Relationship (ER) diagrams, normalization.
3. **Mathematical Modeling**:
   - **Purpose**: To represent real-world phenomena using mathematical expressions and equations.
   - **Process**: Involves defining variables, creating equations, and solving them to analyze and predict behavior.
   - **Examples**: Differential equations for predicting population growth, optimization models for resource allocation.
4. **Process Modeling**:
   - **Purpose**</a:t>
            </a:r>
            <a:endParaRPr sz="2800" lang="en-IN">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0" name="object 7"/>
          <p:cNvSpPr txBox="1">
            <a:spLocks noGrp="1"/>
          </p:cNvSpPr>
          <p:nvPr>
            <p:ph type="title"/>
          </p:nvPr>
        </p:nvSpPr>
        <p:spPr>
          <a:xfrm>
            <a:off x="981851" y="385444"/>
            <a:ext cx="2827335" cy="7372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1"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711" name=""/>
          <p:cNvSpPr txBox="1"/>
          <p:nvPr/>
        </p:nvSpPr>
        <p:spPr>
          <a:xfrm rot="21573252">
            <a:off x="1615039" y="1150014"/>
            <a:ext cx="8802470" cy="16017239"/>
          </a:xfrm>
          <a:prstGeom prst="rect"/>
        </p:spPr>
        <p:txBody>
          <a:bodyPr rtlCol="0" wrap="square">
            <a:spAutoFit/>
          </a:bodyPr>
          <a:p>
            <a:r>
              <a:rPr sz="2800" lang="en-IN">
                <a:solidFill>
                  <a:srgbClr val="000000"/>
                </a:solidFill>
              </a:rPr>
              <a:t>The **result** of a project, model, or analysis is the outcome or findings derived from implementing the solution or conducting the work. Results can be described in various ways depending on the context:
1. **Project Results**:
   - **Deliverables**: The tangible outputs produced by the project, such as a software application, report, or new process.
   - **Achievements**: Specific goals or milestones reached, such as improved efficiency or completed tasks.
   - **Impact**: The overall effect of the project, including benefits to stakeholders, cost savings, or enhanced performance.
2. **Model Results**:
   - **Predictions**: Forecasts or estimates generated by the model, such as sales figures, user behavior, or risk levels.
   - **Accuracy**: Performance metrics of the model, including accuracy, precision, recall, or error rates.
   - **Insights**: Valuable information or patterns uncovered through the model, such as customer segments or trends.
3. **Analysis Results**:
   - **Findings**: Key conclusions drawn from data analysis, such as trends, correlations, or anomalies.
   - **Visualizations**: Charts, graphs, or tables that illustrate the results and make them easier to interpret.
   - **Recommendations**: Actionable suggestions based on the analysis, such as strategic changes or further research needed.
The results should be clearly communicated to stakeholders, showcasing how they align with project goals, address the problem, or provide value.</a:t>
            </a:r>
            <a:endParaRPr sz="2800" lang="en-IN">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2"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712" name=""/>
          <p:cNvSpPr txBox="1"/>
          <p:nvPr/>
        </p:nvSpPr>
        <p:spPr>
          <a:xfrm>
            <a:off x="498400" y="1109344"/>
            <a:ext cx="10938266" cy="11826240"/>
          </a:xfrm>
          <a:prstGeom prst="rect"/>
        </p:spPr>
        <p:txBody>
          <a:bodyPr rtlCol="0" wrap="square">
            <a:spAutoFit/>
          </a:bodyPr>
          <a:p>
            <a:r>
              <a:rPr sz="2800" lang="en-IN">
                <a:solidFill>
                  <a:srgbClr val="000000"/>
                </a:solidFill>
              </a:rPr>
              <a:t>A **conclusion** summarizes the key findings and insights from a project, analysis, or study. It provides a final assessment and often suggests next steps or actions. Here’s a structured way to present a conclusion:
1. **Summary of Findings**:
   - Recap the main results or outcomes.
   - Highlight significant achievements or discoveries.
2. **Implications**:
   - Explain the impact or importance of the findings.
   - Discuss how they address the initial problem or objective.
3. **Recommendations**:
   - Suggest practical actions or decisions based on the results.
   - Propose areas for further research or improvements if applicable.
4. **Limitations**:
   - Acknowledge any constraints or limitations encountered.
   - Discuss how they might affect the results or their generalizability.
5. **Final Thoughts**:
   - Provide a closing statement that reinforces the significance of the findings.
   - Summarize the value or contribution of the work.
A well-crafted conclusion ties together the key elements of the project or study and provides clear takeaways for stakeholders.</a:t>
            </a:r>
            <a:endParaRPr sz="2800" lang="en-IN">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flipH="1">
            <a:off x="676275" y="459333"/>
            <a:ext cx="5731686"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703" name=""/>
          <p:cNvSpPr txBox="1"/>
          <p:nvPr/>
        </p:nvSpPr>
        <p:spPr>
          <a:xfrm>
            <a:off x="295416" y="1165860"/>
            <a:ext cx="7056605" cy="1767840"/>
          </a:xfrm>
          <a:prstGeom prst="rect"/>
        </p:spPr>
        <p:txBody>
          <a:bodyPr rtlCol="0" wrap="square">
            <a:spAutoFit/>
          </a:bodyPr>
          <a:p>
            <a:r>
              <a:rPr sz="2800" lang="en-IN">
                <a:solidFill>
                  <a:srgbClr val="000000"/>
                </a:solidFill>
              </a:rPr>
              <a:t>Sure, could you please provide more details about the problem statement you're referring to? This will help me understand how to assist you better.</a:t>
            </a:r>
            <a:endParaRPr sz="2800" lang="en-IN">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3"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4"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704" name=""/>
          <p:cNvSpPr txBox="1"/>
          <p:nvPr/>
        </p:nvSpPr>
        <p:spPr>
          <a:xfrm>
            <a:off x="480145" y="1468436"/>
            <a:ext cx="8676408" cy="11407140"/>
          </a:xfrm>
          <a:prstGeom prst="rect"/>
        </p:spPr>
        <p:txBody>
          <a:bodyPr rtlCol="0" wrap="square">
            <a:spAutoFit/>
          </a:bodyPr>
          <a:p>
            <a:r>
              <a:rPr sz="2800" lang="en-IN">
                <a:solidFill>
                  <a:srgbClr val="000000"/>
                </a:solidFill>
              </a:rPr>
              <a:t>A project overview typically provides a high-level summary of a project, outlining its purpose, objectives, scope, and key deliverables. It helps stakeholders understand the project’s goals and the approach to achieving them. Here's a general template for a project overview:
1. **Project Title**: The name of the project.
2. **Purpose**: The primary reason or need for the project.
3. **Objectives**: Specific goals the project aims to achieve.
4. **Scope**: The boundaries of the project, including what will and won't be covered.
5. **Key Deliverables**: The main outputs or results the project will produce.
6. **Stakeholders**: Individuals or groups involved or affected by the project.
7. **Timeline**: Major milestones and the overall schedule.
8. **Resources**: Key resources required, such as budget, tools, and team members.
9. **Risks and Challenges**: Potential obstacles and how they might be addressed.
If you provide specific details about your project, I can help tailor the overview to your needs.</a:t>
            </a:r>
            <a:endParaRPr sz="2800" lang="en-IN">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5"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8" name="object 5"/>
          <p:cNvSpPr txBox="1">
            <a:spLocks noGrp="1"/>
          </p:cNvSpPr>
          <p:nvPr>
            <p:ph type="title"/>
          </p:nvPr>
        </p:nvSpPr>
        <p:spPr>
          <a:xfrm>
            <a:off x="397827" y="723922"/>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9"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707" name=""/>
          <p:cNvSpPr txBox="1"/>
          <p:nvPr/>
        </p:nvSpPr>
        <p:spPr>
          <a:xfrm>
            <a:off x="445941" y="1242081"/>
            <a:ext cx="10725727" cy="7635239"/>
          </a:xfrm>
          <a:prstGeom prst="rect"/>
        </p:spPr>
        <p:txBody>
          <a:bodyPr rtlCol="0" wrap="square">
            <a:spAutoFit/>
          </a:bodyPr>
          <a:p>
            <a:r>
              <a:rPr sz="2800" lang="en-IN">
                <a:solidFill>
                  <a:srgbClr val="000000"/>
                </a:solidFill>
              </a:rPr>
              <a:t>End users are the individuals or groups who will ultimately use or benefit from the product, service, or solution developed by the project. Identifying end users is crucial for ensuring that the project meets their needs and expectations. They can be:
1. **Customers**: People or organizations who purchase or use the product or service.
2. **Employees**: Staff members who will use the system or tool in their daily work.
3. **Clients**: External entities or stakeholders who receive the project's output or service.
4. **Consumers**: General public or target audience who interacts with the product or service.
5. **Beneficiaries**: Individuals or groups who benefit indirectly from the project’s results.
Understanding the characteristics and needs of end users helps in designing solutions that are effective and user-friendly.</a:t>
            </a:r>
            <a:endParaRPr sz="2800" lang="en-IN">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8611439" y="2996182"/>
            <a:ext cx="4398120" cy="4278663"/>
          </a:xfrm>
          <a:prstGeom prst="rect"/>
        </p:spPr>
      </p:pic>
      <p:sp>
        <p:nvSpPr>
          <p:cNvPr id="104866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4"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708" name=""/>
          <p:cNvSpPr txBox="1"/>
          <p:nvPr/>
        </p:nvSpPr>
        <p:spPr>
          <a:xfrm>
            <a:off x="1562154" y="1695450"/>
            <a:ext cx="6905517" cy="13502640"/>
          </a:xfrm>
          <a:prstGeom prst="rect"/>
        </p:spPr>
        <p:txBody>
          <a:bodyPr rtlCol="0" wrap="square">
            <a:spAutoFit/>
          </a:bodyPr>
          <a:p>
            <a:r>
              <a:rPr sz="2800" lang="en-IN">
                <a:solidFill>
                  <a:srgbClr val="000000"/>
                </a:solidFill>
              </a:rPr>
              <a:t>To articulate your solution and its value proposition, you should address the following:
1. **Solution Description**:
   - **What**: Describe the solution you are offering. This could be a product, service, or a combination of both.
   - **How**: Explain how it works or how it will be implemented. Include key features or components.
2. **Value Proposition**:
   - **Benefits**: Outline the primary benefits of your solution. How does it solve the problems or address the needs of the end users?
   - **Differentiation**: Highlight what sets your solution apart from competitors. This could be unique features, superior performance, cost-effectiveness, or innovative technology.
   - **Impact**: Describe the positive outcomes or improvements users can expect. This could include increased efficiency, cost savings, enhanced user experience, or other measurable impacts.
Essentially, your value proposition should clearly convey why your solution is valuable and why end users should choose it over alternatives.</a:t>
            </a:r>
            <a:endParaRPr sz="2800" lang="en-IN">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5" name="Title 1"/>
          <p:cNvSpPr>
            <a:spLocks noGrp="1"/>
          </p:cNvSpPr>
          <p:nvPr>
            <p:ph type="title"/>
          </p:nvPr>
        </p:nvSpPr>
        <p:spPr>
          <a:xfrm>
            <a:off x="755332" y="385444"/>
            <a:ext cx="10681335" cy="723901"/>
          </a:xfrm>
        </p:spPr>
        <p:txBody>
          <a:bodyPr/>
          <a:p>
            <a:r>
              <a:rPr dirty="0" lang="en-IN"/>
              <a:t>Dataset Description</a:t>
            </a:r>
          </a:p>
        </p:txBody>
      </p:sp>
      <p:sp>
        <p:nvSpPr>
          <p:cNvPr id="1048709" name=""/>
          <p:cNvSpPr txBox="1"/>
          <p:nvPr/>
        </p:nvSpPr>
        <p:spPr>
          <a:xfrm>
            <a:off x="755332" y="1109344"/>
            <a:ext cx="11550068" cy="17274541"/>
          </a:xfrm>
          <a:prstGeom prst="rect"/>
        </p:spPr>
        <p:txBody>
          <a:bodyPr rtlCol="0" wrap="square">
            <a:spAutoFit/>
          </a:bodyPr>
          <a:p>
            <a:r>
              <a:rPr sz="2800" lang="en-IN">
                <a:solidFill>
                  <a:srgbClr val="000000"/>
                </a:solidFill>
              </a:rPr>
              <a:t>A dataset description provides an overview of the data you are working with, including its structure, content, and key characteristics. Here's a general template for describing a dataset:
1. **Dataset Name**: The name or title of the dataset.
2. **Source**: Where the data originates from (e.g., a public database, a survey, internal records).
3. **Purpose**: The intended use or goal of the dataset (e.g., analysis, training machine learning models).
4. **Description**:
   - **Content**: Overview of what the dataset contains. For example, it might include information about customer demographics, transaction records, or sensor readings.
   - **Size**: Number of entries (rows) and features (columns) in the dataset.
   - **Format**: The format of the dataset (e.g., CSV, Excel, SQL database).
5. **Features**:
   - **Attributes**: Detailed description of the features or columns in the dataset, including their data types (e.g., numeric, categorical, date).
   - **Labels**: If applicable, describe any labels or target variables in the dataset.
6. **Data Quality**:
   - **Completeness**: Information on missing or incomplete data.
   - **Consistency**: Any known issues with data consistency or integrity.
   - **Accuracy**: Details on the accuracy of the data, including any known errors or biases.
7. **Usage Restrictions**: Any limitations or legal considerations for using the data, such as privacy issues or licensing terms.
8. **Examples**: Provide a few sample rows or a summary to illustrate the data.
This description helps users understand the dataset’s context, structure, and any potential issues they might need to consider.</a:t>
            </a:r>
            <a:endParaRPr sz="2800" lang="en-IN">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6"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0"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1"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2" name="TextBox 8"/>
          <p:cNvSpPr txBox="1"/>
          <p:nvPr/>
        </p:nvSpPr>
        <p:spPr>
          <a:xfrm>
            <a:off x="2386210" y="1293747"/>
            <a:ext cx="9805789" cy="8892540"/>
          </a:xfrm>
          <a:prstGeom prst="rect"/>
          <a:noFill/>
        </p:spPr>
        <p:txBody>
          <a:bodyPr rtlCol="0" wrap="square">
            <a:spAutoFit/>
          </a:bodyPr>
          <a:p>
            <a:pPr algn="l">
              <a:buFont typeface="Arial" panose="020B0604020202020204" pitchFamily="34" charset="0"/>
              <a:buChar char="•"/>
            </a:pPr>
            <a:r>
              <a:rPr b="0" dirty="0" sz="2800" i="0" lang="en-US">
                <a:solidFill>
                  <a:srgbClr val="0D0D0D"/>
                </a:solidFill>
                <a:effectLst/>
                <a:latin typeface="Times New Roman" panose="02020603050405020304" pitchFamily="18" charset="0"/>
                <a:cs typeface="Times New Roman" panose="02020603050405020304" pitchFamily="18" charset="0"/>
              </a:rPr>
              <a:t>The "wow" factor in a solution refers to the unique and compelling aspects that make it stand out and impress users or stakeholders. Here’s how you can identify and articulate the "wow" factor in your solution: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2800" i="0" lang="en-US">
                <a:solidFill>
                  <a:srgbClr val="0D0D0D"/>
                </a:solidFill>
                <a:effectLst/>
                <a:latin typeface="Times New Roman" panose="02020603050405020304" pitchFamily="18" charset="0"/>
                <a:cs typeface="Times New Roman" panose="02020603050405020304" pitchFamily="18" charset="0"/>
              </a:rPr>
              <a:t>1. **Innovative Features**: Highlight any novel or cutting-edge features that differentiate your solution from others. This could include advanced technology, unique functionalities, or creative problem-solving approaches.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2800" i="0" lang="en-US">
                <a:solidFill>
                  <a:srgbClr val="0D0D0D"/>
                </a:solidFill>
                <a:effectLst/>
                <a:latin typeface="Times New Roman" panose="02020603050405020304" pitchFamily="18" charset="0"/>
                <a:cs typeface="Times New Roman" panose="02020603050405020304" pitchFamily="18" charset="0"/>
              </a:rPr>
              <a:t>2. **Exceptional User Experience**: Describe how the solution provides an outstanding and intuitive user experience. This might involve a sleek interface, ease of use, or superior performance.</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2800" i="0" lang="en-US">
                <a:solidFill>
                  <a:srgbClr val="0D0D0D"/>
                </a:solidFill>
                <a:effectLst/>
                <a:latin typeface="Times New Roman" panose="02020603050405020304" pitchFamily="18" charset="0"/>
                <a:cs typeface="Times New Roman" panose="02020603050405020304" pitchFamily="18" charset="0"/>
              </a:rPr>
              <a:t>3. **Significant Impact**: Emphasize the tangible benefits and improvements users will experience, such as substantial time savings, cost reductions, or enhanced productivity.</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2800" i="0" lang="en-US">
                <a:solidFill>
                  <a:srgbClr val="0D0D0D"/>
                </a:solidFill>
                <a:effectLst/>
                <a:latin typeface="Times New Roman" panose="02020603050405020304" pitchFamily="18" charset="0"/>
                <a:cs typeface="Times New Roman" panose="02020603050405020304" pitchFamily="18" charset="0"/>
              </a:rPr>
              <a:t>4. **Outstanding Results**: Showcase any impressive outcomes or results that have been achieved using the solution, such as high success rates, exceptional feedback, or measurable performance gains.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2800" i="0" lang="en-US">
                <a:solidFill>
                  <a:srgbClr val="0D0D0D"/>
                </a:solidFill>
                <a:effectLst/>
                <a:latin typeface="Times New Roman" panose="02020603050405020304" pitchFamily="18" charset="0"/>
                <a:cs typeface="Times New Roman" panose="02020603050405020304" pitchFamily="18" charset="0"/>
              </a:rPr>
              <a:t>5. **Customer Testimonials**: Share compelling testimonials or success stories from users who have been</a:t>
            </a:r>
            <a:endParaRPr b="0" dirty="0" sz="2800" i="0" lang="en-US">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2024-03-29T04:07:22Z</dcterms:created>
  <dcterms:modified xsi:type="dcterms:W3CDTF">2024-09-03T07:44:16Z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ba554fb549e546ecaa0eedff8de167e0</vt:lpwstr>
  </property>
</Properties>
</file>