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81" d="100"/>
          <a:sy n="81"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sz="1600" b="1" i="0" u="none" strike="noStrike" baseline="0">
                <a:solidFill>
                  <a:srgbClr val="000000"/>
                </a:solidFill>
                <a:latin typeface="Droid Sans"/>
                <a:ea typeface="Droid Sans"/>
                <a:cs typeface="Lucida Sans"/>
              </a:rPr>
              <a:t>EMPLOYEE PERFORMANCE ANALYSIS</a:t>
            </a:r>
          </a:p>
        </c:rich>
      </c:tx>
      <c:overlay val="0"/>
      <c:spPr>
        <a:ln>
          <a:noFill/>
        </a:ln>
      </c:spPr>
    </c:title>
    <c:autoTitleDeleted val="0"/>
    <c:plotArea>
      <c:layout/>
      <c:barChart>
        <c:barDir val="col"/>
        <c:grouping val="clustere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0</c:v>
              </c:pt>
              <c:pt idx="1">
                <c:v>1</c:v>
              </c:pt>
              <c:pt idx="2">
                <c:v>0</c:v>
              </c:pt>
              <c:pt idx="3">
                <c:v>0</c:v>
              </c:pt>
              <c:pt idx="4">
                <c:v>0</c:v>
              </c:pt>
              <c:pt idx="5">
                <c:v>0</c:v>
              </c:pt>
              <c:pt idx="6">
                <c:v>0</c:v>
              </c:pt>
              <c:pt idx="7">
                <c:v>0</c:v>
              </c:pt>
              <c:pt idx="8">
                <c:v>0</c:v>
              </c:pt>
              <c:pt idx="9">
                <c:v>2</c:v>
              </c:pt>
            </c:numLit>
          </c:val>
          <c:extLst>
            <c:ext xmlns:c16="http://schemas.microsoft.com/office/drawing/2014/chart" uri="{C3380CC4-5D6E-409C-BE32-E72D297353CC}">
              <c16:uniqueId val="{00000000-440B-A147-8F60-765EF288E6E1}"/>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9"/>
              <c:pt idx="0">
                <c:v>0</c:v>
              </c:pt>
              <c:pt idx="1">
                <c:v>2</c:v>
              </c:pt>
              <c:pt idx="2">
                <c:v>1</c:v>
              </c:pt>
              <c:pt idx="3">
                <c:v>0</c:v>
              </c:pt>
              <c:pt idx="4">
                <c:v>0</c:v>
              </c:pt>
              <c:pt idx="5">
                <c:v>0</c:v>
              </c:pt>
              <c:pt idx="6">
                <c:v>0</c:v>
              </c:pt>
              <c:pt idx="7">
                <c:v>0</c:v>
              </c:pt>
              <c:pt idx="8">
                <c:v>1</c:v>
              </c:pt>
            </c:numLit>
          </c:val>
          <c:extLst>
            <c:ext xmlns:c16="http://schemas.microsoft.com/office/drawing/2014/chart" uri="{C3380CC4-5D6E-409C-BE32-E72D297353CC}">
              <c16:uniqueId val="{00000001-440B-A147-8F60-765EF288E6E1}"/>
            </c:ext>
          </c:extLst>
        </c:ser>
        <c:ser>
          <c:idx val="2"/>
          <c:order val="2"/>
          <c:tx>
            <c:v>MEDIUM</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4"/>
              <c:pt idx="0">
                <c:v>1</c:v>
              </c:pt>
              <c:pt idx="1">
                <c:v>0</c:v>
              </c:pt>
              <c:pt idx="2">
                <c:v>0</c:v>
              </c:pt>
              <c:pt idx="3">
                <c:v>1</c:v>
              </c:pt>
            </c:numLit>
          </c:val>
          <c:extLst>
            <c:ext xmlns:c16="http://schemas.microsoft.com/office/drawing/2014/chart" uri="{C3380CC4-5D6E-409C-BE32-E72D297353CC}">
              <c16:uniqueId val="{00000002-440B-A147-8F60-765EF288E6E1}"/>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7"/>
              <c:pt idx="0">
                <c:v>0</c:v>
              </c:pt>
              <c:pt idx="1">
                <c:v>0</c:v>
              </c:pt>
              <c:pt idx="2">
                <c:v>0</c:v>
              </c:pt>
              <c:pt idx="3">
                <c:v>0</c:v>
              </c:pt>
              <c:pt idx="4">
                <c:v>0</c:v>
              </c:pt>
              <c:pt idx="5">
                <c:v>0</c:v>
              </c:pt>
              <c:pt idx="6">
                <c:v>1</c:v>
              </c:pt>
            </c:numLit>
          </c:val>
          <c:extLst>
            <c:ext xmlns:c16="http://schemas.microsoft.com/office/drawing/2014/chart" uri="{C3380CC4-5D6E-409C-BE32-E72D297353CC}">
              <c16:uniqueId val="{00000003-440B-A147-8F60-765EF288E6E1}"/>
            </c:ext>
          </c:extLst>
        </c:ser>
        <c:ser>
          <c:idx val="4"/>
          <c:order val="4"/>
          <c:tx>
            <c:v>(blank)</c:v>
          </c:tx>
          <c:spPr>
            <a:solidFill>
              <a:srgbClr val="4BACC6"/>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9"/>
              <c:pt idx="0">
                <c:v>1</c:v>
              </c:pt>
              <c:pt idx="1">
                <c:v>1</c:v>
              </c:pt>
              <c:pt idx="2">
                <c:v>1</c:v>
              </c:pt>
              <c:pt idx="3">
                <c:v>0</c:v>
              </c:pt>
              <c:pt idx="4">
                <c:v>2</c:v>
              </c:pt>
              <c:pt idx="5">
                <c:v>2</c:v>
              </c:pt>
              <c:pt idx="6">
                <c:v>0</c:v>
              </c:pt>
              <c:pt idx="7">
                <c:v>1</c:v>
              </c:pt>
              <c:pt idx="8">
                <c:v>1</c:v>
              </c:pt>
            </c:numLit>
          </c:val>
          <c:extLst>
            <c:ext xmlns:c16="http://schemas.microsoft.com/office/drawing/2014/chart" uri="{C3380CC4-5D6E-409C-BE32-E72D297353CC}">
              <c16:uniqueId val="{00000004-440B-A147-8F60-765EF288E6E1}"/>
            </c:ext>
          </c:extLst>
        </c:ser>
        <c:dLbls>
          <c:showLegendKey val="0"/>
          <c:showVal val="0"/>
          <c:showCatName val="0"/>
          <c:showSerName val="0"/>
          <c:showPercent val="0"/>
          <c:showBubbleSize val="0"/>
        </c:dLbls>
        <c:gapWidth val="0"/>
        <c:axId val="1641981824"/>
        <c:axId val="1"/>
      </c:barChart>
      <c:catAx>
        <c:axId val="1641981824"/>
        <c:scaling>
          <c:orientation val="minMax"/>
        </c:scaling>
        <c:delete val="0"/>
        <c:axPos val="b"/>
        <c:title>
          <c:tx>
            <c:rich>
              <a:bodyPr/>
              <a:lstStyle/>
              <a:p>
                <a:pPr>
                  <a:defRPr sz="1000" b="1" i="0" u="none" strike="noStrike" baseline="0">
                    <a:solidFill>
                      <a:srgbClr val="000000"/>
                    </a:solidFill>
                    <a:latin typeface="Droid Sans"/>
                    <a:ea typeface="Droid Sans"/>
                    <a:cs typeface="Lucida Sans"/>
                  </a:defRPr>
                </a:pPr>
                <a:r>
                  <a:rPr lang="zh-CN" sz="1000" b="1" i="0" u="none" strike="noStrike" baseline="0">
                    <a:solidFill>
                      <a:srgbClr val="000000"/>
                    </a:solidFill>
                    <a:latin typeface="Droid Sans"/>
                    <a:ea typeface="Droid Sans"/>
                    <a:cs typeface="Lucida Sans"/>
                  </a:rPr>
                  <a:t>BUSINESS UNITS</a:t>
                </a:r>
              </a:p>
            </c:rich>
          </c:tx>
          <c:overlay val="0"/>
          <c:spPr>
            <a:ln>
              <a:noFill/>
            </a:ln>
          </c:spPr>
        </c:title>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title>
          <c:tx>
            <c:rich>
              <a:bodyPr rot="-5400000" vert="horz"/>
              <a:lstStyle/>
              <a:p>
                <a:pPr>
                  <a:defRPr sz="1000" b="1" i="0" u="none" strike="noStrike" baseline="0">
                    <a:solidFill>
                      <a:srgbClr val="000000"/>
                    </a:solidFill>
                    <a:latin typeface="Droid Sans"/>
                    <a:ea typeface="Droid Sans"/>
                    <a:cs typeface="Lucida Sans"/>
                  </a:defRPr>
                </a:pPr>
                <a:r>
                  <a:rPr lang="zh-CN" sz="1000" b="1" i="0" u="none" strike="noStrike" baseline="0">
                    <a:solidFill>
                      <a:srgbClr val="000000"/>
                    </a:solidFill>
                    <a:latin typeface="Droid Sans"/>
                    <a:ea typeface="Droid Sans"/>
                    <a:cs typeface="Lucida Sans"/>
                  </a:rPr>
                  <a:t>PERFORMANCE LEVEL</a:t>
                </a:r>
              </a:p>
            </c:rich>
          </c:tx>
          <c:overlay val="0"/>
          <c:spPr>
            <a:ln>
              <a:noFill/>
            </a:ln>
          </c:spPr>
        </c:title>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en-US"/>
          </a:p>
        </c:txPr>
        <c:crossAx val="1641981824"/>
        <c:crosses val="autoZero"/>
        <c:crossBetween val="between"/>
      </c:valAx>
      <c:spPr>
        <a:solidFill>
          <a:srgbClr val="FFFFFF"/>
        </a:solidFill>
      </c:spPr>
    </c:plotArea>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8/31/2024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7382405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6512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59291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8321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64884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81322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70910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7908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8378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482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2621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8121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02110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3475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4297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6928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2684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7113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49743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6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6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66"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6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64"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6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6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60"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57"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8"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59"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9096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596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479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3692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583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3475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1861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31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11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891774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3" name="TextBox 2">
            <a:extLst>
              <a:ext uri="{FF2B5EF4-FFF2-40B4-BE49-F238E27FC236}">
                <a16:creationId xmlns:a16="http://schemas.microsoft.com/office/drawing/2014/main" id="{CA187F67-4EE4-1B53-757C-C6781AE7EF8A}"/>
              </a:ext>
            </a:extLst>
          </p:cNvPr>
          <p:cNvSpPr txBox="1"/>
          <p:nvPr/>
        </p:nvSpPr>
        <p:spPr>
          <a:xfrm>
            <a:off x="2400269" y="3349066"/>
            <a:ext cx="6038909" cy="1477328"/>
          </a:xfrm>
          <a:prstGeom prst="rect">
            <a:avLst/>
          </a:prstGeom>
          <a:noFill/>
        </p:spPr>
        <p:txBody>
          <a:bodyPr wrap="square">
            <a:spAutoFit/>
          </a:bodyPr>
          <a:lstStyle/>
          <a:p>
            <a:r>
              <a:rPr lang="en-US" dirty="0"/>
              <a:t>STUDENT NAME: ABINAYA L</a:t>
            </a:r>
            <a:r>
              <a:rPr lang="en-GB" dirty="0"/>
              <a:t> </a:t>
            </a:r>
          </a:p>
          <a:p>
            <a:r>
              <a:rPr lang="en-US" dirty="0"/>
              <a:t>REGISTER NO:312209954</a:t>
            </a:r>
            <a:endParaRPr lang="en-GB" dirty="0"/>
          </a:p>
          <a:p>
            <a:r>
              <a:rPr lang="en-US" dirty="0"/>
              <a:t>NaanMudhalvan:CFD9836D873D60893594311B197265D</a:t>
            </a:r>
            <a:endParaRPr lang="en-GB" dirty="0"/>
          </a:p>
          <a:p>
            <a:r>
              <a:rPr lang="en-US" dirty="0"/>
              <a:t>DEPARTMENT:B.COM (GENERAL)</a:t>
            </a:r>
            <a:endParaRPr lang="en-GB" dirty="0"/>
          </a:p>
          <a:p>
            <a:r>
              <a:rPr lang="en-US" dirty="0"/>
              <a:t>COLLEGE: VALLIAMMAL College For Women</a:t>
            </a:r>
          </a:p>
        </p:txBody>
      </p:sp>
    </p:spTree>
    <p:extLst>
      <p:ext uri="{BB962C8B-B14F-4D97-AF65-F5344CB8AC3E}">
        <p14:creationId xmlns:p14="http://schemas.microsoft.com/office/powerpoint/2010/main" val="161841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42AF51"/>
          </a:solidFill>
          <a:ln cap="flat" cmpd="sng">
            <a:noFill/>
            <a:prstDash val="solid"/>
            <a:miter/>
          </a:ln>
        </p:spPr>
      </p:sp>
      <p:sp>
        <p:nvSpPr>
          <p:cNvPr id="180" name="文本框"/>
          <p:cNvSpPr txBox="1">
            <a:spLocks/>
          </p:cNvSpPr>
          <p:nvPr/>
        </p:nvSpPr>
        <p:spPr>
          <a:xfrm>
            <a:off x="4514781" y="114298"/>
            <a:ext cx="4762427" cy="6758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STEP 1 DOWNLOAD THE EMPLOYEE DATASET FROM KAGGLE AND OPEN THE EMPLOYEE DATASET IN EXCEL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STEP 2 SELECT THE ENTIRE DATA AND CLICK ON DATA AND CLICK ON FILTER OPTION.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STEP 3 FILTER FROM ATO Z ORDER.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STEP 4 SELECT THE ENTIRE DATA AND CLICK ON INSERT AND CLICK O PIVOT TABLE TO CREATE PIVOT TABLE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STEP 5 DRAG THE NEEDED DATA AND CREATE A PIVOT TABLE.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STEP 6 SELECT THE PIVOT TABLE AND CLICK ON INSERT.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STEP 7 NOW CLICK ON THE RECOMMENDED CHART.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STEP 8 THE CHART IS CREATED AND FIX CHART TITLE, AXIS TITLE</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109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42AF51"/>
          </a:solidFill>
          <a:ln cap="flat" cmpd="sng">
            <a:noFill/>
            <a:prstDash val="solid"/>
            <a:miter/>
          </a:ln>
        </p:spPr>
      </p:sp>
      <p:sp>
        <p:nvSpPr>
          <p:cNvPr id="151" name="曲线"/>
          <p:cNvSpPr>
            <a:spLocks/>
          </p:cNvSpPr>
          <p:nvPr/>
        </p:nvSpPr>
        <p:spPr>
          <a:xfrm>
            <a:off x="9353550" y="12192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56" name="Table"/>
          <p:cNvGraphicFramePr>
            <a:graphicFrameLocks noGrp="1"/>
          </p:cNvGraphicFramePr>
          <p:nvPr>
            <p:extLst>
              <p:ext uri="{D42A27DB-BD31-4B8C-83A1-F6EECF244321}">
                <p14:modId xmlns:p14="http://schemas.microsoft.com/office/powerpoint/2010/main" val="251530069"/>
              </p:ext>
            </p:extLst>
          </p:nvPr>
        </p:nvGraphicFramePr>
        <p:xfrm>
          <a:off x="1295398" y="1543057"/>
          <a:ext cx="6934081" cy="4201423"/>
        </p:xfrm>
        <a:graphic>
          <a:graphicData uri="http://schemas.openxmlformats.org/drawingml/2006/table">
            <a:tbl>
              <a:tblPr bandRow="1">
                <a:noFill/>
              </a:tblPr>
              <a:tblGrid>
                <a:gridCol w="1633537">
                  <a:extLst>
                    <a:ext uri="{9D8B030D-6E8A-4147-A177-3AD203B41FA5}">
                      <a16:colId xmlns:a16="http://schemas.microsoft.com/office/drawing/2014/main" val="20000"/>
                    </a:ext>
                  </a:extLst>
                </a:gridCol>
                <a:gridCol w="1448295">
                  <a:extLst>
                    <a:ext uri="{9D8B030D-6E8A-4147-A177-3AD203B41FA5}">
                      <a16:colId xmlns:a16="http://schemas.microsoft.com/office/drawing/2014/main" val="20001"/>
                    </a:ext>
                  </a:extLst>
                </a:gridCol>
                <a:gridCol w="471525">
                  <a:extLst>
                    <a:ext uri="{9D8B030D-6E8A-4147-A177-3AD203B41FA5}">
                      <a16:colId xmlns:a16="http://schemas.microsoft.com/office/drawing/2014/main" val="20002"/>
                    </a:ext>
                  </a:extLst>
                </a:gridCol>
                <a:gridCol w="795705">
                  <a:extLst>
                    <a:ext uri="{9D8B030D-6E8A-4147-A177-3AD203B41FA5}">
                      <a16:colId xmlns:a16="http://schemas.microsoft.com/office/drawing/2014/main" val="20003"/>
                    </a:ext>
                  </a:extLst>
                </a:gridCol>
                <a:gridCol w="943063">
                  <a:extLst>
                    <a:ext uri="{9D8B030D-6E8A-4147-A177-3AD203B41FA5}">
                      <a16:colId xmlns:a16="http://schemas.microsoft.com/office/drawing/2014/main" val="20004"/>
                    </a:ext>
                  </a:extLst>
                </a:gridCol>
                <a:gridCol w="644156">
                  <a:extLst>
                    <a:ext uri="{9D8B030D-6E8A-4147-A177-3AD203B41FA5}">
                      <a16:colId xmlns:a16="http://schemas.microsoft.com/office/drawing/2014/main" val="20005"/>
                    </a:ext>
                  </a:extLst>
                </a:gridCol>
                <a:gridCol w="997800">
                  <a:extLst>
                    <a:ext uri="{9D8B030D-6E8A-4147-A177-3AD203B41FA5}">
                      <a16:colId xmlns:a16="http://schemas.microsoft.com/office/drawing/2014/main" val="20006"/>
                    </a:ext>
                  </a:extLst>
                </a:gridCol>
              </a:tblGrid>
              <a:tr h="294889">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Performance level </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(All)</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0"/>
                  </a:ext>
                </a:extLst>
              </a:tr>
              <a:tr h="268077">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1"/>
                  </a:ext>
                </a:extLst>
              </a:tr>
              <a:tr h="268077">
                <a:tc>
                  <a:txBody>
                    <a:bodyPr/>
                    <a:lstStyle/>
                    <a:p>
                      <a:pPr marL="0" indent="0" algn="l"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Count of </a:t>
                      </a:r>
                      <a:r>
                        <a:rPr lang="en-GB" altLang="zh-CN" sz="1100" b="1" i="0" u="none" strike="noStrike" kern="0" cap="none" spc="0" baseline="0" dirty="0" err="1">
                          <a:solidFill>
                            <a:srgbClr val="000000"/>
                          </a:solidFill>
                          <a:latin typeface="Calibri" charset="0"/>
                          <a:ea typeface="宋体" charset="0"/>
                          <a:cs typeface="Calibri" charset="0"/>
                        </a:rPr>
                        <a:t>firstname</a:t>
                      </a: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Column labels</a:t>
                      </a: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1"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1"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1"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1"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1"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2"/>
                  </a:ext>
                </a:extLst>
              </a:tr>
              <a:tr h="268077">
                <a:tc>
                  <a:txBody>
                    <a:bodyPr/>
                    <a:lstStyle/>
                    <a:p>
                      <a:pPr marL="0" indent="0" algn="l"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Row labels</a:t>
                      </a: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Female</a:t>
                      </a: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Male</a:t>
                      </a: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Grand total</a:t>
                      </a: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1"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1"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1"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3"/>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BPC</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                                       1</a:t>
                      </a:r>
                    </a:p>
                    <a:p>
                      <a:pPr marL="0" indent="0" algn="l" fontAlgn="b">
                        <a:lnSpc>
                          <a:spcPct val="100000"/>
                        </a:lnSpc>
                        <a:spcBef>
                          <a:spcPts val="0"/>
                        </a:spcBef>
                        <a:spcAft>
                          <a:spcPts val="0"/>
                        </a:spcAft>
                        <a:buNone/>
                      </a:pP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3</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4</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4"/>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CCDR</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4</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5</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5"/>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EW</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3</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3</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6"/>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MSC</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2</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7"/>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NEL</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2</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2</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8"/>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PL</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2</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9"/>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PYZ</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10"/>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SVG</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2</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11"/>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TNS</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12"/>
                  </a:ext>
                </a:extLst>
              </a:tr>
              <a:tr h="268077">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WBL</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1</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r>
                        <a:rPr lang="en-GB" altLang="zh-CN" sz="1100" b="0" i="0" u="none" strike="noStrike" kern="0" cap="none" spc="0" baseline="0" dirty="0">
                          <a:solidFill>
                            <a:srgbClr val="000000"/>
                          </a:solidFill>
                          <a:latin typeface="Calibri" charset="0"/>
                          <a:ea typeface="宋体" charset="0"/>
                          <a:cs typeface="Calibri" charset="0"/>
                        </a:rPr>
                        <a:t>2</a:t>
                      </a:r>
                      <a:endParaRPr lang="zh-CN" altLang="en-US" sz="1100" b="0"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0"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13"/>
                  </a:ext>
                </a:extLst>
              </a:tr>
              <a:tr h="268077">
                <a:tc>
                  <a:txBody>
                    <a:bodyPr/>
                    <a:lstStyle/>
                    <a:p>
                      <a:pPr marL="0" indent="0" algn="l"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Grand total</a:t>
                      </a: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10</a:t>
                      </a: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14</a:t>
                      </a: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r>
                        <a:rPr lang="en-GB" altLang="zh-CN" sz="1100" b="1" i="0" u="none" strike="noStrike" kern="0" cap="none" spc="0" baseline="0" dirty="0">
                          <a:solidFill>
                            <a:srgbClr val="000000"/>
                          </a:solidFill>
                          <a:latin typeface="Calibri" charset="0"/>
                          <a:ea typeface="宋体" charset="0"/>
                          <a:cs typeface="Calibri" charset="0"/>
                        </a:rPr>
                        <a:t>24</a:t>
                      </a:r>
                    </a:p>
                    <a:p>
                      <a:pPr marL="0" indent="0" algn="r" fontAlgn="b">
                        <a:lnSpc>
                          <a:spcPct val="100000"/>
                        </a:lnSpc>
                        <a:spcBef>
                          <a:spcPts val="0"/>
                        </a:spcBef>
                        <a:spcAft>
                          <a:spcPts val="0"/>
                        </a:spcAft>
                        <a:buNone/>
                      </a:pP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1" i="0" u="none" strike="noStrike" kern="0" cap="none" spc="0" baseline="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r" fontAlgn="b">
                        <a:lnSpc>
                          <a:spcPct val="100000"/>
                        </a:lnSpc>
                        <a:spcBef>
                          <a:spcPts val="0"/>
                        </a:spcBef>
                        <a:spcAft>
                          <a:spcPts val="0"/>
                        </a:spcAft>
                        <a:buNone/>
                      </a:pPr>
                      <a:endParaRPr lang="zh-CN" altLang="en-US" sz="1100" b="1" i="0" u="none" strike="noStrike" kern="0" cap="none" spc="0" baseline="0" dirty="0">
                        <a:solidFill>
                          <a:srgbClr val="000000"/>
                        </a:solidFill>
                        <a:latin typeface="Calibri" charset="0"/>
                        <a:ea typeface="宋体" charset="0"/>
                        <a:cs typeface="Calibri" charset="0"/>
                      </a:endParaRPr>
                    </a:p>
                  </a:txBody>
                  <a:tcPr marL="9525" marR="9525" marT="952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94577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70" name="图表"/>
          <p:cNvGraphicFramePr/>
          <p:nvPr/>
        </p:nvGraphicFramePr>
        <p:xfrm>
          <a:off x="1066800" y="1219200"/>
          <a:ext cx="7462837" cy="441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466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1" name="文本框"/>
          <p:cNvSpPr txBox="1">
            <a:spLocks/>
          </p:cNvSpPr>
          <p:nvPr/>
        </p:nvSpPr>
        <p:spPr>
          <a:xfrm>
            <a:off x="766956" y="1628750"/>
            <a:ext cx="7853037"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Overall, the performance review highlights the strengths and areas for improvement for each employee. High performers demonstrate Exceptional skills, dedication, and alignment with company goals, contributing significantly to team success.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Areas identified for development include enhancing specific skills, addressing performance gaps, and leveraging additional training opportunities.</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64979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6550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8342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72" name="文本框"/>
          <p:cNvSpPr txBox="1">
            <a:spLocks/>
          </p:cNvSpPr>
          <p:nvPr/>
        </p:nvSpPr>
        <p:spPr>
          <a:xfrm>
            <a:off x="1276330" y="2495512"/>
            <a:ext cx="5899653"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Purpose of this project is to analyse employee data by examining how business unit, gender, employee type to find out the performance level impact within organisation. For the purpose of tracking the performance, then we can able to focus on growth. ➤ Efficiency and productivity, data visualization, scalability and flexibility, cost-effective, security and compliance, analytics and insights, integration and compatibility are analysis with the help of excel.</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01989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73" name="文本框"/>
          <p:cNvSpPr txBox="1">
            <a:spLocks/>
          </p:cNvSpPr>
          <p:nvPr/>
        </p:nvSpPr>
        <p:spPr>
          <a:xfrm>
            <a:off x="912079" y="2133567"/>
            <a:ext cx="5044123" cy="19583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83705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74" name="文本框"/>
          <p:cNvSpPr txBox="1">
            <a:spLocks/>
          </p:cNvSpPr>
          <p:nvPr/>
        </p:nvSpPr>
        <p:spPr>
          <a:xfrm>
            <a:off x="1201199" y="1847821"/>
            <a:ext cx="5331294"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HR Manager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Team Leader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Departmental Head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Operation Manager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CEO</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6. Senior Management</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02431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75" name="文本框"/>
          <p:cNvSpPr txBox="1">
            <a:spLocks/>
          </p:cNvSpPr>
          <p:nvPr/>
        </p:nvSpPr>
        <p:spPr>
          <a:xfrm>
            <a:off x="3714693" y="2476462"/>
            <a:ext cx="4762427" cy="2758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Conditional formatting-missing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Filter-remove values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Formula performance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Pivot table summary of employee performance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Bar diagram data visualization</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353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7" name="文本框"/>
          <p:cNvSpPr txBox="1">
            <a:spLocks/>
          </p:cNvSpPr>
          <p:nvPr/>
        </p:nvSpPr>
        <p:spPr>
          <a:xfrm>
            <a:off x="1276330" y="1628750"/>
            <a:ext cx="4762427" cy="2758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Employee ID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First Name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Last Name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Business Unit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Employee Type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6. Employee Classification Type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7. Gender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8. Performance Core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9. Current employee rate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10. Performance level</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66677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0"/>
                </a:lnTo>
                <a:lnTo>
                  <a:pt x="21600" y="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1"/>
                </a:lnTo>
                <a:lnTo>
                  <a:pt x="21600" y="1"/>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2"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78" name="文本框"/>
          <p:cNvSpPr txBox="1">
            <a:spLocks/>
          </p:cNvSpPr>
          <p:nvPr/>
        </p:nvSpPr>
        <p:spPr>
          <a:xfrm>
            <a:off x="2498004" y="2638384"/>
            <a:ext cx="9503855" cy="62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PERFORMANCE LEVEL =IF(Z8&gt;=5,"VERY HIGH", IF (Z8&gt;=4,"HIGH",IF(Z8&gt;=3,"MED",IF(Z8&lt;=2,"LOW"))))</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37231567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215</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kaviyasubramani2911@gmail.com</cp:lastModifiedBy>
  <cp:revision>16</cp:revision>
  <dcterms:created xsi:type="dcterms:W3CDTF">2024-03-29T15:07:22Z</dcterms:created>
  <dcterms:modified xsi:type="dcterms:W3CDTF">2024-08-31T06:34:01Z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